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2" r:id="rId7"/>
    <p:sldId id="261" r:id="rId8"/>
    <p:sldId id="263" r:id="rId9"/>
    <p:sldId id="264" r:id="rId10"/>
    <p:sldId id="265" r:id="rId11"/>
    <p:sldId id="269" r:id="rId12"/>
    <p:sldId id="267" r:id="rId13"/>
    <p:sldId id="266"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10CF3A-3EDA-4323-9F81-332AFE9F399F}">
          <p14:sldIdLst>
            <p14:sldId id="256"/>
            <p14:sldId id="257"/>
            <p14:sldId id="258"/>
            <p14:sldId id="259"/>
            <p14:sldId id="260"/>
            <p14:sldId id="262"/>
            <p14:sldId id="261"/>
            <p14:sldId id="263"/>
            <p14:sldId id="264"/>
            <p14:sldId id="265"/>
            <p14:sldId id="269"/>
            <p14:sldId id="267"/>
            <p14:sldId id="266"/>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38" autoAdjust="0"/>
  </p:normalViewPr>
  <p:slideViewPr>
    <p:cSldViewPr>
      <p:cViewPr varScale="1">
        <p:scale>
          <a:sx n="75" d="100"/>
          <a:sy n="75" d="100"/>
        </p:scale>
        <p:origin x="-123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049BB32D-880C-41B0-899E-3346CED289C0}" type="datetimeFigureOut">
              <a:rPr lang="en-US" smtClean="0"/>
              <a:t>11/20/2016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37A2C93-39EC-4F4B-8C16-0DDE9853884F}"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BB32D-880C-41B0-899E-3346CED289C0}"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A2C93-39EC-4F4B-8C16-0DDE9853884F}"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BB32D-880C-41B0-899E-3346CED289C0}"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A2C93-39EC-4F4B-8C16-0DDE9853884F}"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BB32D-880C-41B0-899E-3346CED289C0}"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A2C93-39EC-4F4B-8C16-0DDE9853884F}"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BB32D-880C-41B0-899E-3346CED289C0}"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A2C93-39EC-4F4B-8C16-0DDE9853884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9BB32D-880C-41B0-899E-3346CED289C0}"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A2C93-39EC-4F4B-8C16-0DDE9853884F}"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9BB32D-880C-41B0-899E-3346CED289C0}"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7A2C93-39EC-4F4B-8C16-0DDE9853884F}"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9BB32D-880C-41B0-899E-3346CED289C0}"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7A2C93-39EC-4F4B-8C16-0DDE9853884F}"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BB32D-880C-41B0-899E-3346CED289C0}"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7A2C93-39EC-4F4B-8C16-0DDE985388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BB32D-880C-41B0-899E-3346CED289C0}"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A2C93-39EC-4F4B-8C16-0DDE985388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BB32D-880C-41B0-899E-3346CED289C0}"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A2C93-39EC-4F4B-8C16-0DDE9853884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049BB32D-880C-41B0-899E-3346CED289C0}" type="datetimeFigureOut">
              <a:rPr lang="en-US" smtClean="0"/>
              <a:t>11/20/2016</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37A2C93-39EC-4F4B-8C16-0DDE985388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Military Training in the CNMI </a:t>
            </a:r>
            <a:endParaRPr lang="en-US" dirty="0"/>
          </a:p>
        </p:txBody>
      </p:sp>
      <p:sp>
        <p:nvSpPr>
          <p:cNvPr id="3" name="Subtitle 2"/>
          <p:cNvSpPr>
            <a:spLocks noGrp="1"/>
          </p:cNvSpPr>
          <p:nvPr>
            <p:ph type="subTitle" idx="1"/>
          </p:nvPr>
        </p:nvSpPr>
        <p:spPr/>
        <p:txBody>
          <a:bodyPr/>
          <a:lstStyle/>
          <a:p>
            <a:r>
              <a:rPr lang="en-US" dirty="0" err="1" smtClean="0"/>
              <a:t>Darsha</a:t>
            </a:r>
            <a:r>
              <a:rPr lang="en-US" dirty="0" smtClean="0"/>
              <a:t> Camacho</a:t>
            </a:r>
            <a:endParaRPr lang="en-US" dirty="0"/>
          </a:p>
        </p:txBody>
      </p:sp>
    </p:spTree>
    <p:extLst>
      <p:ext uri="{BB962C8B-B14F-4D97-AF65-F5344CB8AC3E}">
        <p14:creationId xmlns:p14="http://schemas.microsoft.com/office/powerpoint/2010/main" val="2374272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2247900"/>
            <a:ext cx="7620000" cy="4229100"/>
          </a:xfr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815378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500" y="457200"/>
            <a:ext cx="8140700" cy="6019799"/>
          </a:xfrm>
        </p:spPr>
      </p:pic>
    </p:spTree>
    <p:extLst>
      <p:ext uri="{BB962C8B-B14F-4D97-AF65-F5344CB8AC3E}">
        <p14:creationId xmlns:p14="http://schemas.microsoft.com/office/powerpoint/2010/main" val="3885395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1600" y="1828800"/>
            <a:ext cx="2724150" cy="1676400"/>
          </a:xfrm>
        </p:spPr>
      </p:pic>
      <p:sp>
        <p:nvSpPr>
          <p:cNvPr id="3" name="Title 2"/>
          <p:cNvSpPr>
            <a:spLocks noGrp="1"/>
          </p:cNvSpPr>
          <p:nvPr>
            <p:ph type="title"/>
          </p:nvPr>
        </p:nvSpPr>
        <p:spPr/>
        <p:txBody>
          <a:bodyPr/>
          <a:lstStyle/>
          <a:p>
            <a:r>
              <a:rPr lang="en-US" dirty="0" smtClean="0"/>
              <a:t>Noise Pollution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86000"/>
            <a:ext cx="2466975" cy="18478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3962400"/>
            <a:ext cx="3048000" cy="2209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5550" y="4305300"/>
            <a:ext cx="2600325" cy="1752600"/>
          </a:xfrm>
          <a:prstGeom prst="rect">
            <a:avLst/>
          </a:prstGeom>
        </p:spPr>
      </p:pic>
    </p:spTree>
    <p:extLst>
      <p:ext uri="{BB962C8B-B14F-4D97-AF65-F5344CB8AC3E}">
        <p14:creationId xmlns:p14="http://schemas.microsoft.com/office/powerpoint/2010/main" val="3360695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295400"/>
            <a:ext cx="7620000" cy="4953000"/>
          </a:xfrm>
          <a:prstGeom prst="rect">
            <a:avLst/>
          </a:prstGeom>
        </p:spPr>
      </p:pic>
      <p:sp>
        <p:nvSpPr>
          <p:cNvPr id="2" name="Content Placeholder 1"/>
          <p:cNvSpPr>
            <a:spLocks noGrp="1"/>
          </p:cNvSpPr>
          <p:nvPr>
            <p:ph idx="1"/>
          </p:nvPr>
        </p:nvSpPr>
        <p:spPr>
          <a:xfrm>
            <a:off x="1524000" y="2248347"/>
            <a:ext cx="6920752" cy="723453"/>
          </a:xfrm>
        </p:spPr>
        <p:txBody>
          <a:bodyPr/>
          <a:lstStyle/>
          <a:p>
            <a:pPr marL="0" indent="0">
              <a:buNone/>
            </a:pPr>
            <a:endParaRPr lang="en-US" dirty="0"/>
          </a:p>
        </p:txBody>
      </p:sp>
    </p:spTree>
    <p:extLst>
      <p:ext uri="{BB962C8B-B14F-4D97-AF65-F5344CB8AC3E}">
        <p14:creationId xmlns:p14="http://schemas.microsoft.com/office/powerpoint/2010/main" val="1599024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2133600"/>
            <a:ext cx="5334000" cy="4343400"/>
          </a:xfrm>
        </p:spPr>
      </p:pic>
      <p:sp>
        <p:nvSpPr>
          <p:cNvPr id="3" name="Title 2"/>
          <p:cNvSpPr>
            <a:spLocks noGrp="1"/>
          </p:cNvSpPr>
          <p:nvPr>
            <p:ph type="title"/>
          </p:nvPr>
        </p:nvSpPr>
        <p:spPr/>
        <p:txBody>
          <a:bodyPr/>
          <a:lstStyle/>
          <a:p>
            <a:r>
              <a:rPr lang="en-US" dirty="0" smtClean="0"/>
              <a:t>THANK YOU! </a:t>
            </a:r>
            <a:endParaRPr lang="en-US" dirty="0"/>
          </a:p>
        </p:txBody>
      </p:sp>
    </p:spTree>
    <p:extLst>
      <p:ext uri="{BB962C8B-B14F-4D97-AF65-F5344CB8AC3E}">
        <p14:creationId xmlns:p14="http://schemas.microsoft.com/office/powerpoint/2010/main" val="1202326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U.S. Occupied extensive areas in the CNMI</a:t>
            </a:r>
            <a:endParaRPr lang="en-US" sz="3200" dirty="0"/>
          </a:p>
        </p:txBody>
      </p:sp>
      <p:sp>
        <p:nvSpPr>
          <p:cNvPr id="4" name="Text Placeholder 3"/>
          <p:cNvSpPr>
            <a:spLocks noGrp="1"/>
          </p:cNvSpPr>
          <p:nvPr>
            <p:ph type="body" idx="1"/>
          </p:nvPr>
        </p:nvSpPr>
        <p:spPr/>
        <p:txBody>
          <a:bodyPr/>
          <a:lstStyle/>
          <a:p>
            <a:r>
              <a:rPr lang="en-US" dirty="0" smtClean="0"/>
              <a:t>2/3 of Tinian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000" y="3267074"/>
            <a:ext cx="3428999" cy="3057526"/>
          </a:xfrm>
        </p:spPr>
      </p:pic>
      <p:sp>
        <p:nvSpPr>
          <p:cNvPr id="5" name="Text Placeholder 4"/>
          <p:cNvSpPr>
            <a:spLocks noGrp="1"/>
          </p:cNvSpPr>
          <p:nvPr>
            <p:ph type="body" sz="quarter" idx="3"/>
          </p:nvPr>
        </p:nvSpPr>
        <p:spPr/>
        <p:txBody>
          <a:bodyPr>
            <a:normAutofit fontScale="92500" lnSpcReduction="20000"/>
          </a:bodyPr>
          <a:lstStyle/>
          <a:p>
            <a:r>
              <a:rPr lang="en-US" dirty="0" smtClean="0"/>
              <a:t>Entire island of </a:t>
            </a:r>
            <a:r>
              <a:rPr lang="en-US" dirty="0" err="1" smtClean="0"/>
              <a:t>Farallon</a:t>
            </a:r>
            <a:r>
              <a:rPr lang="en-US" dirty="0" smtClean="0"/>
              <a:t> De </a:t>
            </a:r>
            <a:r>
              <a:rPr lang="en-US" dirty="0" err="1"/>
              <a:t>M</a:t>
            </a:r>
            <a:r>
              <a:rPr lang="en-US" dirty="0" err="1" smtClean="0"/>
              <a:t>edinilla</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572000" y="3352800"/>
            <a:ext cx="3962400" cy="2666999"/>
          </a:xfrm>
        </p:spPr>
      </p:pic>
    </p:spTree>
    <p:extLst>
      <p:ext uri="{BB962C8B-B14F-4D97-AF65-F5344CB8AC3E}">
        <p14:creationId xmlns:p14="http://schemas.microsoft.com/office/powerpoint/2010/main" val="1560590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Around </a:t>
            </a:r>
            <a:r>
              <a:rPr lang="en-US" dirty="0" err="1" smtClean="0"/>
              <a:t>Tanapag</a:t>
            </a:r>
            <a:r>
              <a:rPr lang="en-US" dirty="0" smtClean="0"/>
              <a:t> harbor on Saipan </a:t>
            </a:r>
          </a:p>
          <a:p>
            <a:pPr marL="0" indent="0">
              <a:buNone/>
            </a:pPr>
            <a:endParaRPr lang="en-US" dirty="0"/>
          </a:p>
        </p:txBody>
      </p:sp>
      <p:sp>
        <p:nvSpPr>
          <p:cNvPr id="3" name="Title 2"/>
          <p:cNvSpPr>
            <a:spLocks noGrp="1"/>
          </p:cNvSpPr>
          <p:nvPr>
            <p:ph type="title"/>
          </p:nvPr>
        </p:nvSpPr>
        <p:spPr/>
        <p:txBody>
          <a:bodyPr/>
          <a:lstStyle/>
          <a:p>
            <a:r>
              <a:rPr lang="en-US" dirty="0" smtClean="0"/>
              <a:t>Cont..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768600"/>
            <a:ext cx="5715000" cy="3838575"/>
          </a:xfrm>
          <a:prstGeom prst="rect">
            <a:avLst/>
          </a:prstGeom>
        </p:spPr>
      </p:pic>
    </p:spTree>
    <p:extLst>
      <p:ext uri="{BB962C8B-B14F-4D97-AF65-F5344CB8AC3E}">
        <p14:creationId xmlns:p14="http://schemas.microsoft.com/office/powerpoint/2010/main" val="3201513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Department of Defense proposed a military buildup on Tinian and Pagan </a:t>
            </a:r>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428999"/>
            <a:ext cx="3886200" cy="28194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276600"/>
            <a:ext cx="3681984" cy="3038856"/>
          </a:xfrm>
          <a:prstGeom prst="rect">
            <a:avLst/>
          </a:prstGeom>
        </p:spPr>
      </p:pic>
    </p:spTree>
    <p:extLst>
      <p:ext uri="{BB962C8B-B14F-4D97-AF65-F5344CB8AC3E}">
        <p14:creationId xmlns:p14="http://schemas.microsoft.com/office/powerpoint/2010/main" val="4008005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fontAlgn="base"/>
            <a:r>
              <a:rPr lang="en-US" b="1" dirty="0"/>
              <a:t>6,000</a:t>
            </a:r>
            <a:r>
              <a:rPr lang="en-US" dirty="0"/>
              <a:t> – The number of explosive bombs per year that the MITT authorizes for </a:t>
            </a:r>
            <a:r>
              <a:rPr lang="en-US" dirty="0" err="1"/>
              <a:t>No’os</a:t>
            </a:r>
            <a:r>
              <a:rPr lang="en-US" dirty="0"/>
              <a:t> (FDM) under the MITT. Previously, the number was 2,150 per year. This is a 300 percent increase in bombing.</a:t>
            </a:r>
          </a:p>
          <a:p>
            <a:pPr fontAlgn="base"/>
            <a:r>
              <a:rPr lang="en-US" b="1" dirty="0"/>
              <a:t>6,880,860</a:t>
            </a:r>
            <a:r>
              <a:rPr lang="en-US" dirty="0"/>
              <a:t> – The number of field artillery, shells, mortars, rockets, and grenades projected to hit Tinian and Pagan over 60 years (based on Draft CJMT EIS estimate of 114,681 per year for 20 and 15 weeks of live-fire for Tinian and Pagan respectively).</a:t>
            </a:r>
          </a:p>
          <a:p>
            <a:pPr fontAlgn="base"/>
            <a:r>
              <a:rPr lang="en-US" b="1" dirty="0"/>
              <a:t>10,596,000</a:t>
            </a:r>
            <a:r>
              <a:rPr lang="en-US" dirty="0"/>
              <a:t> – The number of bombs up to 1,000 </a:t>
            </a:r>
            <a:r>
              <a:rPr lang="en-US" dirty="0" err="1"/>
              <a:t>lbs</a:t>
            </a:r>
            <a:r>
              <a:rPr lang="en-US" dirty="0"/>
              <a:t> to be dropped on Tinian and Pagan over 60 years (based on Draft CJMT EIS estimates of 176,600 air-delivered munitions per year for 20 and 15 weeks of live-fire for Tinian and Pagan respectively).</a:t>
            </a:r>
          </a:p>
          <a:p>
            <a:pPr fontAlgn="base"/>
            <a:r>
              <a:rPr lang="en-US" b="1" dirty="0"/>
              <a:t>295,538,580</a:t>
            </a:r>
            <a:r>
              <a:rPr lang="en-US" dirty="0"/>
              <a:t> – The number of small arms munitions up to .50 caliber to be shot on Tinian and Pagan over 60 years (based on Draft CJMT EIS estimate of 4,925,643 per year for 20 and 15 weeks of live-fire for Tinian and Pagan respectively).</a:t>
            </a:r>
          </a:p>
          <a:p>
            <a:pPr fontAlgn="base"/>
            <a:r>
              <a:rPr lang="en-US" b="1" dirty="0"/>
              <a:t>20 and 15</a:t>
            </a:r>
            <a:r>
              <a:rPr lang="en-US" dirty="0"/>
              <a:t> – The number of weeks per year of live-fire exercises planned for Tinian and Pagan respectively. These levels will probably increase to 45 and 40 weeks respectively. During exercises the military has jurisdictional control of the sea and airspace around these islands and non-military travel will be severely restricted.</a:t>
            </a:r>
          </a:p>
          <a:p>
            <a:endParaRPr lang="en-US" dirty="0"/>
          </a:p>
        </p:txBody>
      </p:sp>
      <p:sp>
        <p:nvSpPr>
          <p:cNvPr id="3" name="Title 2"/>
          <p:cNvSpPr>
            <a:spLocks noGrp="1"/>
          </p:cNvSpPr>
          <p:nvPr>
            <p:ph type="title"/>
          </p:nvPr>
        </p:nvSpPr>
        <p:spPr/>
        <p:txBody>
          <a:bodyPr/>
          <a:lstStyle/>
          <a:p>
            <a:r>
              <a:rPr lang="en-US" sz="2800" dirty="0" smtClean="0"/>
              <a:t>Live Fire </a:t>
            </a:r>
            <a:r>
              <a:rPr lang="en-US" sz="2800" dirty="0"/>
              <a:t>E</a:t>
            </a:r>
            <a:r>
              <a:rPr lang="en-US" sz="2800" dirty="0" smtClean="0"/>
              <a:t>xercises in the CNMI by the Number</a:t>
            </a:r>
            <a:endParaRPr lang="en-US" sz="2800" dirty="0"/>
          </a:p>
        </p:txBody>
      </p:sp>
    </p:spTree>
    <p:extLst>
      <p:ext uri="{BB962C8B-B14F-4D97-AF65-F5344CB8AC3E}">
        <p14:creationId xmlns:p14="http://schemas.microsoft.com/office/powerpoint/2010/main" val="3832468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9600" dirty="0" smtClean="0"/>
              <a:t>Effects</a:t>
            </a:r>
            <a:endParaRPr lang="en-US" sz="96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544089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76400"/>
            <a:ext cx="2362530" cy="3134163"/>
          </a:xfrm>
        </p:spPr>
      </p:pic>
      <p:sp>
        <p:nvSpPr>
          <p:cNvPr id="3" name="Title 2"/>
          <p:cNvSpPr>
            <a:spLocks noGrp="1"/>
          </p:cNvSpPr>
          <p:nvPr>
            <p:ph type="title"/>
          </p:nvPr>
        </p:nvSpPr>
        <p:spPr/>
        <p:txBody>
          <a:bodyPr/>
          <a:lstStyle/>
          <a:p>
            <a:r>
              <a:rPr lang="en-US" dirty="0" smtClean="0"/>
              <a:t>Endangered Species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057400"/>
            <a:ext cx="2662471" cy="18053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3902" y="1905000"/>
            <a:ext cx="2347698" cy="1828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3581400"/>
            <a:ext cx="3077005" cy="205768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4928" y="4134238"/>
            <a:ext cx="1976672" cy="167620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2578" y="4845244"/>
            <a:ext cx="2532350" cy="186728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1200" y="5194688"/>
            <a:ext cx="2857500" cy="1600200"/>
          </a:xfrm>
          <a:prstGeom prst="rect">
            <a:avLst/>
          </a:prstGeom>
        </p:spPr>
      </p:pic>
    </p:spTree>
    <p:extLst>
      <p:ext uri="{BB962C8B-B14F-4D97-AF65-F5344CB8AC3E}">
        <p14:creationId xmlns:p14="http://schemas.microsoft.com/office/powerpoint/2010/main" val="892699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2057400"/>
            <a:ext cx="3276600" cy="4191000"/>
          </a:xfrm>
        </p:spPr>
      </p:pic>
      <p:sp>
        <p:nvSpPr>
          <p:cNvPr id="3" name="Title 2"/>
          <p:cNvSpPr>
            <a:spLocks noGrp="1"/>
          </p:cNvSpPr>
          <p:nvPr>
            <p:ph type="title"/>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057400"/>
            <a:ext cx="3276600" cy="4114800"/>
          </a:xfrm>
          <a:prstGeom prst="rect">
            <a:avLst/>
          </a:prstGeom>
        </p:spPr>
      </p:pic>
    </p:spTree>
    <p:extLst>
      <p:ext uri="{BB962C8B-B14F-4D97-AF65-F5344CB8AC3E}">
        <p14:creationId xmlns:p14="http://schemas.microsoft.com/office/powerpoint/2010/main" val="1639469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905000"/>
            <a:ext cx="2466975" cy="1847850"/>
          </a:xfrm>
        </p:spPr>
      </p:pic>
      <p:sp>
        <p:nvSpPr>
          <p:cNvPr id="3" name="Title 2"/>
          <p:cNvSpPr>
            <a:spLocks noGrp="1"/>
          </p:cNvSpPr>
          <p:nvPr>
            <p:ph type="title"/>
          </p:nvPr>
        </p:nvSpPr>
        <p:spPr/>
        <p:txBody>
          <a:bodyPr/>
          <a:lstStyle/>
          <a:p>
            <a:r>
              <a:rPr lang="en-US" dirty="0" smtClean="0"/>
              <a:t>Tourism</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24000"/>
            <a:ext cx="2533650" cy="18097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2133600"/>
            <a:ext cx="2619375" cy="17430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00" y="3981450"/>
            <a:ext cx="2847975" cy="16002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8075" y="3733800"/>
            <a:ext cx="2466975" cy="184785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4975" y="3746500"/>
            <a:ext cx="3213100" cy="2136712"/>
          </a:xfrm>
          <a:prstGeom prst="rect">
            <a:avLst/>
          </a:prstGeom>
        </p:spPr>
      </p:pic>
    </p:spTree>
    <p:extLst>
      <p:ext uri="{BB962C8B-B14F-4D97-AF65-F5344CB8AC3E}">
        <p14:creationId xmlns:p14="http://schemas.microsoft.com/office/powerpoint/2010/main" val="1073273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1826</TotalTime>
  <Words>62</Words>
  <Application>Microsoft Office PowerPoint</Application>
  <PresentationFormat>On-screen Show (4:3)</PresentationFormat>
  <Paragraphs>19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Hardcover</vt:lpstr>
      <vt:lpstr>Military Training in the CNMI </vt:lpstr>
      <vt:lpstr>U.S. Occupied extensive areas in the CNMI</vt:lpstr>
      <vt:lpstr>Cont..</vt:lpstr>
      <vt:lpstr>PowerPoint Presentation</vt:lpstr>
      <vt:lpstr>Live Fire Exercises in the CNMI by the Number</vt:lpstr>
      <vt:lpstr>PowerPoint Presentation</vt:lpstr>
      <vt:lpstr>Endangered Species</vt:lpstr>
      <vt:lpstr>PowerPoint Presentation</vt:lpstr>
      <vt:lpstr>Tourism</vt:lpstr>
      <vt:lpstr>PowerPoint Presentation</vt:lpstr>
      <vt:lpstr>PowerPoint Presentation</vt:lpstr>
      <vt:lpstr>Noise Pollution</vt:lpstr>
      <vt:lpstr>PowerPoint Presentation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Training in the CNMI</dc:title>
  <dc:creator>ck</dc:creator>
  <cp:lastModifiedBy>ck</cp:lastModifiedBy>
  <cp:revision>15</cp:revision>
  <dcterms:created xsi:type="dcterms:W3CDTF">2016-11-11T11:03:50Z</dcterms:created>
  <dcterms:modified xsi:type="dcterms:W3CDTF">2016-11-21T10:28:22Z</dcterms:modified>
</cp:coreProperties>
</file>