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7.xml"/><Relationship Id="rId22" Type="http://schemas.openxmlformats.org/officeDocument/2006/relationships/font" Target="fonts/Lato-italic.fntdata"/><Relationship Id="rId10" Type="http://schemas.openxmlformats.org/officeDocument/2006/relationships/slide" Target="slides/slide6.xml"/><Relationship Id="rId21" Type="http://schemas.openxmlformats.org/officeDocument/2006/relationships/font" Target="fonts/La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f4031f41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f4031f41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f4031f41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f4031f41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cc30ca38027701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cc30ca38027701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f4031f41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f4031f41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4031f41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4031f41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f4031f41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f4031f41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f4031f41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f4031f41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f4031f41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f4031f41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4031f41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f4031f41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f4031f41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f4031f41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ptcommunity.com/journal/article/full/2017/3/180/medicinal-cannabis-history-pharmacology-and-implications-acute-care" TargetMode="External"/><Relationship Id="rId4" Type="http://schemas.openxmlformats.org/officeDocument/2006/relationships/hyperlink" Target="https://www.ptcommunity.com/journal/article/full/2017/3/180/medicinal-cannabis-history-pharmacology-and-implications-acute-care" TargetMode="External"/><Relationship Id="rId5" Type="http://schemas.openxmlformats.org/officeDocument/2006/relationships/hyperlink" Target="https://www.ptcommunity.com/journal/article/full/2017/3/180/medicinal-cannabis-history-pharmacology-and-implications-acute-care" TargetMode="External"/><Relationship Id="rId6" Type="http://schemas.openxmlformats.org/officeDocument/2006/relationships/hyperlink" Target="https://www.saipantribune.com/index.php/marijuana-bill-passes-house/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maximumyield.com/definition/4370/recreational-marijuana" TargetMode="External"/><Relationship Id="rId10" Type="http://schemas.openxmlformats.org/officeDocument/2006/relationships/hyperlink" Target="https://www.maximumyield.com/definition/4370/recreational-marijua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health.harvard.edu/blog/medical-marijuana-2018011513085" TargetMode="External"/><Relationship Id="rId4" Type="http://schemas.openxmlformats.org/officeDocument/2006/relationships/hyperlink" Target="https://www.health.harvard.edu/blog/medical-marijuana-2018011513085" TargetMode="External"/><Relationship Id="rId9" Type="http://schemas.openxmlformats.org/officeDocument/2006/relationships/hyperlink" Target="https://www.maximumyield.com/definition/4370/recreational-marijuana" TargetMode="External"/><Relationship Id="rId5" Type="http://schemas.openxmlformats.org/officeDocument/2006/relationships/hyperlink" Target="https://www.health.harvard.edu/blog/medical-marijuana-2018011513085" TargetMode="External"/><Relationship Id="rId6" Type="http://schemas.openxmlformats.org/officeDocument/2006/relationships/hyperlink" Target="https://www.drugabuse.gov/publications/drugfacts/marijuana-medicine" TargetMode="External"/><Relationship Id="rId7" Type="http://schemas.openxmlformats.org/officeDocument/2006/relationships/hyperlink" Target="https://www.drugabuse.gov/publications/drugfacts/marijuana-medicine" TargetMode="External"/><Relationship Id="rId8" Type="http://schemas.openxmlformats.org/officeDocument/2006/relationships/hyperlink" Target="https://www.drugabuse.gov/publications/drugfacts/marijuana-medicin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F_brqTkarQLApbC7XcHLQWtDEV0pbSeBpsglYQ43l38/edit?usp=sharin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SXPAze2dGF2kTywNxuwIEPUwjhZ6I_Ovnqt-oN0w2gs/edit?usp=sharin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oezovLP9xpw0Wfvm9C5NNI9qCMHq4p4bNKBEBDmvc7Q/edit?usp=sharing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aipantribune.com/index.php/a0737b63-1dfb-11e4-aedf-250bc8c9958e/" TargetMode="External"/><Relationship Id="rId11" Type="http://schemas.openxmlformats.org/officeDocument/2006/relationships/hyperlink" Target="http://www.sugarking.org/hmFrame.html" TargetMode="External"/><Relationship Id="rId22" Type="http://schemas.openxmlformats.org/officeDocument/2006/relationships/hyperlink" Target="https://www.saipantribune.com/index.php/b3271073-1dfb-11e4-aedf-250bc8c9958e/" TargetMode="External"/><Relationship Id="rId10" Type="http://schemas.openxmlformats.org/officeDocument/2006/relationships/hyperlink" Target="http://www.sugarking.org/hmFrame.html" TargetMode="External"/><Relationship Id="rId21" Type="http://schemas.openxmlformats.org/officeDocument/2006/relationships/hyperlink" Target="https://www.saipantribune.com/index.php/b3271073-1dfb-11e4-aedf-250bc8c9958e/" TargetMode="External"/><Relationship Id="rId13" Type="http://schemas.openxmlformats.org/officeDocument/2006/relationships/hyperlink" Target="https://www.nytimes.com/1985/11/25/world/japan-reclaims-saipan-this-time-to-make-money.html" TargetMode="External"/><Relationship Id="rId12" Type="http://schemas.openxmlformats.org/officeDocument/2006/relationships/hyperlink" Target="https://www.nytimes.com/1985/11/25/world/japan-reclaims-saipan-this-time-to-make-money.html" TargetMode="External"/><Relationship Id="rId23" Type="http://schemas.openxmlformats.org/officeDocument/2006/relationships/hyperlink" Target="https://www.saipantribune.com/index.php/b3271073-1dfb-11e4-aedf-250bc8c9958e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saipantribune.com/index/php/worker-killed-ipi-construction-site" TargetMode="External"/><Relationship Id="rId4" Type="http://schemas.openxmlformats.org/officeDocument/2006/relationships/hyperlink" Target="https://www.saipantribune.com/index/php/worker-killed-ipi-construction-site" TargetMode="External"/><Relationship Id="rId9" Type="http://schemas.openxmlformats.org/officeDocument/2006/relationships/hyperlink" Target="http://www.sugarking.org/hmFrame.html" TargetMode="External"/><Relationship Id="rId15" Type="http://schemas.openxmlformats.org/officeDocument/2006/relationships/hyperlink" Target="https://www.atlasobscura.com/places/abandoned-la-fiesta-mall" TargetMode="External"/><Relationship Id="rId14" Type="http://schemas.openxmlformats.org/officeDocument/2006/relationships/hyperlink" Target="https://www.nytimes.com/1985/11/25/world/japan-reclaims-saipan-this-time-to-make-money.html" TargetMode="External"/><Relationship Id="rId17" Type="http://schemas.openxmlformats.org/officeDocument/2006/relationships/hyperlink" Target="https://www.atlasobscura.com/places/abandoned-la-fiesta-mall" TargetMode="External"/><Relationship Id="rId16" Type="http://schemas.openxmlformats.org/officeDocument/2006/relationships/hyperlink" Target="https://www.atlasobscura.com/places/abandoned-la-fiesta-mall" TargetMode="External"/><Relationship Id="rId5" Type="http://schemas.openxmlformats.org/officeDocument/2006/relationships/hyperlink" Target="https://www.saipantribune.com/index/php/worker-killed-ipi-construction-site" TargetMode="External"/><Relationship Id="rId19" Type="http://schemas.openxmlformats.org/officeDocument/2006/relationships/hyperlink" Target="https://www.saipantribune.com/index.php/a0737b63-1dfb-11e4-aedf-250bc8c9958e/" TargetMode="External"/><Relationship Id="rId6" Type="http://schemas.openxmlformats.org/officeDocument/2006/relationships/hyperlink" Target="https://www.bloomberg.com/amp/news/articles/2017-04-10/human-smuggling-money-laundering-probes-surround-saipan-casino" TargetMode="External"/><Relationship Id="rId18" Type="http://schemas.openxmlformats.org/officeDocument/2006/relationships/hyperlink" Target="https://www.saipantribune.com/index.php/a0737b63-1dfb-11e4-aedf-250bc8c9958e/" TargetMode="External"/><Relationship Id="rId7" Type="http://schemas.openxmlformats.org/officeDocument/2006/relationships/hyperlink" Target="https://www.bloomberg.com/amp/news/articles/2017-04-10/human-smuggling-money-laundering-probes-surround-saipan-casino" TargetMode="External"/><Relationship Id="rId8" Type="http://schemas.openxmlformats.org/officeDocument/2006/relationships/hyperlink" Target="https://www.bloomberg.com/amp/news/articles/2017-04-10/human-smuggling-money-laundering-probes-surround-saipan-casi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E-Portfolio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Davian Atalig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Northern Marianas College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EN101-06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Dr.Kimberly Bunts-Anderson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Hyperlink continuation…...</a:t>
            </a: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1367425" y="1066325"/>
            <a:ext cx="72261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1134400" y="827400"/>
            <a:ext cx="7038900" cy="3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190500" rtl="0" algn="l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400">
                <a:highlight>
                  <a:schemeClr val="dk1"/>
                </a:highlight>
              </a:rPr>
              <a:t>Bridgeman, M. B., &amp; Abazia, D. T. (2018, August 17). Medicinal Cannabis: History, Pharmacology, And Implications for the Acute Care Setting. Retrieved from</a:t>
            </a:r>
            <a:r>
              <a:rPr b="1" lang="en" sz="1400">
                <a:highlight>
                  <a:schemeClr val="dk1"/>
                </a:highlight>
                <a:uFill>
                  <a:noFill/>
                </a:uFill>
                <a:hlinkClick r:id="rId3"/>
              </a:rPr>
              <a:t> </a:t>
            </a:r>
            <a:r>
              <a:rPr b="1" lang="en" sz="1400" u="sng">
                <a:highlight>
                  <a:schemeClr val="dk1"/>
                </a:highlight>
                <a:hlinkClick r:id="rId4"/>
              </a:rPr>
              <a:t>https://www.ptcommunity.com/journal/article/full/2017/3/180/medicinal-cannabis-history-pharmacology-and-implications-acute-care</a:t>
            </a:r>
            <a:endParaRPr b="1" sz="1400" u="sng">
              <a:highlight>
                <a:schemeClr val="dk1"/>
              </a:highlight>
              <a:hlinkClick r:id="rId5"/>
            </a:endParaRPr>
          </a:p>
          <a:p>
            <a:pPr indent="-203200" lvl="0" marL="19050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" sz="1400">
                <a:highlight>
                  <a:schemeClr val="dk1"/>
                </a:highlight>
              </a:rPr>
              <a:t>Encinares, E. (2018, August 08). Marijuana bill passes House. Retrieved from </a:t>
            </a:r>
            <a:r>
              <a:rPr b="1" lang="en" sz="1400" u="sng">
                <a:solidFill>
                  <a:schemeClr val="hlink"/>
                </a:solidFill>
                <a:highlight>
                  <a:schemeClr val="dk1"/>
                </a:highlight>
                <a:hlinkClick r:id="rId6"/>
              </a:rPr>
              <a:t>https://www.saipantribune.com/index.php/marijuana-bill-passes-house/</a:t>
            </a:r>
            <a:endParaRPr b="1" sz="1400" u="sng">
              <a:highlight>
                <a:schemeClr val="dk1"/>
              </a:highlight>
            </a:endParaRPr>
          </a:p>
          <a:p>
            <a:pPr indent="-203200" lvl="0" marL="19050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" sz="1400">
                <a:highlight>
                  <a:schemeClr val="dk1"/>
                </a:highlight>
              </a:rPr>
              <a:t>Volkow, N. D., Baler, R. D., Compton, W. M., &amp; Weiss, S. R. (2014, June 05). Adverse Health Effects of Marijuana Use. Retrieved from </a:t>
            </a:r>
            <a:r>
              <a:rPr b="1" lang="en" sz="1400" u="sng">
                <a:highlight>
                  <a:schemeClr val="dk1"/>
                </a:highlight>
              </a:rPr>
              <a:t>https://www.ncbi.nlm.nih.gov/pmc/articles/PMC4827335/</a:t>
            </a:r>
            <a:endParaRPr b="1" sz="1400" u="sng">
              <a:highlight>
                <a:schemeClr val="dk1"/>
              </a:highlight>
            </a:endParaRPr>
          </a:p>
          <a:p>
            <a:pPr indent="-203200" lvl="0" marL="19050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400" u="sng"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400">
                <a:highlight>
                  <a:schemeClr val="dk1"/>
                </a:highlight>
              </a:rPr>
              <a:t> </a:t>
            </a:r>
            <a:endParaRPr b="1" sz="1400"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400"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1360225" y="188175"/>
            <a:ext cx="70389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Hyperlink</a:t>
            </a:r>
            <a:endParaRPr/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577075" y="664300"/>
            <a:ext cx="7771800" cy="3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190500" rtl="0" algn="l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400">
                <a:highlight>
                  <a:schemeClr val="dk1"/>
                </a:highlight>
              </a:rPr>
              <a:t>Grinspoon, P. (2018, January 09). Medical marijuana. Retrieved from</a:t>
            </a:r>
            <a:r>
              <a:rPr b="1" lang="en" sz="1400">
                <a:highlight>
                  <a:schemeClr val="dk1"/>
                </a:highlight>
                <a:uFill>
                  <a:noFill/>
                </a:uFill>
                <a:hlinkClick r:id="rId3"/>
              </a:rPr>
              <a:t> </a:t>
            </a:r>
            <a:r>
              <a:rPr b="1" lang="en" sz="1400" u="sng">
                <a:highlight>
                  <a:schemeClr val="dk1"/>
                </a:highlight>
                <a:hlinkClick r:id="rId4"/>
              </a:rPr>
              <a:t>https://www.health.harvard.edu/blog/medical-marijuana-2018011513085</a:t>
            </a:r>
            <a:endParaRPr b="1" sz="1400" u="sng">
              <a:highlight>
                <a:schemeClr val="dk1"/>
              </a:highlight>
              <a:hlinkClick r:id="rId5"/>
            </a:endParaRPr>
          </a:p>
          <a:p>
            <a:pPr indent="0" lvl="0" marL="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400">
                <a:highlight>
                  <a:schemeClr val="dk1"/>
                </a:highlight>
              </a:rPr>
              <a:t>National Institute on Drug Abuse. (n.d.). Marijuana as Medicine. Retrieved from</a:t>
            </a:r>
            <a:r>
              <a:rPr b="1" lang="en" sz="1400">
                <a:highlight>
                  <a:schemeClr val="dk1"/>
                </a:highlight>
                <a:uFill>
                  <a:noFill/>
                </a:uFill>
                <a:hlinkClick r:id="rId6"/>
              </a:rPr>
              <a:t> </a:t>
            </a:r>
            <a:r>
              <a:rPr b="1" lang="en" sz="1400" u="sng">
                <a:highlight>
                  <a:schemeClr val="dk1"/>
                </a:highlight>
                <a:hlinkClick r:id="rId7"/>
              </a:rPr>
              <a:t>https://www.drugabuse.gov/publications/drugfacts/marijuana-medicine</a:t>
            </a:r>
            <a:endParaRPr b="1" sz="1400" u="sng">
              <a:highlight>
                <a:schemeClr val="dk1"/>
              </a:highlight>
              <a:hlinkClick r:id="rId8"/>
            </a:endParaRPr>
          </a:p>
          <a:p>
            <a:pPr indent="-203200" lvl="0" marL="19050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400">
                <a:highlight>
                  <a:schemeClr val="dk1"/>
                </a:highlight>
              </a:rPr>
              <a:t>What is Recreational Marijuana? - Definition from Maxyield. (n.d.). Retrieved October 3, 2018, from</a:t>
            </a:r>
            <a:r>
              <a:rPr b="1" lang="en" sz="1400">
                <a:highlight>
                  <a:schemeClr val="dk1"/>
                </a:highlight>
                <a:uFill>
                  <a:noFill/>
                </a:uFill>
                <a:hlinkClick r:id="rId9"/>
              </a:rPr>
              <a:t> </a:t>
            </a:r>
            <a:r>
              <a:rPr b="1" lang="en" sz="1400" u="sng">
                <a:highlight>
                  <a:schemeClr val="dk1"/>
                </a:highlight>
                <a:hlinkClick r:id="rId10"/>
              </a:rPr>
              <a:t>https://www.maximumyield.com/definition/4370/recreational-marijuana</a:t>
            </a:r>
            <a:endParaRPr b="1" sz="1400" u="sng">
              <a:highlight>
                <a:schemeClr val="dk1"/>
              </a:highlight>
              <a:hlinkClick r:id="rId11"/>
            </a:endParaRPr>
          </a:p>
          <a:p>
            <a:pPr indent="0" lvl="0" marL="0" rtl="0" algn="l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400">
                <a:highlight>
                  <a:schemeClr val="dk1"/>
                </a:highlight>
              </a:rPr>
              <a:t>Vasquez, M. (2016). </a:t>
            </a:r>
            <a:r>
              <a:rPr b="1" i="1" lang="en" sz="1400">
                <a:highlight>
                  <a:schemeClr val="dk1"/>
                </a:highlight>
              </a:rPr>
              <a:t>Marijuana : Medical Uses, Regulations and Legal Issues</a:t>
            </a:r>
            <a:r>
              <a:rPr b="1" lang="en" sz="1400">
                <a:highlight>
                  <a:schemeClr val="dk1"/>
                </a:highlight>
              </a:rPr>
              <a:t>. Hauppauge, New York: Nova Science Publishers, Inc. Retrieved from </a:t>
            </a:r>
            <a:r>
              <a:rPr b="1" lang="en" sz="1400" u="sng">
                <a:highlight>
                  <a:schemeClr val="dk1"/>
                </a:highlight>
              </a:rPr>
              <a:t>http://search.ebscohost.com/login.aspx?direct=true&amp;db=nlebk&amp;AN=1226236&amp;site=ehost-live</a:t>
            </a:r>
            <a:endParaRPr b="1" sz="1400" u="sng"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400"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Brainstorms</a:t>
            </a:r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400" y="1143000"/>
            <a:ext cx="2396426" cy="35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051" y="1068050"/>
            <a:ext cx="2148163" cy="35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3370225" y="1232650"/>
            <a:ext cx="14484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Essay1: Businesses Through TIme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7371825" y="1143000"/>
            <a:ext cx="11991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Research Essay: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Cannabis in the C.N.M.I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Businesses in C.N.M.I (Past, Present, Future)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1: Business Through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1423150" y="1580025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Link: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https://docs.google.com/document/d/1F_brqTkarQLApbC7XcHLQWtDEV0pbSeBpsglYQ43l38/edit?usp=sharing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-must use NMC email to access document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425" y="2171650"/>
            <a:ext cx="3015679" cy="250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38460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Proposal Essay/ Research &amp; Writing Schedule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1297500" y="1307850"/>
            <a:ext cx="21774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Link: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https://docs.google.com/document/d/1SXPAze2dGF2kTywNxuwIEPUwjhZ6I_Ovnqt-oN0w2gs/edit?usp=sharing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Must use NMC email to view document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725" y="318650"/>
            <a:ext cx="4396096" cy="35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322575" y="531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25" y="381225"/>
            <a:ext cx="4067422" cy="339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075" y="531750"/>
            <a:ext cx="37997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3: Literature Review Essay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1430150" y="1241975"/>
            <a:ext cx="32616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Link: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https://docs.google.com/document/d/1oezovLP9xpw0Wfvm9C5NNI9qCMHq4p4bNKBEBDmvc7Q/edit?usp=sharing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Must use NMC email to view document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975" y="945900"/>
            <a:ext cx="4147450" cy="34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Notes</a:t>
            </a:r>
            <a:endParaRPr/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800" y="1008625"/>
            <a:ext cx="2577451" cy="35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526" y="1008650"/>
            <a:ext cx="5179843" cy="353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b="-22191" l="1890" r="-1889" t="-22191"/>
          <a:stretch/>
        </p:blipFill>
        <p:spPr>
          <a:xfrm>
            <a:off x="5214176" y="-1179272"/>
            <a:ext cx="3953549" cy="702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900" y="1621526"/>
            <a:ext cx="4687273" cy="26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Hyperlink of All Sources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958950" y="777800"/>
            <a:ext cx="7226100" cy="4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       O’Neill, M.E., &amp; Morrison, C.E (2003, October)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	Commonwealth of the Northern Mariana Islands Economic Report, pp.10-12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       Torres, F.D. (2017, March 22).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	Worker killed at IPI construction site.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	Retrieved from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 </a:t>
            </a:r>
            <a:r>
              <a:rPr b="1" lang="en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https://www.saipantribune.com/index/php/worker-killed-ipi-construction-site</a:t>
            </a:r>
            <a:endParaRPr b="1" u="sng">
              <a:solidFill>
                <a:schemeClr val="lt1"/>
              </a:solidFill>
              <a:latin typeface="Lato"/>
              <a:ea typeface="Lato"/>
              <a:cs typeface="Lato"/>
              <a:sym typeface="Lato"/>
              <a:hlinkClick r:id="rId5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       Campbell, M., &amp; Wei, D. (2017, April,9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  Retrieved from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6"/>
              </a:rPr>
              <a:t> </a:t>
            </a:r>
            <a:r>
              <a:rPr b="1" lang="en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https://www.bloomberg.com/amp/news/articles/2017-04-10/human-smuggling-money-laundering-probes-surround-saipan-casino</a:t>
            </a:r>
            <a:endParaRPr b="1" u="sng">
              <a:solidFill>
                <a:schemeClr val="lt1"/>
              </a:solidFill>
              <a:latin typeface="Lato"/>
              <a:ea typeface="Lato"/>
              <a:cs typeface="Lato"/>
              <a:sym typeface="Lato"/>
              <a:hlinkClick r:id="rId8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  </a:t>
            </a:r>
            <a:r>
              <a:rPr b="1" lang="en">
                <a:solidFill>
                  <a:schemeClr val="lt1"/>
                </a:solidFill>
                <a:highlight>
                  <a:srgbClr val="000000"/>
                </a:highlight>
                <a:latin typeface="Lato"/>
                <a:ea typeface="Lato"/>
                <a:cs typeface="Lato"/>
                <a:sym typeface="Lato"/>
              </a:rPr>
              <a:t>    A Historical Portrait of Haruji Matsue</a:t>
            </a:r>
            <a:endParaRPr b="1">
              <a:solidFill>
                <a:schemeClr val="lt1"/>
              </a:solidFill>
              <a:highlight>
                <a:srgbClr val="000000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highlight>
                  <a:srgbClr val="000000"/>
                </a:highlight>
                <a:latin typeface="Lato"/>
                <a:ea typeface="Lato"/>
                <a:cs typeface="Lato"/>
                <a:sym typeface="Lato"/>
              </a:rPr>
              <a:t>o    Retrieved from</a:t>
            </a:r>
            <a:r>
              <a:rPr b="1" lang="en">
                <a:solidFill>
                  <a:schemeClr val="lt1"/>
                </a:solidFill>
                <a:highlight>
                  <a:srgbClr val="000000"/>
                </a:highlight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9"/>
              </a:rPr>
              <a:t> </a:t>
            </a:r>
            <a:r>
              <a:rPr b="1" lang="en" u="sng">
                <a:solidFill>
                  <a:schemeClr val="lt1"/>
                </a:solidFill>
                <a:highlight>
                  <a:srgbClr val="000000"/>
                </a:highlight>
                <a:latin typeface="Lato"/>
                <a:ea typeface="Lato"/>
                <a:cs typeface="Lato"/>
                <a:sym typeface="Lato"/>
                <a:hlinkClick r:id="rId10"/>
              </a:rPr>
              <a:t>http://www.sugarking.org/hmFrame.html</a:t>
            </a:r>
            <a:endParaRPr b="1" u="sng">
              <a:solidFill>
                <a:schemeClr val="lt1"/>
              </a:solidFill>
              <a:highlight>
                <a:srgbClr val="000000"/>
              </a:highlight>
              <a:latin typeface="Lato"/>
              <a:ea typeface="Lato"/>
              <a:cs typeface="Lato"/>
              <a:sym typeface="Lato"/>
              <a:hlinkClick r:id="rId11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highlight>
                  <a:srgbClr val="000000"/>
                </a:highlight>
                <a:latin typeface="Lato"/>
                <a:ea typeface="Lato"/>
                <a:cs typeface="Lato"/>
                <a:sym typeface="Lato"/>
              </a:rPr>
              <a:t>●       CLYDE HABERMAN, Special to the New York Times. (1985, November 25). JAPAN RECLAIMS SAIPAN; THIS TIME TO MAKE MONEY.</a:t>
            </a:r>
            <a:endParaRPr b="1">
              <a:solidFill>
                <a:schemeClr val="lt1"/>
              </a:solidFill>
              <a:highlight>
                <a:srgbClr val="000000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highlight>
                  <a:srgbClr val="000000"/>
                </a:highlight>
                <a:latin typeface="Lato"/>
                <a:ea typeface="Lato"/>
                <a:cs typeface="Lato"/>
                <a:sym typeface="Lato"/>
              </a:rPr>
              <a:t>o   Retrieved from</a:t>
            </a:r>
            <a:r>
              <a:rPr b="1" lang="en">
                <a:solidFill>
                  <a:schemeClr val="lt1"/>
                </a:solidFill>
                <a:highlight>
                  <a:srgbClr val="000000"/>
                </a:highlight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12"/>
              </a:rPr>
              <a:t> </a:t>
            </a:r>
            <a:r>
              <a:rPr b="1" lang="en" u="sng">
                <a:solidFill>
                  <a:schemeClr val="lt1"/>
                </a:solidFill>
                <a:highlight>
                  <a:srgbClr val="000000"/>
                </a:highlight>
                <a:latin typeface="Lato"/>
                <a:ea typeface="Lato"/>
                <a:cs typeface="Lato"/>
                <a:sym typeface="Lato"/>
                <a:hlinkClick r:id="rId13"/>
              </a:rPr>
              <a:t>https://www.nytimes.com/1985/11/25/world/japan-reclaims-saipan-this-time-to-make-money.html</a:t>
            </a:r>
            <a:endParaRPr b="1" u="sng">
              <a:solidFill>
                <a:schemeClr val="lt1"/>
              </a:solidFill>
              <a:highlight>
                <a:srgbClr val="000000"/>
              </a:highlight>
              <a:latin typeface="Lato"/>
              <a:ea typeface="Lato"/>
              <a:cs typeface="Lato"/>
              <a:sym typeface="Lato"/>
              <a:hlinkClick r:id="rId14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       </a:t>
            </a:r>
            <a:r>
              <a:rPr b="1" lang="en">
                <a:solidFill>
                  <a:schemeClr val="l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U. (2016, April 10). Abandoned La Fiesta Mall.</a:t>
            </a:r>
            <a:endParaRPr b="1">
              <a:solidFill>
                <a:schemeClr val="l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  </a:t>
            </a:r>
            <a:r>
              <a:rPr b="1" lang="en">
                <a:solidFill>
                  <a:schemeClr val="l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Retrieved from</a:t>
            </a:r>
            <a:r>
              <a:rPr b="1" lang="en">
                <a:solidFill>
                  <a:schemeClr val="lt1"/>
                </a:solidFill>
                <a:highlight>
                  <a:srgbClr val="FFFFFF"/>
                </a:highlight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15"/>
              </a:rPr>
              <a:t> </a:t>
            </a:r>
            <a:r>
              <a:rPr b="1" lang="en" u="sng">
                <a:solidFill>
                  <a:schemeClr val="l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16"/>
              </a:rPr>
              <a:t>https://www.atlasobscura.com/places/abandoned-la-fiesta-mall</a:t>
            </a:r>
            <a:endParaRPr b="1" u="sng">
              <a:solidFill>
                <a:schemeClr val="l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  <a:hlinkClick r:id="rId17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       </a:t>
            </a:r>
            <a:r>
              <a:rPr b="1" lang="en">
                <a:solidFill>
                  <a:schemeClr val="l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Camacho, J. D. (2004, September 5). The truth behind the La Fiesta deal.</a:t>
            </a:r>
            <a:endParaRPr b="1">
              <a:solidFill>
                <a:schemeClr val="l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  </a:t>
            </a:r>
            <a:r>
              <a:rPr b="1" lang="en">
                <a:solidFill>
                  <a:schemeClr val="l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Retrieved from</a:t>
            </a:r>
            <a:r>
              <a:rPr b="1" lang="en">
                <a:solidFill>
                  <a:schemeClr val="lt1"/>
                </a:solidFill>
                <a:highlight>
                  <a:srgbClr val="FFFFFF"/>
                </a:highlight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18"/>
              </a:rPr>
              <a:t> </a:t>
            </a:r>
            <a:r>
              <a:rPr b="1" lang="en" u="sng">
                <a:solidFill>
                  <a:schemeClr val="l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19"/>
              </a:rPr>
              <a:t>https://www.saipantribune.com/index.php/a0737b63-1dfb-11e4-aedf-250bc8c9958e/</a:t>
            </a:r>
            <a:endParaRPr b="1" u="sng">
              <a:solidFill>
                <a:schemeClr val="l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  <a:hlinkClick r:id="rId20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●        N. A. (2009, January 26). Jollibee to close in Feb. Retrieved from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1"/>
              </a:rPr>
              <a:t> </a:t>
            </a:r>
            <a:r>
              <a:rPr b="1" lang="en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22"/>
              </a:rPr>
              <a:t>https://www.saipantribune.com/index.php/b3271073-1dfb-11e4-aedf-250bc8c9958e/</a:t>
            </a:r>
            <a:endParaRPr b="1" u="sng">
              <a:solidFill>
                <a:schemeClr val="lt1"/>
              </a:solidFill>
              <a:latin typeface="Lato"/>
              <a:ea typeface="Lato"/>
              <a:cs typeface="Lato"/>
              <a:sym typeface="Lato"/>
              <a:hlinkClick r:id="rId2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