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p:scale>
          <a:sx n="71" d="100"/>
          <a:sy n="71" d="100"/>
        </p:scale>
        <p:origin x="14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220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920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910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509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4559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5140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86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4149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684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782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347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43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633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850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1D8BD707-D9CF-40AE-B4C6-C98DA3205C09}" type="datetimeFigureOut">
              <a:rPr lang="en-US" smtClean="0"/>
              <a:pPr/>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822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755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752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pPr/>
              <a:t>12/2/2017</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896678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52814"/>
            <a:ext cx="8458201" cy="2421464"/>
          </a:xfrm>
        </p:spPr>
        <p:txBody>
          <a:bodyPr>
            <a:noAutofit/>
          </a:bodyPr>
          <a:lstStyle/>
          <a:p>
            <a:pPr algn="ctr"/>
            <a:r>
              <a:rPr lang="en-US" sz="5400" dirty="0" smtClean="0">
                <a:latin typeface="AR JULIAN" panose="02000000000000000000" pitchFamily="2" charset="0"/>
              </a:rPr>
              <a:t>Teenage Beauty Pageants </a:t>
            </a:r>
            <a:br>
              <a:rPr lang="en-US" sz="5400" dirty="0" smtClean="0">
                <a:latin typeface="AR JULIAN" panose="02000000000000000000" pitchFamily="2" charset="0"/>
              </a:rPr>
            </a:br>
            <a:r>
              <a:rPr lang="en-US" sz="5400" dirty="0" smtClean="0">
                <a:latin typeface="AR JULIAN" panose="02000000000000000000" pitchFamily="2" charset="0"/>
              </a:rPr>
              <a:t>[The Negative Effects]</a:t>
            </a:r>
            <a:endParaRPr lang="en-US" sz="5400" dirty="0">
              <a:latin typeface="AR JULIAN" panose="02000000000000000000" pitchFamily="2" charset="0"/>
            </a:endParaRPr>
          </a:p>
        </p:txBody>
      </p:sp>
      <p:sp>
        <p:nvSpPr>
          <p:cNvPr id="3" name="Subtitle 2"/>
          <p:cNvSpPr>
            <a:spLocks noGrp="1"/>
          </p:cNvSpPr>
          <p:nvPr>
            <p:ph type="subTitle" idx="1"/>
          </p:nvPr>
        </p:nvSpPr>
        <p:spPr/>
        <p:txBody>
          <a:bodyPr>
            <a:normAutofit/>
          </a:bodyPr>
          <a:lstStyle/>
          <a:p>
            <a:r>
              <a:rPr lang="en-US" sz="2000" b="1" dirty="0" smtClean="0">
                <a:solidFill>
                  <a:schemeClr val="tx1"/>
                </a:solidFill>
                <a:latin typeface="Corbel" panose="020B0503020204020204" pitchFamily="34" charset="0"/>
                <a:ea typeface="Tahoma" panose="020B0604030504040204" pitchFamily="34" charset="0"/>
                <a:cs typeface="Tahoma" panose="020B0604030504040204" pitchFamily="34" charset="0"/>
              </a:rPr>
              <a:t>Jefferson Mateo</a:t>
            </a:r>
          </a:p>
          <a:p>
            <a:r>
              <a:rPr lang="en-US" sz="2000" b="1" dirty="0" smtClean="0">
                <a:solidFill>
                  <a:schemeClr val="tx1"/>
                </a:solidFill>
                <a:latin typeface="Corbel" panose="020B0503020204020204" pitchFamily="34" charset="0"/>
                <a:ea typeface="Tahoma" panose="020B0604030504040204" pitchFamily="34" charset="0"/>
                <a:cs typeface="Tahoma" panose="020B0604030504040204" pitchFamily="34" charset="0"/>
              </a:rPr>
              <a:t>November 19, 2017</a:t>
            </a:r>
            <a:endParaRPr lang="en-US" sz="2000" b="1" dirty="0">
              <a:solidFill>
                <a:schemeClr val="tx1"/>
              </a:solidFill>
              <a:latin typeface="Corbel" panose="020B0503020204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1756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88" y="152400"/>
            <a:ext cx="7772400" cy="829235"/>
          </a:xfrm>
        </p:spPr>
        <p:txBody>
          <a:bodyPr>
            <a:normAutofit/>
          </a:bodyPr>
          <a:lstStyle/>
          <a:p>
            <a:r>
              <a:rPr lang="en-US" sz="4800" dirty="0" smtClean="0">
                <a:latin typeface="AR JULIAN" panose="02000000000000000000" pitchFamily="2" charset="0"/>
              </a:rPr>
              <a:t>Conclusion </a:t>
            </a:r>
            <a:endParaRPr lang="en-US" sz="4800" dirty="0">
              <a:latin typeface="AR JULIAN" panose="02000000000000000000" pitchFamily="2" charset="0"/>
            </a:endParaRPr>
          </a:p>
        </p:txBody>
      </p:sp>
      <p:sp>
        <p:nvSpPr>
          <p:cNvPr id="3" name="Content Placeholder 2"/>
          <p:cNvSpPr>
            <a:spLocks noGrp="1"/>
          </p:cNvSpPr>
          <p:nvPr>
            <p:ph idx="1"/>
          </p:nvPr>
        </p:nvSpPr>
        <p:spPr>
          <a:xfrm>
            <a:off x="358588" y="1764576"/>
            <a:ext cx="4191000" cy="4525963"/>
          </a:xfrm>
        </p:spPr>
        <p:txBody>
          <a:bodyPr>
            <a:noAutofit/>
          </a:bodyPr>
          <a:lstStyle/>
          <a:p>
            <a:pPr>
              <a:buFont typeface="Wingdings" panose="05000000000000000000" pitchFamily="2" charset="2"/>
              <a:buChar char="§"/>
            </a:pPr>
            <a:r>
              <a:rPr lang="en-US" sz="2400" dirty="0" smtClean="0">
                <a:latin typeface="Corbel" panose="020B0503020204020204" pitchFamily="34" charset="0"/>
              </a:rPr>
              <a:t>Beauty pageants should be managed in a professional and fair way. </a:t>
            </a:r>
          </a:p>
          <a:p>
            <a:pPr>
              <a:buFont typeface="Wingdings" panose="05000000000000000000" pitchFamily="2" charset="2"/>
              <a:buChar char="§"/>
            </a:pPr>
            <a:endParaRPr lang="en-US" sz="2400" dirty="0" smtClean="0">
              <a:latin typeface="Corbel" panose="020B0503020204020204" pitchFamily="34" charset="0"/>
            </a:endParaRPr>
          </a:p>
          <a:p>
            <a:pPr>
              <a:buFont typeface="Wingdings" panose="05000000000000000000" pitchFamily="2" charset="2"/>
              <a:buChar char="§"/>
            </a:pPr>
            <a:r>
              <a:rPr lang="en-US" sz="2400" dirty="0" smtClean="0">
                <a:latin typeface="Corbel" panose="020B0503020204020204" pitchFamily="34" charset="0"/>
              </a:rPr>
              <a:t>The community should consider promoting awareness about the challenges beauty contestants endure. </a:t>
            </a:r>
          </a:p>
          <a:p>
            <a:pPr>
              <a:buFont typeface="Wingdings" panose="05000000000000000000" pitchFamily="2" charset="2"/>
              <a:buChar char="§"/>
            </a:pPr>
            <a:endParaRPr lang="en-US" sz="2400" dirty="0" smtClean="0">
              <a:latin typeface="Corbel" panose="020B0503020204020204" pitchFamily="34" charset="0"/>
            </a:endParaRPr>
          </a:p>
          <a:p>
            <a:pPr>
              <a:buFont typeface="Wingdings" panose="05000000000000000000" pitchFamily="2" charset="2"/>
              <a:buChar char="§"/>
            </a:pPr>
            <a:r>
              <a:rPr lang="en-US" sz="2400" dirty="0" smtClean="0">
                <a:latin typeface="Corbel" panose="020B0503020204020204" pitchFamily="34" charset="0"/>
              </a:rPr>
              <a:t>Educate the community about this awareness. </a:t>
            </a:r>
          </a:p>
          <a:p>
            <a:pPr marL="0" indent="0">
              <a:buNone/>
            </a:pPr>
            <a:endParaRPr lang="en-US" sz="2400" dirty="0">
              <a:latin typeface="Corbel" panose="020B0503020204020204" pitchFamily="34" charset="0"/>
            </a:endParaRPr>
          </a:p>
        </p:txBody>
      </p:sp>
      <p:sp>
        <p:nvSpPr>
          <p:cNvPr id="4" name="TextBox 3"/>
          <p:cNvSpPr txBox="1"/>
          <p:nvPr/>
        </p:nvSpPr>
        <p:spPr>
          <a:xfrm>
            <a:off x="4648200" y="1674068"/>
            <a:ext cx="2438400" cy="707886"/>
          </a:xfrm>
          <a:prstGeom prst="rect">
            <a:avLst/>
          </a:prstGeom>
          <a:noFill/>
        </p:spPr>
        <p:txBody>
          <a:bodyPr wrap="square" rtlCol="0">
            <a:spAutoFit/>
          </a:bodyPr>
          <a:lstStyle/>
          <a:p>
            <a:r>
              <a:rPr lang="en-US" sz="4000" b="1" dirty="0" smtClean="0">
                <a:latin typeface="Corbel" panose="020B0503020204020204" pitchFamily="34" charset="0"/>
              </a:rPr>
              <a:t>We can …</a:t>
            </a:r>
            <a:endParaRPr lang="en-US" sz="4000" b="1" dirty="0">
              <a:latin typeface="Corbel" panose="020B0503020204020204" pitchFamily="34" charset="0"/>
            </a:endParaRPr>
          </a:p>
        </p:txBody>
      </p:sp>
      <p:sp>
        <p:nvSpPr>
          <p:cNvPr id="5" name="TextBox 4"/>
          <p:cNvSpPr txBox="1"/>
          <p:nvPr/>
        </p:nvSpPr>
        <p:spPr>
          <a:xfrm>
            <a:off x="4549588" y="2381954"/>
            <a:ext cx="4267200" cy="4199611"/>
          </a:xfrm>
          <a:prstGeom prst="rect">
            <a:avLst/>
          </a:prstGeom>
          <a:noFill/>
        </p:spPr>
        <p:txBody>
          <a:bodyPr wrap="square" rtlCol="0">
            <a:spAutoFit/>
          </a:bodyPr>
          <a:lstStyle/>
          <a:p>
            <a:pPr algn="ctr">
              <a:lnSpc>
                <a:spcPct val="150000"/>
              </a:lnSpc>
            </a:pPr>
            <a:r>
              <a:rPr lang="en-US" sz="2000" i="1" dirty="0">
                <a:latin typeface="Corbel" panose="020B0503020204020204" pitchFamily="34" charset="0"/>
              </a:rPr>
              <a:t>A short film documentary would help girls relate to the pressures of society. School campaigns that promote new ideas of beauty to deconstruct the "perfect girl image" that pageants tend to create</a:t>
            </a:r>
            <a:r>
              <a:rPr lang="en-US" sz="2000" i="1" dirty="0" smtClean="0">
                <a:latin typeface="Corbel" panose="020B0503020204020204" pitchFamily="34" charset="0"/>
              </a:rPr>
              <a:t>.</a:t>
            </a:r>
          </a:p>
          <a:p>
            <a:pPr algn="ctr">
              <a:lnSpc>
                <a:spcPct val="150000"/>
              </a:lnSpc>
            </a:pPr>
            <a:r>
              <a:rPr lang="en-US" sz="2000" i="1" dirty="0" smtClean="0">
                <a:latin typeface="Corbel" panose="020B0503020204020204" pitchFamily="34" charset="0"/>
              </a:rPr>
              <a:t> –</a:t>
            </a:r>
            <a:r>
              <a:rPr lang="en-US" sz="2000" i="1" dirty="0" err="1" smtClean="0">
                <a:latin typeface="Corbel" panose="020B0503020204020204" pitchFamily="34" charset="0"/>
              </a:rPr>
              <a:t>Fama</a:t>
            </a:r>
            <a:r>
              <a:rPr lang="en-US" sz="2000" i="1" dirty="0" smtClean="0">
                <a:latin typeface="Corbel" panose="020B0503020204020204" pitchFamily="34" charset="0"/>
              </a:rPr>
              <a:t> (Miss Marianas Contestant 2014)</a:t>
            </a:r>
            <a:endParaRPr lang="en-US" sz="2000" i="1" dirty="0">
              <a:latin typeface="Corbel" panose="020B0503020204020204" pitchFamily="34" charset="0"/>
            </a:endParaRPr>
          </a:p>
          <a:p>
            <a:pPr algn="ctr">
              <a:lnSpc>
                <a:spcPct val="150000"/>
              </a:lnSpc>
            </a:pPr>
            <a:endParaRPr lang="en-US" sz="2000" i="1" dirty="0">
              <a:latin typeface="Corbel" panose="020B0503020204020204" pitchFamily="34" charset="0"/>
            </a:endParaRPr>
          </a:p>
        </p:txBody>
      </p:sp>
    </p:spTree>
    <p:extLst>
      <p:ext uri="{BB962C8B-B14F-4D97-AF65-F5344CB8AC3E}">
        <p14:creationId xmlns:p14="http://schemas.microsoft.com/office/powerpoint/2010/main" val="348162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 JULIAN" panose="02000000000000000000" pitchFamily="2" charset="0"/>
              </a:rPr>
              <a:t>Introduction</a:t>
            </a:r>
            <a:endParaRPr lang="en-US" sz="5400" dirty="0">
              <a:latin typeface="AR JULIAN" panose="02000000000000000000" pitchFamily="2" charset="0"/>
            </a:endParaRPr>
          </a:p>
        </p:txBody>
      </p:sp>
      <p:sp>
        <p:nvSpPr>
          <p:cNvPr id="3" name="Content Placeholder 2"/>
          <p:cNvSpPr>
            <a:spLocks noGrp="1"/>
          </p:cNvSpPr>
          <p:nvPr>
            <p:ph idx="1"/>
          </p:nvPr>
        </p:nvSpPr>
        <p:spPr>
          <a:xfrm>
            <a:off x="488576" y="2438400"/>
            <a:ext cx="7772400" cy="3649133"/>
          </a:xfrm>
        </p:spPr>
        <p:txBody>
          <a:bodyPr>
            <a:normAutofit/>
          </a:bodyPr>
          <a:lstStyle/>
          <a:p>
            <a:pPr>
              <a:buFont typeface="Wingdings" panose="05000000000000000000" pitchFamily="2" charset="2"/>
              <a:buChar char="§"/>
            </a:pPr>
            <a:r>
              <a:rPr lang="en-US" sz="2800" dirty="0" smtClean="0">
                <a:latin typeface="Corbel" panose="020B0503020204020204" pitchFamily="34" charset="0"/>
              </a:rPr>
              <a:t>The community is not aware of the many trials that each pageant contestant undergoes. </a:t>
            </a:r>
          </a:p>
          <a:p>
            <a:pPr marL="0" indent="0">
              <a:buNone/>
            </a:pPr>
            <a:endParaRPr lang="en-US" sz="2800" dirty="0" smtClean="0">
              <a:latin typeface="Corbel" panose="020B0503020204020204" pitchFamily="34" charset="0"/>
            </a:endParaRPr>
          </a:p>
          <a:p>
            <a:pPr>
              <a:buFont typeface="Wingdings" panose="05000000000000000000" pitchFamily="2" charset="2"/>
              <a:buChar char="§"/>
            </a:pPr>
            <a:r>
              <a:rPr lang="en-US" sz="2800" dirty="0" smtClean="0">
                <a:latin typeface="Corbel" panose="020B0503020204020204" pitchFamily="34" charset="0"/>
              </a:rPr>
              <a:t>Teenage beauty pageants can affect four aspects of a beauty contestant : psychological, physical, social, and financial. </a:t>
            </a:r>
          </a:p>
          <a:p>
            <a:pPr marL="0" indent="0">
              <a:buNone/>
            </a:pPr>
            <a:endParaRPr lang="en-US" sz="2800" dirty="0">
              <a:latin typeface="Corbel" panose="020B0503020204020204" pitchFamily="34" charset="0"/>
            </a:endParaRPr>
          </a:p>
          <a:p>
            <a:pPr>
              <a:buFont typeface="Wingdings" panose="05000000000000000000" pitchFamily="2" charset="2"/>
              <a:buChar char="§"/>
            </a:pPr>
            <a:endParaRPr lang="en-US" sz="2800" dirty="0">
              <a:latin typeface="Corbel" panose="020B0503020204020204" pitchFamily="34" charset="0"/>
            </a:endParaRPr>
          </a:p>
        </p:txBody>
      </p:sp>
    </p:spTree>
    <p:extLst>
      <p:ext uri="{BB962C8B-B14F-4D97-AF65-F5344CB8AC3E}">
        <p14:creationId xmlns:p14="http://schemas.microsoft.com/office/powerpoint/2010/main" val="220093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R JULIAN" panose="02000000000000000000" pitchFamily="2" charset="0"/>
              </a:rPr>
              <a:t>Literary Sources</a:t>
            </a:r>
            <a:endParaRPr lang="en-US" sz="4800" dirty="0">
              <a:latin typeface="AR JULIAN" panose="02000000000000000000" pitchFamily="2" charset="0"/>
            </a:endParaRPr>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Corbel" panose="020B0503020204020204" pitchFamily="34" charset="0"/>
              </a:rPr>
              <a:t>Psychology Today </a:t>
            </a:r>
          </a:p>
          <a:p>
            <a:pPr marL="0" indent="0" algn="ctr">
              <a:buNone/>
            </a:pPr>
            <a:r>
              <a:rPr lang="en-US" sz="2400" i="1" dirty="0" smtClean="0">
                <a:latin typeface="Corbel" panose="020B0503020204020204" pitchFamily="34" charset="0"/>
              </a:rPr>
              <a:t>Child </a:t>
            </a:r>
            <a:r>
              <a:rPr lang="en-US" sz="2400" i="1" dirty="0">
                <a:latin typeface="Corbel" panose="020B0503020204020204" pitchFamily="34" charset="0"/>
              </a:rPr>
              <a:t>Beauty Pageants: What Are We Teaching Our Girls</a:t>
            </a:r>
            <a:r>
              <a:rPr lang="en-US" sz="2400" dirty="0" smtClean="0">
                <a:latin typeface="Corbel" panose="020B0503020204020204" pitchFamily="34" charset="0"/>
              </a:rPr>
              <a:t>? </a:t>
            </a:r>
          </a:p>
          <a:p>
            <a:pPr marL="0" indent="0" algn="ctr">
              <a:buNone/>
            </a:pPr>
            <a:endParaRPr lang="en-US" sz="2400" dirty="0">
              <a:latin typeface="Corbel" panose="020B0503020204020204" pitchFamily="34" charset="0"/>
            </a:endParaRPr>
          </a:p>
          <a:p>
            <a:pPr marL="0" indent="0" algn="ctr">
              <a:buNone/>
            </a:pPr>
            <a:r>
              <a:rPr lang="en-US" sz="4000" dirty="0" err="1" smtClean="0">
                <a:latin typeface="Corbel" panose="020B0503020204020204" pitchFamily="34" charset="0"/>
              </a:rPr>
              <a:t>Ultius</a:t>
            </a:r>
            <a:endParaRPr lang="en-US" sz="4000" dirty="0" smtClean="0">
              <a:latin typeface="Corbel" panose="020B0503020204020204" pitchFamily="34" charset="0"/>
            </a:endParaRPr>
          </a:p>
          <a:p>
            <a:pPr marL="0" indent="0" algn="ctr">
              <a:buNone/>
            </a:pPr>
            <a:r>
              <a:rPr lang="en-US" sz="2400" i="1" dirty="0" smtClean="0">
                <a:latin typeface="Corbel" panose="020B0503020204020204" pitchFamily="34" charset="0"/>
              </a:rPr>
              <a:t>The Negative Effects of Beauty Pageants</a:t>
            </a:r>
            <a:endParaRPr lang="en-US" sz="2400" i="1" dirty="0">
              <a:latin typeface="Corbel" panose="020B0503020204020204" pitchFamily="34" charset="0"/>
            </a:endParaRPr>
          </a:p>
          <a:p>
            <a:pPr marL="0" indent="0" algn="ctr">
              <a:buNone/>
            </a:pPr>
            <a:endParaRPr lang="en-US" sz="2400" dirty="0">
              <a:latin typeface="Corbel" panose="020B0503020204020204" pitchFamily="34" charset="0"/>
            </a:endParaRPr>
          </a:p>
        </p:txBody>
      </p:sp>
    </p:spTree>
    <p:extLst>
      <p:ext uri="{BB962C8B-B14F-4D97-AF65-F5344CB8AC3E}">
        <p14:creationId xmlns:p14="http://schemas.microsoft.com/office/powerpoint/2010/main" val="286327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 JULIAN" panose="02000000000000000000" pitchFamily="2" charset="0"/>
              </a:rPr>
              <a:t>Local Sources</a:t>
            </a:r>
            <a:endParaRPr lang="en-US" sz="5400" dirty="0">
              <a:latin typeface="AR JULIAN" panose="02000000000000000000" pitchFamily="2"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Corbel" panose="020B0503020204020204" pitchFamily="34" charset="0"/>
              </a:rPr>
              <a:t>Interview with young women and women who have experienced completing in Miss Teen Marianas. </a:t>
            </a:r>
          </a:p>
          <a:p>
            <a:pPr marL="0" indent="0" algn="ctr">
              <a:buNone/>
            </a:pPr>
            <a:endParaRPr lang="en-US" sz="2800" dirty="0">
              <a:latin typeface="Corbel" panose="020B0503020204020204" pitchFamily="34" charset="0"/>
            </a:endParaRPr>
          </a:p>
          <a:p>
            <a:pPr marL="0" indent="0" algn="ctr">
              <a:buNone/>
            </a:pPr>
            <a:r>
              <a:rPr lang="en-US" sz="2800" dirty="0" smtClean="0">
                <a:latin typeface="Corbel" panose="020B0503020204020204" pitchFamily="34" charset="0"/>
              </a:rPr>
              <a:t>Survey Conducted for 20 individuals/responses</a:t>
            </a:r>
          </a:p>
          <a:p>
            <a:pPr marL="0" indent="0" algn="ctr">
              <a:buNone/>
            </a:pPr>
            <a:r>
              <a:rPr lang="en-US" sz="2400" i="1" dirty="0" smtClean="0">
                <a:latin typeface="Corbel" panose="020B0503020204020204" pitchFamily="34" charset="0"/>
              </a:rPr>
              <a:t>Surveymonkey.com </a:t>
            </a:r>
            <a:r>
              <a:rPr lang="en-US" sz="1600" dirty="0" smtClean="0">
                <a:latin typeface="Corbel" panose="020B0503020204020204" pitchFamily="34" charset="0"/>
              </a:rPr>
              <a:t> </a:t>
            </a:r>
            <a:endParaRPr lang="en-US" sz="1600" dirty="0">
              <a:latin typeface="Corbel" panose="020B0503020204020204" pitchFamily="34" charset="0"/>
            </a:endParaRPr>
          </a:p>
        </p:txBody>
      </p:sp>
    </p:spTree>
    <p:extLst>
      <p:ext uri="{BB962C8B-B14F-4D97-AF65-F5344CB8AC3E}">
        <p14:creationId xmlns:p14="http://schemas.microsoft.com/office/powerpoint/2010/main" val="246263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552" y="291789"/>
            <a:ext cx="3366247" cy="762000"/>
          </a:xfrm>
        </p:spPr>
        <p:txBody>
          <a:bodyPr>
            <a:noAutofit/>
          </a:bodyPr>
          <a:lstStyle/>
          <a:p>
            <a:pPr algn="ctr"/>
            <a:r>
              <a:rPr lang="en-US" sz="4800" dirty="0" smtClean="0">
                <a:latin typeface="AR JULIAN" panose="02000000000000000000" pitchFamily="2" charset="0"/>
              </a:rPr>
              <a:t>Analysis </a:t>
            </a:r>
            <a:endParaRPr lang="en-US" sz="4800" dirty="0">
              <a:latin typeface="AR JULIAN" panose="02000000000000000000" pitchFamily="2" charset="0"/>
            </a:endParaRPr>
          </a:p>
        </p:txBody>
      </p:sp>
      <p:sp>
        <p:nvSpPr>
          <p:cNvPr id="3" name="Content Placeholder 2"/>
          <p:cNvSpPr>
            <a:spLocks noGrp="1"/>
          </p:cNvSpPr>
          <p:nvPr>
            <p:ph idx="1"/>
          </p:nvPr>
        </p:nvSpPr>
        <p:spPr>
          <a:xfrm>
            <a:off x="221877" y="1905000"/>
            <a:ext cx="3733800" cy="3916363"/>
          </a:xfrm>
        </p:spPr>
        <p:txBody>
          <a:bodyPr>
            <a:normAutofit fontScale="92500"/>
          </a:bodyPr>
          <a:lstStyle/>
          <a:p>
            <a:pPr algn="ctr">
              <a:buFont typeface="Wingdings" panose="05000000000000000000" pitchFamily="2" charset="2"/>
              <a:buChar char="§"/>
            </a:pPr>
            <a:r>
              <a:rPr lang="en-US" sz="2800" dirty="0" smtClean="0">
                <a:latin typeface="Corbel" panose="020B0503020204020204" pitchFamily="34" charset="0"/>
              </a:rPr>
              <a:t>Individuals who took the survey was focused on positive: experience and knowing who you are, and negative: insecurity. </a:t>
            </a:r>
          </a:p>
          <a:p>
            <a:pPr marL="0" indent="0" algn="ctr">
              <a:buNone/>
            </a:pPr>
            <a:endParaRPr lang="en-US" sz="2800" dirty="0" smtClean="0">
              <a:latin typeface="Corbel" panose="020B0503020204020204" pitchFamily="34" charset="0"/>
            </a:endParaRPr>
          </a:p>
          <a:p>
            <a:pPr algn="ctr">
              <a:buFont typeface="Wingdings" panose="05000000000000000000" pitchFamily="2" charset="2"/>
              <a:buChar char="§"/>
            </a:pPr>
            <a:r>
              <a:rPr lang="en-US" sz="2800" dirty="0" smtClean="0">
                <a:latin typeface="Corbel" panose="020B0503020204020204" pitchFamily="34" charset="0"/>
              </a:rPr>
              <a:t>Responses were all based on beauty.  </a:t>
            </a:r>
            <a:endParaRPr lang="en-US" sz="2800" dirty="0">
              <a:latin typeface="Corbel" panose="020B0503020204020204" pitchFamily="34" charset="0"/>
            </a:endParaRPr>
          </a:p>
        </p:txBody>
      </p:sp>
      <p:sp>
        <p:nvSpPr>
          <p:cNvPr id="4" name="TextBox 3"/>
          <p:cNvSpPr txBox="1"/>
          <p:nvPr/>
        </p:nvSpPr>
        <p:spPr>
          <a:xfrm>
            <a:off x="43703" y="1258669"/>
            <a:ext cx="4114800" cy="646331"/>
          </a:xfrm>
          <a:prstGeom prst="rect">
            <a:avLst/>
          </a:prstGeom>
          <a:noFill/>
        </p:spPr>
        <p:txBody>
          <a:bodyPr wrap="square" rtlCol="0">
            <a:spAutoFit/>
          </a:bodyPr>
          <a:lstStyle/>
          <a:p>
            <a:pPr algn="ctr"/>
            <a:r>
              <a:rPr lang="en-US" sz="3600" dirty="0" smtClean="0">
                <a:latin typeface="Corbel" panose="020B0503020204020204" pitchFamily="34" charset="0"/>
              </a:rPr>
              <a:t>Survey Results </a:t>
            </a:r>
            <a:endParaRPr lang="en-US" sz="3600" dirty="0">
              <a:latin typeface="Corbel" panose="020B0503020204020204" pitchFamily="34" charset="0"/>
            </a:endParaRPr>
          </a:p>
        </p:txBody>
      </p:sp>
      <p:sp>
        <p:nvSpPr>
          <p:cNvPr id="5" name="TextBox 4"/>
          <p:cNvSpPr txBox="1"/>
          <p:nvPr/>
        </p:nvSpPr>
        <p:spPr>
          <a:xfrm>
            <a:off x="4800600" y="594409"/>
            <a:ext cx="3962400" cy="646331"/>
          </a:xfrm>
          <a:prstGeom prst="rect">
            <a:avLst/>
          </a:prstGeom>
          <a:noFill/>
        </p:spPr>
        <p:txBody>
          <a:bodyPr wrap="square" rtlCol="0">
            <a:spAutoFit/>
          </a:bodyPr>
          <a:lstStyle/>
          <a:p>
            <a:pPr algn="ctr"/>
            <a:r>
              <a:rPr lang="en-US" sz="3600" dirty="0" smtClean="0">
                <a:latin typeface="Corbel" panose="020B0503020204020204" pitchFamily="34" charset="0"/>
              </a:rPr>
              <a:t>Interview Results </a:t>
            </a:r>
            <a:endParaRPr lang="en-US" sz="3600" dirty="0">
              <a:latin typeface="Corbel" panose="020B0503020204020204" pitchFamily="34" charset="0"/>
            </a:endParaRPr>
          </a:p>
        </p:txBody>
      </p:sp>
      <p:sp>
        <p:nvSpPr>
          <p:cNvPr id="6" name="TextBox 5"/>
          <p:cNvSpPr txBox="1"/>
          <p:nvPr/>
        </p:nvSpPr>
        <p:spPr>
          <a:xfrm>
            <a:off x="3899647" y="1231691"/>
            <a:ext cx="4899212" cy="5262979"/>
          </a:xfrm>
          <a:prstGeom prst="rect">
            <a:avLst/>
          </a:prstGeom>
          <a:noFill/>
        </p:spPr>
        <p:txBody>
          <a:bodyPr wrap="square" rtlCol="0">
            <a:spAutoFit/>
          </a:bodyPr>
          <a:lstStyle/>
          <a:p>
            <a:pPr marL="285750" indent="-285750" algn="ctr">
              <a:buFont typeface="Wingdings" panose="05000000000000000000" pitchFamily="2" charset="2"/>
              <a:buChar char="§"/>
            </a:pPr>
            <a:r>
              <a:rPr lang="en-US" sz="2400" dirty="0" smtClean="0">
                <a:latin typeface="Corbel" panose="020B0503020204020204" pitchFamily="34" charset="0"/>
              </a:rPr>
              <a:t>Interview with Miss Teen Marianas contestant 2014: Responses were informative and related to the idea of the negativity of pageants. Provided with solutions to the issue. </a:t>
            </a:r>
          </a:p>
          <a:p>
            <a:pPr marL="285750" indent="-285750" algn="ctr">
              <a:buFont typeface="Wingdings" panose="05000000000000000000" pitchFamily="2" charset="2"/>
              <a:buChar char="§"/>
            </a:pPr>
            <a:endParaRPr lang="en-US" sz="2400" dirty="0">
              <a:latin typeface="Corbel" panose="020B0503020204020204" pitchFamily="34" charset="0"/>
            </a:endParaRPr>
          </a:p>
          <a:p>
            <a:pPr marL="285750" indent="-285750" algn="ctr">
              <a:buFont typeface="Wingdings" panose="05000000000000000000" pitchFamily="2" charset="2"/>
              <a:buChar char="§"/>
            </a:pPr>
            <a:r>
              <a:rPr lang="en-US" sz="2400" dirty="0" smtClean="0">
                <a:latin typeface="Corbel" panose="020B0503020204020204" pitchFamily="34" charset="0"/>
              </a:rPr>
              <a:t>Interview with Miss Teen Marianas contestant 2008: Responses were slightly different from contest 2014. Responses added to what Miss Marianas 2014 answered. Additionally, her responses included unusual ideas. </a:t>
            </a:r>
            <a:endParaRPr lang="en-US" sz="2400" dirty="0">
              <a:latin typeface="Corbel" panose="020B0503020204020204" pitchFamily="34" charset="0"/>
            </a:endParaRPr>
          </a:p>
        </p:txBody>
      </p:sp>
    </p:spTree>
    <p:extLst>
      <p:ext uri="{BB962C8B-B14F-4D97-AF65-F5344CB8AC3E}">
        <p14:creationId xmlns:p14="http://schemas.microsoft.com/office/powerpoint/2010/main" val="306171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AR JULIAN" panose="02000000000000000000" pitchFamily="2" charset="0"/>
              </a:rPr>
              <a:t>Survey</a:t>
            </a:r>
            <a:endParaRPr lang="en-US" sz="6000" dirty="0">
              <a:latin typeface="AR JULIAN" panose="02000000000000000000" pitchFamily="2"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sz="2800" dirty="0" smtClean="0">
                <a:latin typeface="Corbel" panose="020B0503020204020204" pitchFamily="34" charset="0"/>
              </a:rPr>
              <a:t>For my survey, I did not achieve the 20 response that I was planning to get. Instead, I combined my pilot survey questions with the other survey that I have conducted a little later in time. </a:t>
            </a:r>
          </a:p>
          <a:p>
            <a:pPr marL="0" indent="0" algn="ctr">
              <a:buNone/>
            </a:pPr>
            <a:endParaRPr lang="en-US" sz="2800" dirty="0">
              <a:latin typeface="Corbel" panose="020B0503020204020204" pitchFamily="34" charset="0"/>
            </a:endParaRPr>
          </a:p>
          <a:p>
            <a:pPr marL="0" indent="0" algn="ctr">
              <a:buNone/>
            </a:pPr>
            <a:r>
              <a:rPr lang="en-US" sz="2800" dirty="0" smtClean="0">
                <a:latin typeface="Corbel" panose="020B0503020204020204" pitchFamily="34" charset="0"/>
              </a:rPr>
              <a:t>Questions were related, and so were the answers. I resorted to not use the responses from the survey for they were all opposite responses from what I needed for my survey. </a:t>
            </a:r>
            <a:endParaRPr lang="en-US" sz="2800" dirty="0">
              <a:latin typeface="Corbel" panose="020B0503020204020204" pitchFamily="34" charset="0"/>
            </a:endParaRPr>
          </a:p>
        </p:txBody>
      </p:sp>
    </p:spTree>
    <p:extLst>
      <p:ext uri="{BB962C8B-B14F-4D97-AF65-F5344CB8AC3E}">
        <p14:creationId xmlns:p14="http://schemas.microsoft.com/office/powerpoint/2010/main" val="322179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AR JULIAN" panose="02000000000000000000" pitchFamily="2" charset="0"/>
              </a:rPr>
              <a:t>Interview</a:t>
            </a:r>
            <a:endParaRPr lang="en-US" sz="6000" dirty="0">
              <a:latin typeface="AR JULIAN" panose="02000000000000000000" pitchFamily="2" charset="0"/>
            </a:endParaRPr>
          </a:p>
        </p:txBody>
      </p:sp>
      <p:sp>
        <p:nvSpPr>
          <p:cNvPr id="3" name="Content Placeholder 2"/>
          <p:cNvSpPr>
            <a:spLocks noGrp="1"/>
          </p:cNvSpPr>
          <p:nvPr>
            <p:ph idx="1"/>
          </p:nvPr>
        </p:nvSpPr>
        <p:spPr>
          <a:xfrm>
            <a:off x="457200" y="2209800"/>
            <a:ext cx="8229600" cy="2667000"/>
          </a:xfrm>
        </p:spPr>
        <p:txBody>
          <a:bodyPr>
            <a:normAutofit/>
          </a:bodyPr>
          <a:lstStyle/>
          <a:p>
            <a:pPr marL="0" indent="0" algn="ctr">
              <a:buNone/>
            </a:pPr>
            <a:r>
              <a:rPr lang="en-US" sz="3200" dirty="0" smtClean="0">
                <a:latin typeface="Corbel" panose="020B0503020204020204" pitchFamily="34" charset="0"/>
              </a:rPr>
              <a:t>Miss Teen Marianas 2008’s responses caught my attention the most. Something unusual that was mentioned was that she found herself gaining weight to avoid her family from pushing her to participate in beauty related activates. </a:t>
            </a:r>
            <a:endParaRPr lang="en-US" sz="3200" dirty="0">
              <a:latin typeface="Corbel" panose="020B0503020204020204" pitchFamily="34" charset="0"/>
            </a:endParaRPr>
          </a:p>
        </p:txBody>
      </p:sp>
    </p:spTree>
    <p:extLst>
      <p:ext uri="{BB962C8B-B14F-4D97-AF65-F5344CB8AC3E}">
        <p14:creationId xmlns:p14="http://schemas.microsoft.com/office/powerpoint/2010/main" val="110158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14400"/>
            <a:ext cx="4876800" cy="868362"/>
          </a:xfrm>
        </p:spPr>
        <p:txBody>
          <a:bodyPr>
            <a:noAutofit/>
          </a:bodyPr>
          <a:lstStyle/>
          <a:p>
            <a:r>
              <a:rPr lang="en-US" sz="5400" dirty="0" smtClean="0">
                <a:latin typeface="AR JULIAN" panose="02000000000000000000" pitchFamily="2" charset="0"/>
              </a:rPr>
              <a:t>Game Plan !</a:t>
            </a:r>
            <a:endParaRPr lang="en-US" sz="5400" dirty="0">
              <a:latin typeface="AR JULIAN" panose="02000000000000000000" pitchFamily="2" charset="0"/>
            </a:endParaRPr>
          </a:p>
        </p:txBody>
      </p:sp>
      <p:sp>
        <p:nvSpPr>
          <p:cNvPr id="3" name="Content Placeholder 2"/>
          <p:cNvSpPr>
            <a:spLocks noGrp="1"/>
          </p:cNvSpPr>
          <p:nvPr>
            <p:ph idx="1"/>
          </p:nvPr>
        </p:nvSpPr>
        <p:spPr>
          <a:xfrm>
            <a:off x="533400" y="2514600"/>
            <a:ext cx="8229600" cy="2971800"/>
          </a:xfrm>
        </p:spPr>
        <p:txBody>
          <a:bodyPr>
            <a:noAutofit/>
          </a:bodyPr>
          <a:lstStyle/>
          <a:p>
            <a:pPr marL="0" indent="0" algn="ctr">
              <a:buNone/>
            </a:pPr>
            <a:r>
              <a:rPr lang="en-US" sz="3200" dirty="0" smtClean="0">
                <a:latin typeface="Corbel" panose="020B0503020204020204" pitchFamily="34" charset="0"/>
                <a:ea typeface="Tahoma" panose="020B0604030504040204" pitchFamily="34" charset="0"/>
                <a:cs typeface="Tahoma" panose="020B0604030504040204" pitchFamily="34" charset="0"/>
              </a:rPr>
              <a:t>My topic was a bit difficult to research. My plan to organize my essay was to focus on the four areas of what a beauty contestant experiences (self-image, mental and emotions stress, and financial crisis).</a:t>
            </a:r>
          </a:p>
          <a:p>
            <a:pPr marL="0" indent="0" algn="ctr">
              <a:buNone/>
            </a:pPr>
            <a:endParaRPr lang="en-US" sz="3200" dirty="0">
              <a:latin typeface="Corbel" panose="020B0503020204020204" pitchFamily="34" charset="0"/>
              <a:ea typeface="Tahoma" panose="020B0604030504040204" pitchFamily="34" charset="0"/>
              <a:cs typeface="Tahoma" panose="020B0604030504040204" pitchFamily="34" charset="0"/>
            </a:endParaRPr>
          </a:p>
          <a:p>
            <a:pPr marL="0" indent="0" algn="ctr">
              <a:buNone/>
            </a:pPr>
            <a:r>
              <a:rPr lang="en-US" sz="3200" dirty="0" smtClean="0">
                <a:latin typeface="Corbel" panose="020B0503020204020204" pitchFamily="34" charset="0"/>
                <a:ea typeface="Tahoma" panose="020B0604030504040204" pitchFamily="34" charset="0"/>
                <a:cs typeface="Tahoma" panose="020B0604030504040204" pitchFamily="34" charset="0"/>
              </a:rPr>
              <a:t> </a:t>
            </a:r>
            <a:endParaRPr lang="en-US" sz="3200" dirty="0">
              <a:latin typeface="Corbel" panose="020B0503020204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982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R JULIAN" panose="02000000000000000000" pitchFamily="2" charset="0"/>
              </a:rPr>
              <a:t>Discussion </a:t>
            </a:r>
            <a:endParaRPr lang="en-US" sz="5400" dirty="0">
              <a:latin typeface="AR JULIAN" panose="02000000000000000000" pitchFamily="2" charset="0"/>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200" dirty="0" smtClean="0">
                <a:latin typeface="Corbel" panose="020B0503020204020204" pitchFamily="34" charset="0"/>
              </a:rPr>
              <a:t>The people in our community do not consider what trials a contestant faces prior to the pageant day. </a:t>
            </a:r>
          </a:p>
          <a:p>
            <a:pPr>
              <a:buFont typeface="Wingdings" panose="05000000000000000000" pitchFamily="2" charset="2"/>
              <a:buChar char="§"/>
            </a:pPr>
            <a:endParaRPr lang="en-US" sz="3200" dirty="0">
              <a:latin typeface="Corbel" panose="020B0503020204020204" pitchFamily="34" charset="0"/>
            </a:endParaRPr>
          </a:p>
          <a:p>
            <a:pPr>
              <a:buFont typeface="Wingdings" panose="05000000000000000000" pitchFamily="2" charset="2"/>
              <a:buChar char="§"/>
            </a:pPr>
            <a:r>
              <a:rPr lang="en-US" sz="3200" dirty="0" smtClean="0">
                <a:latin typeface="Corbel" panose="020B0503020204020204" pitchFamily="34" charset="0"/>
              </a:rPr>
              <a:t>Pageants are known to be concentrated on appearance, but there is so much more to think through than just looks.  </a:t>
            </a:r>
            <a:endParaRPr lang="en-US" sz="3200" dirty="0">
              <a:latin typeface="Corbel" panose="020B0503020204020204" pitchFamily="34" charset="0"/>
            </a:endParaRPr>
          </a:p>
        </p:txBody>
      </p:sp>
    </p:spTree>
    <p:extLst>
      <p:ext uri="{BB962C8B-B14F-4D97-AF65-F5344CB8AC3E}">
        <p14:creationId xmlns:p14="http://schemas.microsoft.com/office/powerpoint/2010/main" val="3801340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86</TotalTime>
  <Words>467</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JULIAN</vt:lpstr>
      <vt:lpstr>Arial</vt:lpstr>
      <vt:lpstr>Calibri</vt:lpstr>
      <vt:lpstr>Calibri Light</vt:lpstr>
      <vt:lpstr>Corbel</vt:lpstr>
      <vt:lpstr>Tahoma</vt:lpstr>
      <vt:lpstr>Wingdings</vt:lpstr>
      <vt:lpstr>Celestial</vt:lpstr>
      <vt:lpstr>Teenage Beauty Pageants  [The Negative Effects]</vt:lpstr>
      <vt:lpstr>Introduction</vt:lpstr>
      <vt:lpstr>Literary Sources</vt:lpstr>
      <vt:lpstr>Local Sources</vt:lpstr>
      <vt:lpstr>Analysis </vt:lpstr>
      <vt:lpstr>Survey</vt:lpstr>
      <vt:lpstr>Interview</vt:lpstr>
      <vt:lpstr>Game Plan !</vt:lpstr>
      <vt:lpstr>Discussion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Teenage Beauty Pageants  [The Negative Effects]</dc:title>
  <dc:creator>DELL</dc:creator>
  <cp:lastModifiedBy>DELL</cp:lastModifiedBy>
  <cp:revision>2</cp:revision>
  <dcterms:created xsi:type="dcterms:W3CDTF">2006-08-16T00:00:00Z</dcterms:created>
  <dcterms:modified xsi:type="dcterms:W3CDTF">2017-12-02T01:15:00Z</dcterms:modified>
</cp:coreProperties>
</file>