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8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903E91F-3269-2D45-B4C7-D3907B27C55B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15AA3D-2BCB-5C4E-A59D-ED49B92480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2L379HQ" TargetMode="External"/><Relationship Id="rId4" Type="http://schemas.openxmlformats.org/officeDocument/2006/relationships/hyperlink" Target="https://www.surveymonkey.com/r/2PRBJD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rveymonkey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sychcentral.com/disorders/depression/" TargetMode="External"/><Relationship Id="rId3" Type="http://schemas.openxmlformats.org/officeDocument/2006/relationships/hyperlink" Target="http://psychcentral.com/lib/what-is-depression-if-not-a-mental-illnes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124" y="2297654"/>
            <a:ext cx="7772400" cy="107624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Leading Causes of Depression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42847"/>
            <a:ext cx="7772400" cy="12700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Research Proposal</a:t>
            </a: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Milagros King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 202 - 01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0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23960"/>
            <a:ext cx="7770813" cy="5883061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Importance </a:t>
            </a:r>
            <a:r>
              <a:rPr lang="en-US" sz="2400" dirty="0" smtClean="0"/>
              <a:t>– Learn more about depression to help prevent it</a:t>
            </a:r>
            <a:endParaRPr lang="en-US" sz="2400" dirty="0"/>
          </a:p>
          <a:p>
            <a:pPr lvl="0"/>
            <a:r>
              <a:rPr lang="en-US" sz="2400" dirty="0"/>
              <a:t>What are the different causes of depression in the States and here in the CNMI?</a:t>
            </a:r>
          </a:p>
          <a:p>
            <a:pPr lvl="0"/>
            <a:r>
              <a:rPr lang="en-US" sz="2400" dirty="0"/>
              <a:t>What are the least/major causes of depression?</a:t>
            </a:r>
          </a:p>
          <a:p>
            <a:pPr lvl="0"/>
            <a:r>
              <a:rPr lang="en-US" sz="2400" dirty="0"/>
              <a:t>How does Saipan residents perceive</a:t>
            </a:r>
          </a:p>
          <a:p>
            <a:pPr lvl="1"/>
            <a:r>
              <a:rPr lang="en-US" dirty="0"/>
              <a:t>Depression</a:t>
            </a:r>
          </a:p>
          <a:p>
            <a:pPr lvl="1"/>
            <a:r>
              <a:rPr lang="en-US" dirty="0"/>
              <a:t>People with depression</a:t>
            </a:r>
          </a:p>
          <a:p>
            <a:pPr lvl="1"/>
            <a:r>
              <a:rPr lang="en-US" dirty="0"/>
              <a:t>Importance about depression</a:t>
            </a:r>
          </a:p>
          <a:p>
            <a:pPr lvl="1"/>
            <a:r>
              <a:rPr lang="en-US" dirty="0"/>
              <a:t>Assistance for depression</a:t>
            </a:r>
          </a:p>
          <a:p>
            <a:pPr marL="342900" lvl="1" indent="-342900">
              <a:spcBef>
                <a:spcPts val="2000"/>
              </a:spcBef>
            </a:pPr>
            <a:r>
              <a:rPr lang="en-US" dirty="0"/>
              <a:t>(CRF) Corticotropin Releasing Factors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680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4"/>
            <a:ext cx="7770813" cy="854871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168657"/>
              </p:ext>
            </p:extLst>
          </p:nvPr>
        </p:nvGraphicFramePr>
        <p:xfrm>
          <a:off x="267366" y="1310105"/>
          <a:ext cx="8475580" cy="505326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237790"/>
                <a:gridCol w="4237790"/>
              </a:tblGrid>
              <a:tr h="5053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RESEACH SCHEDULE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Aug. 25 - 30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Gather some information of what may cause depression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Sept. 2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Proposal Rough Draft #1 Due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Sept. 5 – 9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Interview people who have experience depression, friends, teachers, psychologists and families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Sept. 12 – 16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 pilot survey (online, on campus or outside of campus)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Sept. 20 – 23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Gather all information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Oct. 05 – 20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Gather all data from survey monkey (FINAL), gather letter and interviews from experts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WRITING SCHEDULE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Sept. 1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Start writing about what I learned and gathers so far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Sept. 6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Add more to rough draft and make corrections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Sept. 13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Fix Rough Draft #1 (final)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Sept. 30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Start organizing literature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Oct. 03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Organize methodology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Oct. 11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Input all data collected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Nov. 30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Finish final research paper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38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2362608"/>
          </a:xfrm>
        </p:spPr>
        <p:txBody>
          <a:bodyPr>
            <a:noAutofit/>
          </a:bodyPr>
          <a:lstStyle/>
          <a:p>
            <a:r>
              <a:rPr lang="en-US" dirty="0" smtClean="0"/>
              <a:t>Investigating with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57111"/>
            <a:ext cx="7770813" cy="326905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Surveys</a:t>
            </a:r>
          </a:p>
          <a:p>
            <a:r>
              <a:rPr lang="en-US" sz="3200" b="1" dirty="0" smtClean="0"/>
              <a:t>Letters to Experts with questionnaires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6313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560" y="1550894"/>
            <a:ext cx="8288263" cy="530710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latin typeface="Times New Roman"/>
                <a:cs typeface="Times New Roman"/>
              </a:rPr>
              <a:t>Survey </a:t>
            </a:r>
            <a:r>
              <a:rPr lang="en-US" sz="3200" b="1" dirty="0" smtClean="0">
                <a:effectLst/>
                <a:latin typeface="Times New Roman"/>
                <a:ea typeface="Times New Roman"/>
                <a:cs typeface="Times New Roman"/>
              </a:rPr>
              <a:t>(Sept</a:t>
            </a:r>
            <a:r>
              <a:rPr lang="en-US" sz="3200" b="1" dirty="0">
                <a:effectLst/>
                <a:latin typeface="Times New Roman"/>
                <a:ea typeface="Times New Roman"/>
                <a:cs typeface="Times New Roman"/>
              </a:rPr>
              <a:t>. 5 </a:t>
            </a:r>
            <a:r>
              <a:rPr lang="en-US" sz="3200" b="1" dirty="0" smtClean="0">
                <a:effectLst/>
                <a:latin typeface="Times New Roman"/>
                <a:ea typeface="Times New Roman"/>
                <a:cs typeface="Times New Roman"/>
              </a:rPr>
              <a:t>– Nov. 10)</a:t>
            </a:r>
          </a:p>
          <a:p>
            <a:pPr lvl="1"/>
            <a:r>
              <a:rPr lang="en-US" sz="2800" b="1" dirty="0" smtClean="0">
                <a:effectLst/>
                <a:latin typeface="Times New Roman"/>
                <a:ea typeface="Times New Roman"/>
                <a:cs typeface="Times New Roman"/>
              </a:rPr>
              <a:t>used 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  <a:hlinkClick r:id="rId2"/>
              </a:rPr>
              <a:t>www.surveymonkey.com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</a:rPr>
              <a:t> (total 52 participants)</a:t>
            </a:r>
            <a:endParaRPr lang="en-US" sz="3200" b="1" i="1" dirty="0">
              <a:effectLst/>
              <a:latin typeface="Times New Roman"/>
              <a:ea typeface="Times New Roman"/>
              <a:cs typeface="Times New Roman"/>
            </a:endParaRPr>
          </a:p>
          <a:p>
            <a:pPr lvl="2"/>
            <a:r>
              <a:rPr lang="en-US" sz="2800" b="1" i="1" dirty="0"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</a:rPr>
              <a:t>ilot survey – 20 </a:t>
            </a:r>
          </a:p>
          <a:p>
            <a:pPr marL="1035050" lvl="3" indent="0">
              <a:buNone/>
            </a:pPr>
            <a:r>
              <a:rPr lang="en-US" sz="2800" b="1" i="1" dirty="0">
                <a:effectLst/>
                <a:latin typeface="Times New Roman"/>
                <a:ea typeface="Times New Roman"/>
                <a:cs typeface="Times New Roman"/>
                <a:hlinkClick r:id="rId3"/>
              </a:rPr>
              <a:t>https://www.surveymonkey.com/r/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  <a:hlinkClick r:id="rId3"/>
              </a:rPr>
              <a:t>2L379HQ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1035050" lvl="3" indent="0">
              <a:buNone/>
            </a:pPr>
            <a:endParaRPr lang="en-US" sz="2800" b="1" i="1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lvl="2"/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</a:rPr>
              <a:t>Final survey – 52 (in and outside of </a:t>
            </a:r>
            <a:r>
              <a:rPr lang="en-US" sz="2800" b="1" i="1" dirty="0">
                <a:effectLst/>
                <a:latin typeface="Times New Roman"/>
                <a:ea typeface="Times New Roman"/>
                <a:cs typeface="Times New Roman"/>
              </a:rPr>
              <a:t>Saipan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  <a:hlinkClick r:id="rId3"/>
              </a:rPr>
              <a:t>https</a:t>
            </a:r>
            <a:r>
              <a:rPr lang="en-US" sz="2800" b="1" i="1" dirty="0">
                <a:effectLst/>
                <a:latin typeface="Times New Roman"/>
                <a:ea typeface="Times New Roman"/>
                <a:cs typeface="Times New Roman"/>
                <a:hlinkClick r:id="rId3"/>
              </a:rPr>
              <a:t>://www.surveymonkey.com/r/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  <a:hlinkClick r:id="rId3"/>
              </a:rPr>
              <a:t>2L379HQ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685800" lvl="2" indent="0">
              <a:buNone/>
            </a:pP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  <a:hlinkClick r:id="rId4"/>
              </a:rPr>
              <a:t>https</a:t>
            </a:r>
            <a:r>
              <a:rPr lang="en-US" sz="2800" b="1" i="1" dirty="0">
                <a:effectLst/>
                <a:latin typeface="Times New Roman"/>
                <a:ea typeface="Times New Roman"/>
                <a:cs typeface="Times New Roman"/>
                <a:hlinkClick r:id="rId4"/>
              </a:rPr>
              <a:t>://www.surveymonkey.com/r/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  <a:hlinkClick r:id="rId4"/>
              </a:rPr>
              <a:t>2PRBJDM</a:t>
            </a:r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</a:p>
          <a:p>
            <a:pPr lvl="3"/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</a:rPr>
              <a:t>47 individuals in total (in Saipan)</a:t>
            </a:r>
          </a:p>
          <a:p>
            <a:pPr lvl="3"/>
            <a:r>
              <a:rPr lang="en-US" sz="2800" b="1" i="1" dirty="0" smtClean="0">
                <a:effectLst/>
                <a:latin typeface="Times New Roman"/>
                <a:ea typeface="Times New Roman"/>
                <a:cs typeface="Times New Roman"/>
              </a:rPr>
              <a:t>5 individuals (outside of Saipan)</a:t>
            </a:r>
          </a:p>
          <a:p>
            <a:pPr marL="0" indent="0">
              <a:buNone/>
            </a:pPr>
            <a:r>
              <a:rPr lang="en-US" sz="3200" b="1" i="1" dirty="0">
                <a:effectLst/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3200" b="1" i="1" dirty="0" smtClean="0">
                <a:effectLst/>
                <a:latin typeface="Times New Roman"/>
                <a:ea typeface="Times New Roman"/>
                <a:cs typeface="Times New Roman"/>
              </a:rPr>
              <a:t>	</a:t>
            </a:r>
            <a:endParaRPr lang="en-US" sz="3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451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Letters to Experts with Questionnaires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(Oct. 21 – Nov. 13)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Sent to:</a:t>
            </a:r>
          </a:p>
          <a:p>
            <a:pPr marL="0" indent="0">
              <a:buNone/>
            </a:pPr>
            <a:r>
              <a:rPr lang="en-US" dirty="0" smtClean="0"/>
              <a:t>PSYCHOLOGIST – CHRISTOPHER JONES</a:t>
            </a:r>
          </a:p>
          <a:p>
            <a:pPr marL="0" indent="0">
              <a:buNone/>
            </a:pPr>
            <a:r>
              <a:rPr lang="en-US" dirty="0" smtClean="0"/>
              <a:t>PSYCHIATRIST – JOY OBLEA</a:t>
            </a:r>
          </a:p>
          <a:p>
            <a:pPr marL="0" indent="0">
              <a:buNone/>
            </a:pPr>
            <a:r>
              <a:rPr lang="en-US" dirty="0" smtClean="0"/>
              <a:t>NURSE – CECILLE JALAD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9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86" y="1869141"/>
            <a:ext cx="8189228" cy="4704734"/>
          </a:xfrm>
        </p:spPr>
        <p:txBody>
          <a:bodyPr>
            <a:normAutofit lnSpcReduction="10000"/>
          </a:bodyPr>
          <a:lstStyle/>
          <a:p>
            <a:pPr marL="896112" lvl="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b="1" dirty="0" smtClean="0">
                <a:effectLst/>
                <a:latin typeface="Times New Roman"/>
                <a:cs typeface="Times New Roman"/>
              </a:rPr>
              <a:t>In </a:t>
            </a:r>
            <a:r>
              <a:rPr lang="en-US" b="1" dirty="0">
                <a:effectLst/>
                <a:latin typeface="Times New Roman"/>
                <a:cs typeface="Times New Roman"/>
              </a:rPr>
              <a:t>your opinion what do you think causes depression</a:t>
            </a:r>
            <a:r>
              <a:rPr lang="en-US" b="1" dirty="0" smtClean="0">
                <a:effectLst/>
                <a:latin typeface="Times New Roman"/>
                <a:cs typeface="Times New Roman"/>
              </a:rPr>
              <a:t>?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marL="896112" lvl="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b="1" dirty="0" smtClean="0">
                <a:effectLst/>
                <a:latin typeface="Times New Roman"/>
                <a:cs typeface="Times New Roman"/>
              </a:rPr>
              <a:t>From </a:t>
            </a:r>
            <a:r>
              <a:rPr lang="en-US" b="1" dirty="0">
                <a:effectLst/>
                <a:latin typeface="Times New Roman"/>
                <a:cs typeface="Times New Roman"/>
              </a:rPr>
              <a:t>what you have studied, is there anything that can be done to prevent a person from being depressed</a:t>
            </a:r>
            <a:r>
              <a:rPr lang="en-US" b="1" dirty="0" smtClean="0">
                <a:effectLst/>
                <a:latin typeface="Times New Roman"/>
                <a:cs typeface="Times New Roman"/>
              </a:rPr>
              <a:t>?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marL="896112" lvl="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b="1" dirty="0">
                <a:effectLst/>
                <a:latin typeface="Times New Roman"/>
                <a:cs typeface="Times New Roman"/>
              </a:rPr>
              <a:t> </a:t>
            </a:r>
            <a:r>
              <a:rPr lang="en-US" b="1" dirty="0" smtClean="0">
                <a:effectLst/>
                <a:latin typeface="Times New Roman"/>
                <a:cs typeface="Times New Roman"/>
              </a:rPr>
              <a:t>Is </a:t>
            </a:r>
            <a:r>
              <a:rPr lang="en-US" b="1" dirty="0">
                <a:effectLst/>
                <a:latin typeface="Times New Roman"/>
                <a:cs typeface="Times New Roman"/>
              </a:rPr>
              <a:t>there a program or facility for depression in your designated area? If so, what is it called and where is it located at</a:t>
            </a:r>
            <a:r>
              <a:rPr lang="en-US" b="1" dirty="0" smtClean="0">
                <a:effectLst/>
                <a:latin typeface="Times New Roman"/>
                <a:cs typeface="Times New Roman"/>
              </a:rPr>
              <a:t>?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marL="896112" lvl="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b="1" dirty="0">
                <a:effectLst/>
                <a:latin typeface="Times New Roman"/>
                <a:cs typeface="Times New Roman"/>
              </a:rPr>
              <a:t> </a:t>
            </a:r>
            <a:r>
              <a:rPr lang="en-US" b="1" dirty="0" smtClean="0">
                <a:effectLst/>
                <a:latin typeface="Times New Roman"/>
                <a:cs typeface="Times New Roman"/>
              </a:rPr>
              <a:t>What </a:t>
            </a:r>
            <a:r>
              <a:rPr lang="en-US" b="1" dirty="0">
                <a:effectLst/>
                <a:latin typeface="Times New Roman"/>
                <a:cs typeface="Times New Roman"/>
              </a:rPr>
              <a:t>would you advise a person who is going through depression</a:t>
            </a:r>
            <a:r>
              <a:rPr lang="en-US" b="1" dirty="0" smtClean="0">
                <a:effectLst/>
                <a:latin typeface="Times New Roman"/>
                <a:cs typeface="Times New Roman"/>
              </a:rPr>
              <a:t>?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marL="896112" lvl="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US" b="1" dirty="0">
                <a:effectLst/>
                <a:latin typeface="Times New Roman"/>
                <a:cs typeface="Times New Roman"/>
              </a:rPr>
              <a:t> </a:t>
            </a:r>
            <a:r>
              <a:rPr lang="en-US" b="1" dirty="0" smtClean="0">
                <a:effectLst/>
                <a:latin typeface="Times New Roman"/>
                <a:cs typeface="Times New Roman"/>
              </a:rPr>
              <a:t>In </a:t>
            </a:r>
            <a:r>
              <a:rPr lang="en-US" b="1" dirty="0">
                <a:effectLst/>
                <a:latin typeface="Times New Roman"/>
                <a:cs typeface="Times New Roman"/>
              </a:rPr>
              <a:t>your experience or from what you have learned, does surrounding yourself with optimistic people help you get through depression?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marL="43891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effectLst/>
                <a:latin typeface="Times New Roman"/>
                <a:cs typeface="Times New Roman"/>
              </a:rPr>
              <a:t> </a:t>
            </a:r>
            <a:endParaRPr lang="en-US" dirty="0">
              <a:effectLst/>
              <a:latin typeface="Times New Roman"/>
              <a:cs typeface="Times New Roman"/>
            </a:endParaRPr>
          </a:p>
          <a:p>
            <a:pPr marL="438912" indent="347472">
              <a:lnSpc>
                <a:spcPct val="120000"/>
              </a:lnSpc>
              <a:spcBef>
                <a:spcPts val="0"/>
              </a:spcBef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5586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Mistakes / Suggestions to improve on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Think more about demographic questions </a:t>
            </a:r>
          </a:p>
          <a:p>
            <a:pPr lvl="1"/>
            <a:r>
              <a:rPr lang="en-US" sz="3200" dirty="0" smtClean="0"/>
              <a:t>Location</a:t>
            </a:r>
          </a:p>
          <a:p>
            <a:r>
              <a:rPr lang="en-US" sz="3200" dirty="0" smtClean="0"/>
              <a:t>Time</a:t>
            </a:r>
          </a:p>
          <a:p>
            <a:pPr lvl="1"/>
            <a:r>
              <a:rPr lang="en-US" sz="3200" dirty="0" smtClean="0"/>
              <a:t>Keep track</a:t>
            </a:r>
          </a:p>
          <a:p>
            <a:pPr lvl="1"/>
            <a:r>
              <a:rPr lang="en-US" sz="3200" dirty="0" smtClean="0"/>
              <a:t>Organize data daily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8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14" y="392153"/>
            <a:ext cx="8259773" cy="606902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endParaRPr lang="en-US" sz="2300" dirty="0" smtClean="0">
              <a:latin typeface="Times New Roman"/>
              <a:cs typeface="Times New Roman"/>
            </a:endParaRP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Costello, J. (2016, March). “Men and perinatal depression.” 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Therapy Today</a:t>
            </a:r>
            <a:r>
              <a:rPr lang="en-US" sz="2300" dirty="0">
                <a:effectLst/>
                <a:latin typeface="Times New Roman"/>
                <a:cs typeface="Times New Roman"/>
              </a:rPr>
              <a:t>.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Gaidos, S. (2016, January). “He Stress, She Stress.” 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Science News</a:t>
            </a:r>
            <a:r>
              <a:rPr lang="en-US" sz="2300" dirty="0">
                <a:effectLst/>
                <a:latin typeface="Times New Roman"/>
                <a:cs typeface="Times New Roman"/>
              </a:rPr>
              <a:t>.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Grohol, J. (2016). Depression. 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Psych Central</a:t>
            </a:r>
            <a:r>
              <a:rPr lang="en-US" sz="2300" dirty="0">
                <a:effectLst/>
                <a:latin typeface="Times New Roman"/>
                <a:cs typeface="Times New Roman"/>
              </a:rPr>
              <a:t>. Retrieved on August 30, 2016, from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u="sng" dirty="0">
                <a:effectLst/>
                <a:latin typeface="Times New Roman"/>
                <a:cs typeface="Times New Roman"/>
                <a:hlinkClick r:id="rId2"/>
              </a:rPr>
              <a:t>http://psychcentral.com/disorders/depression/</a:t>
            </a:r>
            <a:r>
              <a:rPr lang="en-US" sz="2300" dirty="0">
                <a:effectLst/>
                <a:latin typeface="Times New Roman"/>
                <a:cs typeface="Times New Roman"/>
              </a:rPr>
              <a:t> 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Grohol, J. (2016). What is Depression if not a Mental Illness?. 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Psych Central</a:t>
            </a:r>
            <a:r>
              <a:rPr lang="en-US" sz="2300" dirty="0">
                <a:effectLst/>
                <a:latin typeface="Times New Roman"/>
                <a:cs typeface="Times New Roman"/>
              </a:rPr>
              <a:t>. Retrieved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on September 12, 2016, from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 </a:t>
            </a:r>
            <a:r>
              <a:rPr lang="en-US" sz="2300" u="sng" dirty="0">
                <a:effectLst/>
                <a:latin typeface="Times New Roman"/>
                <a:cs typeface="Times New Roman"/>
                <a:hlinkClick r:id="rId3"/>
              </a:rPr>
              <a:t>http://psychcentral.com/lib/what-is-depression-if-not-a-mental-illness/</a:t>
            </a:r>
            <a:r>
              <a:rPr lang="en-US" sz="2300" dirty="0">
                <a:effectLst/>
                <a:latin typeface="Times New Roman"/>
                <a:cs typeface="Times New Roman"/>
              </a:rPr>
              <a:t> </a:t>
            </a:r>
            <a:r>
              <a:rPr lang="en-US" sz="2300" dirty="0" smtClean="0">
                <a:effectLst/>
                <a:latin typeface="Times New Roman"/>
                <a:cs typeface="Times New Roman"/>
              </a:rPr>
              <a:t> </a:t>
            </a:r>
            <a:endParaRPr lang="en-US" sz="2300" dirty="0">
              <a:effectLst/>
              <a:latin typeface="Times New Roman"/>
              <a:cs typeface="Times New Roman"/>
            </a:endParaRP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 err="1">
                <a:effectLst/>
                <a:latin typeface="Times New Roman"/>
                <a:cs typeface="Times New Roman"/>
              </a:rPr>
              <a:t>Kidger</a:t>
            </a:r>
            <a:r>
              <a:rPr lang="en-US" sz="2300" dirty="0">
                <a:effectLst/>
                <a:latin typeface="Times New Roman"/>
                <a:cs typeface="Times New Roman"/>
              </a:rPr>
              <a:t>, J., Heron, J., Lewis, G., Evans, J., &amp; </a:t>
            </a:r>
            <a:r>
              <a:rPr lang="en-US" sz="2300" dirty="0" err="1">
                <a:effectLst/>
                <a:latin typeface="Times New Roman"/>
                <a:cs typeface="Times New Roman"/>
              </a:rPr>
              <a:t>Gunnell</a:t>
            </a:r>
            <a:r>
              <a:rPr lang="en-US" sz="2300" dirty="0">
                <a:effectLst/>
                <a:latin typeface="Times New Roman"/>
                <a:cs typeface="Times New Roman"/>
              </a:rPr>
              <a:t>, D. (2012). Adolescent self-harm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and thoughts in the ALSPAC cohort: a self-report survey in England. 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BMC Psychiatry</a:t>
            </a:r>
            <a:r>
              <a:rPr lang="en-US" sz="2300" dirty="0">
                <a:effectLst/>
                <a:latin typeface="Times New Roman"/>
                <a:cs typeface="Times New Roman"/>
              </a:rPr>
              <a:t>, 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12</a:t>
            </a:r>
            <a:r>
              <a:rPr lang="en-US" sz="2300" dirty="0">
                <a:effectLst/>
                <a:latin typeface="Times New Roman"/>
                <a:cs typeface="Times New Roman"/>
              </a:rPr>
              <a:t>(1), 69-80.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 err="1">
                <a:effectLst/>
                <a:latin typeface="Times New Roman"/>
                <a:cs typeface="Times New Roman"/>
              </a:rPr>
              <a:t>Klineberg</a:t>
            </a:r>
            <a:r>
              <a:rPr lang="en-US" sz="2300" dirty="0">
                <a:effectLst/>
                <a:latin typeface="Times New Roman"/>
                <a:cs typeface="Times New Roman"/>
              </a:rPr>
              <a:t>, E., Kelly, M. J., </a:t>
            </a:r>
            <a:r>
              <a:rPr lang="en-US" sz="2300" dirty="0" err="1">
                <a:effectLst/>
                <a:latin typeface="Times New Roman"/>
                <a:cs typeface="Times New Roman"/>
              </a:rPr>
              <a:t>Stansfeld</a:t>
            </a:r>
            <a:r>
              <a:rPr lang="en-US" sz="2300" dirty="0">
                <a:effectLst/>
                <a:latin typeface="Times New Roman"/>
                <a:cs typeface="Times New Roman"/>
              </a:rPr>
              <a:t>, S. A., &amp; </a:t>
            </a:r>
            <a:r>
              <a:rPr lang="en-US" sz="2300" dirty="0" err="1">
                <a:effectLst/>
                <a:latin typeface="Times New Roman"/>
                <a:cs typeface="Times New Roman"/>
              </a:rPr>
              <a:t>Bhui</a:t>
            </a:r>
            <a:r>
              <a:rPr lang="en-US" sz="2300" dirty="0">
                <a:effectLst/>
                <a:latin typeface="Times New Roman"/>
                <a:cs typeface="Times New Roman"/>
              </a:rPr>
              <a:t>, K. S. (2013). How do adolescents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talk about self-harm: a qualitative study of disclosure in an ethnically diverse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urban population in England. 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BMC</a:t>
            </a:r>
            <a:r>
              <a:rPr lang="en-US" sz="2300" dirty="0">
                <a:effectLst/>
                <a:latin typeface="Times New Roman"/>
                <a:cs typeface="Times New Roman"/>
              </a:rPr>
              <a:t> 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Public Health</a:t>
            </a:r>
            <a:r>
              <a:rPr lang="en-US" sz="2300" dirty="0">
                <a:effectLst/>
                <a:latin typeface="Times New Roman"/>
                <a:cs typeface="Times New Roman"/>
              </a:rPr>
              <a:t>, 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13</a:t>
            </a:r>
            <a:r>
              <a:rPr lang="en-US" sz="2300" dirty="0">
                <a:effectLst/>
                <a:latin typeface="Times New Roman"/>
                <a:cs typeface="Times New Roman"/>
              </a:rPr>
              <a:t>(1), 1-10. 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 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Young, R., Sproeber, N., Groschwitz, R. C., Preiss, M., &amp; Plener, P. L. (2014). Why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alternative teenagers self-harm: exploring the link between non-suicidal self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injury, attempted suicide and adolescent identity. 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BMC Psychiatry</a:t>
            </a:r>
            <a:r>
              <a:rPr lang="en-US" sz="2300" dirty="0">
                <a:effectLst/>
                <a:latin typeface="Times New Roman"/>
                <a:cs typeface="Times New Roman"/>
              </a:rPr>
              <a:t>, </a:t>
            </a:r>
            <a:r>
              <a:rPr lang="en-US" sz="2300" i="1" dirty="0">
                <a:effectLst/>
                <a:latin typeface="Times New Roman"/>
                <a:cs typeface="Times New Roman"/>
              </a:rPr>
              <a:t>14</a:t>
            </a:r>
            <a:r>
              <a:rPr lang="en-US" sz="2300" dirty="0">
                <a:effectLst/>
                <a:latin typeface="Times New Roman"/>
                <a:cs typeface="Times New Roman"/>
              </a:rPr>
              <a:t>(1), 1-25.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doi:10.1186/1471-244X-14-137</a:t>
            </a:r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300" dirty="0">
                <a:effectLst/>
                <a:latin typeface="Times New Roman"/>
                <a:cs typeface="Times New Roman"/>
              </a:rPr>
              <a:t> </a:t>
            </a:r>
          </a:p>
          <a:p>
            <a:pPr>
              <a:lnSpc>
                <a:spcPct val="70000"/>
              </a:lnSpc>
              <a:spcBef>
                <a:spcPts val="200"/>
              </a:spcBef>
            </a:pPr>
            <a:r>
              <a:rPr lang="en-US" dirty="0">
                <a:effectLst/>
                <a:latin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669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4174</TotalTime>
  <Words>406</Words>
  <Application>Microsoft Macintosh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Story</vt:lpstr>
      <vt:lpstr>Leading Causes of Depression</vt:lpstr>
      <vt:lpstr>PowerPoint Presentation</vt:lpstr>
      <vt:lpstr>Schedule</vt:lpstr>
      <vt:lpstr>Investigating with the following</vt:lpstr>
      <vt:lpstr>Results</vt:lpstr>
      <vt:lpstr>Letters to Experts with Questionnaires</vt:lpstr>
      <vt:lpstr>QUESTIONNAIRE</vt:lpstr>
      <vt:lpstr>Mistakes / Suggestions to improve on the Project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Causes of Depression</dc:title>
  <dc:creator>Milagros</dc:creator>
  <cp:lastModifiedBy>Milagros</cp:lastModifiedBy>
  <cp:revision>13</cp:revision>
  <dcterms:created xsi:type="dcterms:W3CDTF">2016-09-13T22:06:42Z</dcterms:created>
  <dcterms:modified xsi:type="dcterms:W3CDTF">2016-12-04T23:30:43Z</dcterms:modified>
</cp:coreProperties>
</file>