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Roboto"/>
      <p:regular r:id="rId15"/>
      <p:bold r:id="rId16"/>
      <p:italic r:id="rId17"/>
      <p:boldItalic r:id="rId18"/>
    </p:embeddedFont>
    <p:embeddedFont>
      <p:font typeface="Nunito"/>
      <p:regular r:id="rId19"/>
      <p:bold r:id="rId20"/>
      <p:italic r:id="rId21"/>
      <p:boldItalic r:id="rId22"/>
    </p:embeddedFont>
    <p:embeddedFont>
      <p:font typeface="Old Standard TT"/>
      <p:regular r:id="rId23"/>
      <p:bold r:id="rId24"/>
      <p: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Nunito-bold.fntdata"/><Relationship Id="rId22" Type="http://schemas.openxmlformats.org/officeDocument/2006/relationships/font" Target="fonts/Nunito-boldItalic.fntdata"/><Relationship Id="rId21" Type="http://schemas.openxmlformats.org/officeDocument/2006/relationships/font" Target="fonts/Nunito-italic.fntdata"/><Relationship Id="rId24" Type="http://schemas.openxmlformats.org/officeDocument/2006/relationships/font" Target="fonts/OldStandardTT-bold.fntdata"/><Relationship Id="rId23" Type="http://schemas.openxmlformats.org/officeDocument/2006/relationships/font" Target="fonts/OldStandardTT-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5" Type="http://schemas.openxmlformats.org/officeDocument/2006/relationships/font" Target="fonts/OldStandardTT-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font" Target="fonts/Roboto-regular.fntdata"/><Relationship Id="rId14" Type="http://schemas.openxmlformats.org/officeDocument/2006/relationships/slide" Target="slides/slide9.xml"/><Relationship Id="rId17" Type="http://schemas.openxmlformats.org/officeDocument/2006/relationships/font" Target="fonts/Roboto-italic.fntdata"/><Relationship Id="rId16" Type="http://schemas.openxmlformats.org/officeDocument/2006/relationships/font" Target="fonts/Roboto-bold.fntdata"/><Relationship Id="rId19" Type="http://schemas.openxmlformats.org/officeDocument/2006/relationships/font" Target="fonts/Nunito-regular.fntdata"/><Relationship Id="rId18" Type="http://schemas.openxmlformats.org/officeDocument/2006/relationships/font" Target="fonts/Roboto-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 name="Shape 131"/>
        <p:cNvGrpSpPr/>
        <p:nvPr/>
      </p:nvGrpSpPr>
      <p:grpSpPr>
        <a:xfrm>
          <a:off x="0" y="0"/>
          <a:ext cx="0" cy="0"/>
          <a:chOff x="0" y="0"/>
          <a:chExt cx="0" cy="0"/>
        </a:xfrm>
      </p:grpSpPr>
      <p:sp>
        <p:nvSpPr>
          <p:cNvPr id="132" name="Google Shape;132;g5b393b28a2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5b393b28a2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Google Shape;138;g5b393b28a2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5b393b28a2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Google Shape;144;g5b393b28a2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5b393b28a2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Google Shape;150;g5b393b28a2_0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5b393b28a2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5" name="Shape 155"/>
        <p:cNvGrpSpPr/>
        <p:nvPr/>
      </p:nvGrpSpPr>
      <p:grpSpPr>
        <a:xfrm>
          <a:off x="0" y="0"/>
          <a:ext cx="0" cy="0"/>
          <a:chOff x="0" y="0"/>
          <a:chExt cx="0" cy="0"/>
        </a:xfrm>
      </p:grpSpPr>
      <p:sp>
        <p:nvSpPr>
          <p:cNvPr id="156" name="Google Shape;156;g5b393b28a2_0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5b393b28a2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1" name="Shape 161"/>
        <p:cNvGrpSpPr/>
        <p:nvPr/>
      </p:nvGrpSpPr>
      <p:grpSpPr>
        <a:xfrm>
          <a:off x="0" y="0"/>
          <a:ext cx="0" cy="0"/>
          <a:chOff x="0" y="0"/>
          <a:chExt cx="0" cy="0"/>
        </a:xfrm>
      </p:grpSpPr>
      <p:sp>
        <p:nvSpPr>
          <p:cNvPr id="162" name="Google Shape;162;g5b393b28a2_0_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5b393b28a2_0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8" name="Shape 168"/>
        <p:cNvGrpSpPr/>
        <p:nvPr/>
      </p:nvGrpSpPr>
      <p:grpSpPr>
        <a:xfrm>
          <a:off x="0" y="0"/>
          <a:ext cx="0" cy="0"/>
          <a:chOff x="0" y="0"/>
          <a:chExt cx="0" cy="0"/>
        </a:xfrm>
      </p:grpSpPr>
      <p:sp>
        <p:nvSpPr>
          <p:cNvPr id="169" name="Google Shape;169;g5b393b28a2_0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5b393b28a2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4" name="Shape 174"/>
        <p:cNvGrpSpPr/>
        <p:nvPr/>
      </p:nvGrpSpPr>
      <p:grpSpPr>
        <a:xfrm>
          <a:off x="0" y="0"/>
          <a:ext cx="0" cy="0"/>
          <a:chOff x="0" y="0"/>
          <a:chExt cx="0" cy="0"/>
        </a:xfrm>
      </p:grpSpPr>
      <p:sp>
        <p:nvSpPr>
          <p:cNvPr id="175" name="Google Shape;175;g5b393b28a2_0_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5b393b28a2_0_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lstStyle>
            <a:lvl1pPr indent="-311150" lvl="0" marL="457200" algn="ctr">
              <a:spcBef>
                <a:spcPts val="0"/>
              </a:spcBef>
              <a:spcAft>
                <a:spcPts val="0"/>
              </a:spcAft>
              <a:buSzPts val="1300"/>
              <a:buChar char="●"/>
              <a:defRPr/>
            </a:lvl1pPr>
            <a:lvl2pPr indent="-298450" lvl="1" marL="914400" algn="ctr">
              <a:spcBef>
                <a:spcPts val="1600"/>
              </a:spcBef>
              <a:spcAft>
                <a:spcPts val="0"/>
              </a:spcAft>
              <a:buSzPts val="1100"/>
              <a:buChar char="○"/>
              <a:defRPr/>
            </a:lvl2pPr>
            <a:lvl3pPr indent="-298450" lvl="2" marL="1371600" algn="ctr">
              <a:spcBef>
                <a:spcPts val="1600"/>
              </a:spcBef>
              <a:spcAft>
                <a:spcPts val="0"/>
              </a:spcAft>
              <a:buSzPts val="1100"/>
              <a:buChar char="■"/>
              <a:defRPr/>
            </a:lvl3pPr>
            <a:lvl4pPr indent="-298450" lvl="3" marL="1828800" algn="ctr">
              <a:spcBef>
                <a:spcPts val="1600"/>
              </a:spcBef>
              <a:spcAft>
                <a:spcPts val="0"/>
              </a:spcAft>
              <a:buSzPts val="1100"/>
              <a:buChar char="●"/>
              <a:defRPr/>
            </a:lvl4pPr>
            <a:lvl5pPr indent="-298450" lvl="4" marL="2286000" algn="ctr">
              <a:spcBef>
                <a:spcPts val="1600"/>
              </a:spcBef>
              <a:spcAft>
                <a:spcPts val="0"/>
              </a:spcAft>
              <a:buSzPts val="1100"/>
              <a:buChar char="○"/>
              <a:defRPr/>
            </a:lvl5pPr>
            <a:lvl6pPr indent="-298450" lvl="5" marL="2743200" algn="ctr">
              <a:spcBef>
                <a:spcPts val="1600"/>
              </a:spcBef>
              <a:spcAft>
                <a:spcPts val="0"/>
              </a:spcAft>
              <a:buSzPts val="1100"/>
              <a:buChar char="■"/>
              <a:defRPr/>
            </a:lvl6pPr>
            <a:lvl7pPr indent="-298450" lvl="6" marL="3200400" algn="ctr">
              <a:spcBef>
                <a:spcPts val="1600"/>
              </a:spcBef>
              <a:spcAft>
                <a:spcPts val="0"/>
              </a:spcAft>
              <a:buSzPts val="1100"/>
              <a:buChar char="●"/>
              <a:defRPr/>
            </a:lvl7pPr>
            <a:lvl8pPr indent="-298450" lvl="7" marL="3657600" algn="ctr">
              <a:spcBef>
                <a:spcPts val="1600"/>
              </a:spcBef>
              <a:spcAft>
                <a:spcPts val="0"/>
              </a:spcAft>
              <a:buSzPts val="1100"/>
              <a:buChar char="○"/>
              <a:defRPr/>
            </a:lvl8pPr>
            <a:lvl9pPr indent="-298450" lvl="8" marL="4114800" algn="ctr">
              <a:spcBef>
                <a:spcPts val="1600"/>
              </a:spcBef>
              <a:spcAft>
                <a:spcPts val="160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1600"/>
              </a:spcBef>
              <a:spcAft>
                <a:spcPts val="160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accent1"/>
        </a:solidFill>
      </p:bgPr>
    </p:bg>
    <p:spTree>
      <p:nvGrpSpPr>
        <p:cNvPr id="127" name="Shape 127"/>
        <p:cNvGrpSpPr/>
        <p:nvPr/>
      </p:nvGrpSpPr>
      <p:grpSpPr>
        <a:xfrm>
          <a:off x="0" y="0"/>
          <a:ext cx="0" cy="0"/>
          <a:chOff x="0" y="0"/>
          <a:chExt cx="0" cy="0"/>
        </a:xfrm>
      </p:grpSpPr>
      <p:pic>
        <p:nvPicPr>
          <p:cNvPr id="128" name="Google Shape;128;p13"/>
          <p:cNvPicPr preferRelativeResize="0"/>
          <p:nvPr/>
        </p:nvPicPr>
        <p:blipFill rotWithShape="1">
          <a:blip r:embed="rId3">
            <a:alphaModFix/>
          </a:blip>
          <a:srcRect b="0" l="0" r="28005" t="0"/>
          <a:stretch/>
        </p:blipFill>
        <p:spPr>
          <a:xfrm>
            <a:off x="892900" y="1233188"/>
            <a:ext cx="1927425" cy="2677125"/>
          </a:xfrm>
          <a:prstGeom prst="rect">
            <a:avLst/>
          </a:prstGeom>
          <a:noFill/>
          <a:ln>
            <a:noFill/>
          </a:ln>
        </p:spPr>
      </p:pic>
      <p:sp>
        <p:nvSpPr>
          <p:cNvPr id="129" name="Google Shape;129;p13"/>
          <p:cNvSpPr txBox="1"/>
          <p:nvPr>
            <p:ph type="ctrTitle"/>
          </p:nvPr>
        </p:nvSpPr>
        <p:spPr>
          <a:xfrm>
            <a:off x="2239175" y="1157375"/>
            <a:ext cx="6418500" cy="16602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r>
              <a:rPr b="1" lang="en">
                <a:solidFill>
                  <a:srgbClr val="000000"/>
                </a:solidFill>
                <a:latin typeface="Old Standard TT"/>
                <a:ea typeface="Old Standard TT"/>
                <a:cs typeface="Old Standard TT"/>
                <a:sym typeface="Old Standard TT"/>
              </a:rPr>
              <a:t>The causes and types of Domestic Violence in the CNMI</a:t>
            </a:r>
            <a:endParaRPr>
              <a:solidFill>
                <a:srgbClr val="000000"/>
              </a:solidFill>
              <a:latin typeface="Old Standard TT"/>
              <a:ea typeface="Old Standard TT"/>
              <a:cs typeface="Old Standard TT"/>
              <a:sym typeface="Old Standard TT"/>
            </a:endParaRPr>
          </a:p>
        </p:txBody>
      </p:sp>
      <p:sp>
        <p:nvSpPr>
          <p:cNvPr id="130" name="Google Shape;130;p13"/>
          <p:cNvSpPr txBox="1"/>
          <p:nvPr>
            <p:ph idx="1" type="subTitle"/>
          </p:nvPr>
        </p:nvSpPr>
        <p:spPr>
          <a:xfrm>
            <a:off x="4892625" y="3383475"/>
            <a:ext cx="3107700" cy="578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666666"/>
                </a:solidFill>
              </a:rPr>
              <a:t>L</a:t>
            </a:r>
            <a:r>
              <a:rPr lang="en" sz="1800">
                <a:solidFill>
                  <a:srgbClr val="666666"/>
                </a:solidFill>
              </a:rPr>
              <a:t>ina Liang | Kimberly Bunts |</a:t>
            </a:r>
            <a:endParaRPr sz="1800">
              <a:solidFill>
                <a:srgbClr val="666666"/>
              </a:solidFill>
            </a:endParaRPr>
          </a:p>
          <a:p>
            <a:pPr indent="0" lvl="0" marL="0" rtl="0" algn="ctr">
              <a:spcBef>
                <a:spcPts val="0"/>
              </a:spcBef>
              <a:spcAft>
                <a:spcPts val="0"/>
              </a:spcAft>
              <a:buNone/>
            </a:pPr>
            <a:r>
              <a:rPr lang="en" sz="1800">
                <a:solidFill>
                  <a:srgbClr val="666666"/>
                </a:solidFill>
              </a:rPr>
              <a:t> EN202 ON</a:t>
            </a:r>
            <a:endParaRPr sz="1800">
              <a:solidFill>
                <a:srgbClr val="666666"/>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4" name="Shape 134"/>
        <p:cNvGrpSpPr/>
        <p:nvPr/>
      </p:nvGrpSpPr>
      <p:grpSpPr>
        <a:xfrm>
          <a:off x="0" y="0"/>
          <a:ext cx="0" cy="0"/>
          <a:chOff x="0" y="0"/>
          <a:chExt cx="0" cy="0"/>
        </a:xfrm>
      </p:grpSpPr>
      <p:sp>
        <p:nvSpPr>
          <p:cNvPr id="135" name="Google Shape;135;p14"/>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Background </a:t>
            </a:r>
            <a:endParaRPr/>
          </a:p>
        </p:txBody>
      </p:sp>
      <p:sp>
        <p:nvSpPr>
          <p:cNvPr id="136" name="Google Shape;136;p14"/>
          <p:cNvSpPr txBox="1"/>
          <p:nvPr/>
        </p:nvSpPr>
        <p:spPr>
          <a:xfrm>
            <a:off x="223625" y="1405675"/>
            <a:ext cx="8608800" cy="3578100"/>
          </a:xfrm>
          <a:prstGeom prst="rect">
            <a:avLst/>
          </a:prstGeom>
          <a:noFill/>
          <a:ln>
            <a:noFill/>
          </a:ln>
        </p:spPr>
        <p:txBody>
          <a:bodyPr anchorCtr="0" anchor="t" bIns="91425" lIns="91425" spcFirstLastPara="1" rIns="91425" wrap="square" tIns="91425">
            <a:noAutofit/>
          </a:bodyPr>
          <a:lstStyle/>
          <a:p>
            <a:pPr indent="-330200" lvl="0" marL="457200" rtl="0" algn="l">
              <a:lnSpc>
                <a:spcPct val="200000"/>
              </a:lnSpc>
              <a:spcBef>
                <a:spcPts val="0"/>
              </a:spcBef>
              <a:spcAft>
                <a:spcPts val="0"/>
              </a:spcAft>
              <a:buSzPts val="1600"/>
              <a:buFont typeface="Times New Roman"/>
              <a:buChar char="●"/>
            </a:pPr>
            <a:r>
              <a:rPr lang="en" sz="1600">
                <a:latin typeface="Times New Roman"/>
                <a:ea typeface="Times New Roman"/>
                <a:cs typeface="Times New Roman"/>
                <a:sym typeface="Times New Roman"/>
              </a:rPr>
              <a:t>Domestic violence is what the perpetrator wants to gain and maintain total control over someone.</a:t>
            </a:r>
            <a:endParaRPr sz="1600">
              <a:latin typeface="Times New Roman"/>
              <a:ea typeface="Times New Roman"/>
              <a:cs typeface="Times New Roman"/>
              <a:sym typeface="Times New Roman"/>
            </a:endParaRPr>
          </a:p>
          <a:p>
            <a:pPr indent="-330200" lvl="0" marL="457200" rtl="0" algn="l">
              <a:lnSpc>
                <a:spcPct val="200000"/>
              </a:lnSpc>
              <a:spcBef>
                <a:spcPts val="0"/>
              </a:spcBef>
              <a:spcAft>
                <a:spcPts val="0"/>
              </a:spcAft>
              <a:buSzPts val="1600"/>
              <a:buFont typeface="Times New Roman"/>
              <a:buChar char="●"/>
            </a:pPr>
            <a:r>
              <a:rPr lang="en" sz="1600">
                <a:latin typeface="Times New Roman"/>
                <a:ea typeface="Times New Roman"/>
                <a:cs typeface="Times New Roman"/>
                <a:sym typeface="Times New Roman"/>
              </a:rPr>
              <a:t>Guma Esparanza is Saipan domestic violence shelter, established on September, 2001. </a:t>
            </a:r>
            <a:endParaRPr sz="1600">
              <a:latin typeface="Times New Roman"/>
              <a:ea typeface="Times New Roman"/>
              <a:cs typeface="Times New Roman"/>
              <a:sym typeface="Times New Roman"/>
            </a:endParaRPr>
          </a:p>
          <a:p>
            <a:pPr indent="-330200" lvl="0" marL="457200" rtl="0" algn="l">
              <a:lnSpc>
                <a:spcPct val="200000"/>
              </a:lnSpc>
              <a:spcBef>
                <a:spcPts val="0"/>
              </a:spcBef>
              <a:spcAft>
                <a:spcPts val="0"/>
              </a:spcAft>
              <a:buSzPts val="1600"/>
              <a:buFont typeface="Times New Roman"/>
              <a:buChar char="●"/>
            </a:pPr>
            <a:r>
              <a:rPr lang="en" sz="1600">
                <a:latin typeface="Times New Roman"/>
                <a:ea typeface="Times New Roman"/>
                <a:cs typeface="Times New Roman"/>
                <a:sym typeface="Times New Roman"/>
              </a:rPr>
              <a:t>One of the domestic violence cases is: Dela Cruz hit the victim on Aug. 7, 2017.</a:t>
            </a:r>
            <a:endParaRPr sz="1600">
              <a:latin typeface="Times New Roman"/>
              <a:ea typeface="Times New Roman"/>
              <a:cs typeface="Times New Roman"/>
              <a:sym typeface="Times New Roman"/>
            </a:endParaRPr>
          </a:p>
          <a:p>
            <a:pPr indent="-330200" lvl="0" marL="457200" rtl="0" algn="l">
              <a:lnSpc>
                <a:spcPct val="200000"/>
              </a:lnSpc>
              <a:spcBef>
                <a:spcPts val="0"/>
              </a:spcBef>
              <a:spcAft>
                <a:spcPts val="0"/>
              </a:spcAft>
              <a:buSzPts val="1600"/>
              <a:buFont typeface="Times New Roman"/>
              <a:buChar char="●"/>
            </a:pPr>
            <a:r>
              <a:rPr lang="en" sz="1600">
                <a:latin typeface="Times New Roman"/>
                <a:ea typeface="Times New Roman"/>
                <a:cs typeface="Times New Roman"/>
                <a:sym typeface="Times New Roman"/>
              </a:rPr>
              <a:t>Cabrera allegedly punched her live-in boyfriend on the chest and reversed her car, running over his left leg during their argument over a text message at their residence on Saipan Feb. 7, 2018.</a:t>
            </a:r>
            <a:endParaRPr sz="1600">
              <a:latin typeface="Times New Roman"/>
              <a:ea typeface="Times New Roman"/>
              <a:cs typeface="Times New Roman"/>
              <a:sym typeface="Times New Roman"/>
            </a:endParaRPr>
          </a:p>
          <a:p>
            <a:pPr indent="-330200" lvl="0" marL="457200" rtl="0" algn="l">
              <a:lnSpc>
                <a:spcPct val="200000"/>
              </a:lnSpc>
              <a:spcBef>
                <a:spcPts val="0"/>
              </a:spcBef>
              <a:spcAft>
                <a:spcPts val="0"/>
              </a:spcAft>
              <a:buSzPts val="1600"/>
              <a:buFont typeface="Times New Roman"/>
              <a:buChar char="●"/>
            </a:pPr>
            <a:r>
              <a:rPr lang="en" sz="1600">
                <a:latin typeface="Times New Roman"/>
                <a:ea typeface="Times New Roman"/>
                <a:cs typeface="Times New Roman"/>
                <a:sym typeface="Times New Roman"/>
              </a:rPr>
              <a:t>Aldan, a Tinian resident, was arrested after attending a party for throwing a tire at his girlfriend in a fit of rage after also allegedly choking and punching her on March 9, 2019 .</a:t>
            </a:r>
            <a:endParaRPr sz="1600">
              <a:latin typeface="Times New Roman"/>
              <a:ea typeface="Times New Roman"/>
              <a:cs typeface="Times New Roman"/>
              <a:sym typeface="Times New Roman"/>
            </a:endParaRPr>
          </a:p>
          <a:p>
            <a:pPr indent="0" lvl="0" marL="0" rtl="0" algn="l">
              <a:lnSpc>
                <a:spcPct val="200000"/>
              </a:lnSpc>
              <a:spcBef>
                <a:spcPts val="0"/>
              </a:spcBef>
              <a:spcAft>
                <a:spcPts val="0"/>
              </a:spcAft>
              <a:buNone/>
            </a:pPr>
            <a:r>
              <a:t/>
            </a:r>
            <a:endParaRPr sz="1600">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Google Shape;141;p15"/>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Literature review </a:t>
            </a:r>
            <a:endParaRPr/>
          </a:p>
        </p:txBody>
      </p:sp>
      <p:sp>
        <p:nvSpPr>
          <p:cNvPr id="142" name="Google Shape;142;p15"/>
          <p:cNvSpPr txBox="1"/>
          <p:nvPr/>
        </p:nvSpPr>
        <p:spPr>
          <a:xfrm>
            <a:off x="394000" y="1497050"/>
            <a:ext cx="8072100" cy="3226800"/>
          </a:xfrm>
          <a:prstGeom prst="rect">
            <a:avLst/>
          </a:prstGeom>
          <a:noFill/>
          <a:ln>
            <a:noFill/>
          </a:ln>
        </p:spPr>
        <p:txBody>
          <a:bodyPr anchorCtr="0" anchor="t" bIns="91425" lIns="91425" spcFirstLastPara="1" rIns="91425" wrap="square" tIns="91425">
            <a:noAutofit/>
          </a:bodyPr>
          <a:lstStyle/>
          <a:p>
            <a:pPr indent="-355600" lvl="0" marL="457200" rtl="0" algn="l">
              <a:spcBef>
                <a:spcPts val="0"/>
              </a:spcBef>
              <a:spcAft>
                <a:spcPts val="0"/>
              </a:spcAft>
              <a:buSzPts val="2000"/>
              <a:buFont typeface="Roboto"/>
              <a:buChar char="●"/>
            </a:pPr>
            <a:r>
              <a:rPr lang="en" sz="2000">
                <a:latin typeface="Roboto"/>
                <a:ea typeface="Roboto"/>
                <a:cs typeface="Roboto"/>
                <a:sym typeface="Roboto"/>
              </a:rPr>
              <a:t>Domestic violence is happened in the CNMI with several times. </a:t>
            </a:r>
            <a:endParaRPr sz="2000">
              <a:latin typeface="Roboto"/>
              <a:ea typeface="Roboto"/>
              <a:cs typeface="Roboto"/>
              <a:sym typeface="Roboto"/>
            </a:endParaRPr>
          </a:p>
          <a:p>
            <a:pPr indent="-355600" lvl="0" marL="457200" rtl="0" algn="l">
              <a:spcBef>
                <a:spcPts val="0"/>
              </a:spcBef>
              <a:spcAft>
                <a:spcPts val="0"/>
              </a:spcAft>
              <a:buSzPts val="2000"/>
              <a:buFont typeface="Roboto"/>
              <a:buChar char="●"/>
            </a:pPr>
            <a:r>
              <a:rPr lang="en" sz="2000">
                <a:latin typeface="Roboto"/>
                <a:ea typeface="Roboto"/>
                <a:cs typeface="Roboto"/>
                <a:sym typeface="Roboto"/>
              </a:rPr>
              <a:t>As the source from local news, a man who violenced his wife by beating and throwing tires to her did not plead guilty to all the charges made against him. And he ran away after the victims called the police but soon he arrested in his </a:t>
            </a:r>
            <a:r>
              <a:rPr lang="en" sz="2000">
                <a:latin typeface="Roboto"/>
                <a:ea typeface="Roboto"/>
                <a:cs typeface="Roboto"/>
                <a:sym typeface="Roboto"/>
              </a:rPr>
              <a:t>residence</a:t>
            </a:r>
            <a:r>
              <a:rPr lang="en" sz="2000">
                <a:latin typeface="Roboto"/>
                <a:ea typeface="Roboto"/>
                <a:cs typeface="Roboto"/>
                <a:sym typeface="Roboto"/>
              </a:rPr>
              <a:t>. </a:t>
            </a:r>
            <a:endParaRPr sz="2000">
              <a:latin typeface="Roboto"/>
              <a:ea typeface="Roboto"/>
              <a:cs typeface="Roboto"/>
              <a:sym typeface="Robo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Google Shape;147;p16"/>
          <p:cNvSpPr txBox="1"/>
          <p:nvPr>
            <p:ph type="title"/>
          </p:nvPr>
        </p:nvSpPr>
        <p:spPr>
          <a:xfrm>
            <a:off x="595525" y="33445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Research questions </a:t>
            </a:r>
            <a:endParaRPr/>
          </a:p>
        </p:txBody>
      </p:sp>
      <p:sp>
        <p:nvSpPr>
          <p:cNvPr id="148" name="Google Shape;148;p16"/>
          <p:cNvSpPr txBox="1"/>
          <p:nvPr>
            <p:ph idx="1" type="body"/>
          </p:nvPr>
        </p:nvSpPr>
        <p:spPr>
          <a:xfrm>
            <a:off x="593100" y="959275"/>
            <a:ext cx="7957800" cy="36900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200">
                <a:solidFill>
                  <a:srgbClr val="000000"/>
                </a:solidFill>
                <a:latin typeface="Times New Roman"/>
                <a:ea typeface="Times New Roman"/>
                <a:cs typeface="Times New Roman"/>
                <a:sym typeface="Times New Roman"/>
              </a:rPr>
              <a:t>Primary question:</a:t>
            </a:r>
            <a:endParaRPr b="1" sz="1200">
              <a:solidFill>
                <a:srgbClr val="000000"/>
              </a:solidFill>
              <a:latin typeface="Times New Roman"/>
              <a:ea typeface="Times New Roman"/>
              <a:cs typeface="Times New Roman"/>
              <a:sym typeface="Times New Roman"/>
            </a:endParaRPr>
          </a:p>
          <a:p>
            <a:pPr indent="0" lvl="0" marL="457200" rtl="0" algn="l">
              <a:lnSpc>
                <a:spcPct val="100000"/>
              </a:lnSpc>
              <a:spcBef>
                <a:spcPts val="0"/>
              </a:spcBef>
              <a:spcAft>
                <a:spcPts val="0"/>
              </a:spcAft>
              <a:buNone/>
            </a:pPr>
            <a:r>
              <a:t/>
            </a:r>
            <a:endParaRPr sz="1200">
              <a:solidFill>
                <a:srgbClr val="000000"/>
              </a:solidFill>
              <a:latin typeface="Times New Roman"/>
              <a:ea typeface="Times New Roman"/>
              <a:cs typeface="Times New Roman"/>
              <a:sym typeface="Times New Roman"/>
            </a:endParaRPr>
          </a:p>
          <a:p>
            <a:pPr indent="-304800" lvl="0" marL="457200" rtl="0" algn="l">
              <a:lnSpc>
                <a:spcPct val="100000"/>
              </a:lnSpc>
              <a:spcBef>
                <a:spcPts val="0"/>
              </a:spcBef>
              <a:spcAft>
                <a:spcPts val="0"/>
              </a:spcAft>
              <a:buClr>
                <a:srgbClr val="000000"/>
              </a:buClr>
              <a:buSzPts val="1200"/>
              <a:buFont typeface="Times New Roman"/>
              <a:buAutoNum type="arabicPeriod"/>
            </a:pPr>
            <a:r>
              <a:rPr lang="en" sz="1200">
                <a:solidFill>
                  <a:srgbClr val="000000"/>
                </a:solidFill>
                <a:latin typeface="Times New Roman"/>
                <a:ea typeface="Times New Roman"/>
                <a:cs typeface="Times New Roman"/>
                <a:sym typeface="Times New Roman"/>
              </a:rPr>
              <a:t>What are the main types of domestic violences in the CNMI? </a:t>
            </a:r>
            <a:endParaRPr sz="1200">
              <a:solidFill>
                <a:srgbClr val="000000"/>
              </a:solidFill>
              <a:latin typeface="Times New Roman"/>
              <a:ea typeface="Times New Roman"/>
              <a:cs typeface="Times New Roman"/>
              <a:sym typeface="Times New Roman"/>
            </a:endParaRPr>
          </a:p>
          <a:p>
            <a:pPr indent="-304800" lvl="1" marL="914400" rtl="0" algn="l">
              <a:spcBef>
                <a:spcPts val="0"/>
              </a:spcBef>
              <a:spcAft>
                <a:spcPts val="0"/>
              </a:spcAft>
              <a:buClr>
                <a:srgbClr val="000000"/>
              </a:buClr>
              <a:buSzPts val="1200"/>
              <a:buFont typeface="Arial"/>
              <a:buAutoNum type="alphaLcPeriod"/>
            </a:pPr>
            <a:r>
              <a:rPr lang="en" sz="1200">
                <a:solidFill>
                  <a:srgbClr val="000000"/>
                </a:solidFill>
                <a:latin typeface="Times New Roman"/>
                <a:ea typeface="Times New Roman"/>
                <a:cs typeface="Times New Roman"/>
                <a:sym typeface="Times New Roman"/>
              </a:rPr>
              <a:t>Coercive Control. </a:t>
            </a:r>
            <a:endParaRPr sz="1200">
              <a:solidFill>
                <a:srgbClr val="000000"/>
              </a:solidFill>
              <a:latin typeface="Times New Roman"/>
              <a:ea typeface="Times New Roman"/>
              <a:cs typeface="Times New Roman"/>
              <a:sym typeface="Times New Roman"/>
            </a:endParaRPr>
          </a:p>
          <a:p>
            <a:pPr indent="-304800" lvl="1" marL="914400" rtl="0" algn="l">
              <a:spcBef>
                <a:spcPts val="0"/>
              </a:spcBef>
              <a:spcAft>
                <a:spcPts val="0"/>
              </a:spcAft>
              <a:buClr>
                <a:srgbClr val="000000"/>
              </a:buClr>
              <a:buSzPts val="1200"/>
              <a:buFont typeface="Arial"/>
              <a:buAutoNum type="alphaLcPeriod"/>
            </a:pPr>
            <a:r>
              <a:rPr lang="en" sz="1200">
                <a:solidFill>
                  <a:srgbClr val="000000"/>
                </a:solidFill>
                <a:latin typeface="Times New Roman"/>
                <a:ea typeface="Times New Roman"/>
                <a:cs typeface="Times New Roman"/>
                <a:sym typeface="Times New Roman"/>
              </a:rPr>
              <a:t>Physical abuse.</a:t>
            </a:r>
            <a:endParaRPr sz="1200">
              <a:solidFill>
                <a:srgbClr val="000000"/>
              </a:solidFill>
              <a:latin typeface="Times New Roman"/>
              <a:ea typeface="Times New Roman"/>
              <a:cs typeface="Times New Roman"/>
              <a:sym typeface="Times New Roman"/>
            </a:endParaRPr>
          </a:p>
          <a:p>
            <a:pPr indent="-304800" lvl="1" marL="914400" rtl="0" algn="l">
              <a:spcBef>
                <a:spcPts val="0"/>
              </a:spcBef>
              <a:spcAft>
                <a:spcPts val="0"/>
              </a:spcAft>
              <a:buClr>
                <a:srgbClr val="000000"/>
              </a:buClr>
              <a:buSzPts val="1200"/>
              <a:buFont typeface="Arial"/>
              <a:buAutoNum type="alphaLcPeriod"/>
            </a:pPr>
            <a:r>
              <a:rPr lang="en" sz="1200">
                <a:solidFill>
                  <a:srgbClr val="000000"/>
                </a:solidFill>
                <a:latin typeface="Times New Roman"/>
                <a:ea typeface="Times New Roman"/>
                <a:cs typeface="Times New Roman"/>
                <a:sym typeface="Times New Roman"/>
              </a:rPr>
              <a:t>Sexual abuse. </a:t>
            </a:r>
            <a:endParaRPr sz="1200">
              <a:solidFill>
                <a:srgbClr val="000000"/>
              </a:solidFill>
              <a:latin typeface="Times New Roman"/>
              <a:ea typeface="Times New Roman"/>
              <a:cs typeface="Times New Roman"/>
              <a:sym typeface="Times New Roman"/>
            </a:endParaRPr>
          </a:p>
          <a:p>
            <a:pPr indent="0" lvl="0" marL="0" rtl="0" algn="l">
              <a:spcBef>
                <a:spcPts val="1200"/>
              </a:spcBef>
              <a:spcAft>
                <a:spcPts val="0"/>
              </a:spcAft>
              <a:buNone/>
            </a:pPr>
            <a:r>
              <a:rPr lang="en" sz="1200">
                <a:solidFill>
                  <a:srgbClr val="000000"/>
                </a:solidFill>
                <a:latin typeface="Times New Roman"/>
                <a:ea typeface="Times New Roman"/>
                <a:cs typeface="Times New Roman"/>
                <a:sym typeface="Times New Roman"/>
              </a:rPr>
              <a:t>Physical abuse is most common type of domestic violence in the CNMI. </a:t>
            </a:r>
            <a:endParaRPr sz="1200">
              <a:solidFill>
                <a:srgbClr val="000000"/>
              </a:solidFill>
              <a:latin typeface="Times New Roman"/>
              <a:ea typeface="Times New Roman"/>
              <a:cs typeface="Times New Roman"/>
              <a:sym typeface="Times New Roman"/>
            </a:endParaRPr>
          </a:p>
          <a:p>
            <a:pPr indent="0" lvl="0" marL="0" rtl="0" algn="l">
              <a:lnSpc>
                <a:spcPct val="100000"/>
              </a:lnSpc>
              <a:spcBef>
                <a:spcPts val="1200"/>
              </a:spcBef>
              <a:spcAft>
                <a:spcPts val="0"/>
              </a:spcAft>
              <a:buNone/>
            </a:pPr>
            <a:r>
              <a:rPr b="1" lang="en" sz="1200">
                <a:solidFill>
                  <a:srgbClr val="000000"/>
                </a:solidFill>
                <a:latin typeface="Times New Roman"/>
                <a:ea typeface="Times New Roman"/>
                <a:cs typeface="Times New Roman"/>
                <a:sym typeface="Times New Roman"/>
              </a:rPr>
              <a:t>Secondary questions：</a:t>
            </a:r>
            <a:endParaRPr b="1" sz="1200">
              <a:solidFill>
                <a:srgbClr val="000000"/>
              </a:solidFill>
              <a:latin typeface="Times New Roman"/>
              <a:ea typeface="Times New Roman"/>
              <a:cs typeface="Times New Roman"/>
              <a:sym typeface="Times New Roman"/>
            </a:endParaRPr>
          </a:p>
          <a:p>
            <a:pPr indent="-304800" lvl="0" marL="457200" rtl="0" algn="l">
              <a:lnSpc>
                <a:spcPct val="100000"/>
              </a:lnSpc>
              <a:spcBef>
                <a:spcPts val="1200"/>
              </a:spcBef>
              <a:spcAft>
                <a:spcPts val="0"/>
              </a:spcAft>
              <a:buClr>
                <a:srgbClr val="000000"/>
              </a:buClr>
              <a:buSzPts val="1200"/>
              <a:buFont typeface="Times New Roman"/>
              <a:buAutoNum type="arabicPeriod"/>
            </a:pPr>
            <a:r>
              <a:rPr lang="en" sz="1200">
                <a:solidFill>
                  <a:srgbClr val="000000"/>
                </a:solidFill>
                <a:latin typeface="Times New Roman"/>
                <a:ea typeface="Times New Roman"/>
                <a:cs typeface="Times New Roman"/>
                <a:sym typeface="Times New Roman"/>
              </a:rPr>
              <a:t>What are the main causes of domestic violences in the CNMI?</a:t>
            </a:r>
            <a:endParaRPr sz="1200">
              <a:solidFill>
                <a:srgbClr val="000000"/>
              </a:solidFill>
              <a:latin typeface="Times New Roman"/>
              <a:ea typeface="Times New Roman"/>
              <a:cs typeface="Times New Roman"/>
              <a:sym typeface="Times New Roman"/>
            </a:endParaRPr>
          </a:p>
          <a:p>
            <a:pPr indent="-304800" lvl="1" marL="914400" rtl="0" algn="l">
              <a:spcBef>
                <a:spcPts val="0"/>
              </a:spcBef>
              <a:spcAft>
                <a:spcPts val="0"/>
              </a:spcAft>
              <a:buClr>
                <a:srgbClr val="000000"/>
              </a:buClr>
              <a:buSzPts val="1200"/>
              <a:buFont typeface="Arial"/>
              <a:buAutoNum type="alphaLcPeriod"/>
            </a:pPr>
            <a:r>
              <a:rPr lang="en" sz="1200">
                <a:solidFill>
                  <a:srgbClr val="000000"/>
                </a:solidFill>
                <a:latin typeface="Times New Roman"/>
                <a:ea typeface="Times New Roman"/>
                <a:cs typeface="Times New Roman"/>
                <a:sym typeface="Times New Roman"/>
              </a:rPr>
              <a:t>Losing controls. </a:t>
            </a:r>
            <a:endParaRPr sz="1200">
              <a:solidFill>
                <a:srgbClr val="000000"/>
              </a:solidFill>
              <a:latin typeface="Times New Roman"/>
              <a:ea typeface="Times New Roman"/>
              <a:cs typeface="Times New Roman"/>
              <a:sym typeface="Times New Roman"/>
            </a:endParaRPr>
          </a:p>
          <a:p>
            <a:pPr indent="-304800" lvl="1" marL="914400" rtl="0" algn="l">
              <a:spcBef>
                <a:spcPts val="0"/>
              </a:spcBef>
              <a:spcAft>
                <a:spcPts val="0"/>
              </a:spcAft>
              <a:buClr>
                <a:srgbClr val="000000"/>
              </a:buClr>
              <a:buSzPts val="1200"/>
              <a:buFont typeface="Arial"/>
              <a:buAutoNum type="alphaLcPeriod"/>
            </a:pPr>
            <a:r>
              <a:rPr lang="en" sz="1200">
                <a:solidFill>
                  <a:srgbClr val="000000"/>
                </a:solidFill>
                <a:latin typeface="Times New Roman"/>
                <a:ea typeface="Times New Roman"/>
                <a:cs typeface="Times New Roman"/>
                <a:sym typeface="Times New Roman"/>
              </a:rPr>
              <a:t>Traditional viewpoints. </a:t>
            </a:r>
            <a:endParaRPr sz="1200">
              <a:solidFill>
                <a:srgbClr val="000000"/>
              </a:solidFill>
              <a:latin typeface="Times New Roman"/>
              <a:ea typeface="Times New Roman"/>
              <a:cs typeface="Times New Roman"/>
              <a:sym typeface="Times New Roman"/>
            </a:endParaRPr>
          </a:p>
          <a:p>
            <a:pPr indent="-304800" lvl="1" marL="914400" rtl="0" algn="l">
              <a:spcBef>
                <a:spcPts val="0"/>
              </a:spcBef>
              <a:spcAft>
                <a:spcPts val="0"/>
              </a:spcAft>
              <a:buClr>
                <a:srgbClr val="000000"/>
              </a:buClr>
              <a:buSzPts val="1200"/>
              <a:buFont typeface="Arial"/>
              <a:buAutoNum type="alphaLcPeriod"/>
            </a:pPr>
            <a:r>
              <a:rPr lang="en" sz="1200">
                <a:solidFill>
                  <a:srgbClr val="000000"/>
                </a:solidFill>
                <a:latin typeface="Times New Roman"/>
                <a:ea typeface="Times New Roman"/>
                <a:cs typeface="Times New Roman"/>
                <a:sym typeface="Times New Roman"/>
              </a:rPr>
              <a:t>Alcohol &amp; drug consumption. </a:t>
            </a:r>
            <a:endParaRPr sz="1200">
              <a:solidFill>
                <a:srgbClr val="000000"/>
              </a:solidFill>
              <a:latin typeface="Times New Roman"/>
              <a:ea typeface="Times New Roman"/>
              <a:cs typeface="Times New Roman"/>
              <a:sym typeface="Times New Roman"/>
            </a:endParaRPr>
          </a:p>
          <a:p>
            <a:pPr indent="-304800" lvl="0" marL="457200" rtl="0" algn="l">
              <a:lnSpc>
                <a:spcPct val="100000"/>
              </a:lnSpc>
              <a:spcBef>
                <a:spcPts val="0"/>
              </a:spcBef>
              <a:spcAft>
                <a:spcPts val="0"/>
              </a:spcAft>
              <a:buClr>
                <a:srgbClr val="000000"/>
              </a:buClr>
              <a:buSzPts val="1200"/>
              <a:buFont typeface="Times New Roman"/>
              <a:buAutoNum type="arabicPeriod"/>
            </a:pPr>
            <a:r>
              <a:rPr lang="en" sz="1200">
                <a:solidFill>
                  <a:srgbClr val="000000"/>
                </a:solidFill>
                <a:latin typeface="Times New Roman"/>
                <a:ea typeface="Times New Roman"/>
                <a:cs typeface="Times New Roman"/>
                <a:sym typeface="Times New Roman"/>
              </a:rPr>
              <a:t>The possible ways to prevent domestic violence. </a:t>
            </a:r>
            <a:endParaRPr sz="1200">
              <a:solidFill>
                <a:srgbClr val="000000"/>
              </a:solidFill>
              <a:latin typeface="Times New Roman"/>
              <a:ea typeface="Times New Roman"/>
              <a:cs typeface="Times New Roman"/>
              <a:sym typeface="Times New Roman"/>
            </a:endParaRPr>
          </a:p>
          <a:p>
            <a:pPr indent="-304800" lvl="1" marL="914400" rtl="0" algn="l">
              <a:lnSpc>
                <a:spcPct val="100000"/>
              </a:lnSpc>
              <a:spcBef>
                <a:spcPts val="0"/>
              </a:spcBef>
              <a:spcAft>
                <a:spcPts val="0"/>
              </a:spcAft>
              <a:buClr>
                <a:srgbClr val="000000"/>
              </a:buClr>
              <a:buSzPts val="1200"/>
              <a:buFont typeface="Times New Roman"/>
              <a:buAutoNum type="alphaLcPeriod"/>
            </a:pPr>
            <a:r>
              <a:rPr lang="en" sz="1200">
                <a:solidFill>
                  <a:srgbClr val="000000"/>
                </a:solidFill>
                <a:latin typeface="Times New Roman"/>
                <a:ea typeface="Times New Roman"/>
                <a:cs typeface="Times New Roman"/>
                <a:sym typeface="Times New Roman"/>
              </a:rPr>
              <a:t>Be awareness of any Intimidation physically, especially with weapon.</a:t>
            </a:r>
            <a:endParaRPr sz="1200">
              <a:solidFill>
                <a:srgbClr val="000000"/>
              </a:solidFill>
              <a:latin typeface="Times New Roman"/>
              <a:ea typeface="Times New Roman"/>
              <a:cs typeface="Times New Roman"/>
              <a:sym typeface="Times New Roman"/>
            </a:endParaRPr>
          </a:p>
          <a:p>
            <a:pPr indent="-304800" lvl="1" marL="914400" rtl="0" algn="l">
              <a:lnSpc>
                <a:spcPct val="100000"/>
              </a:lnSpc>
              <a:spcBef>
                <a:spcPts val="0"/>
              </a:spcBef>
              <a:spcAft>
                <a:spcPts val="0"/>
              </a:spcAft>
              <a:buClr>
                <a:srgbClr val="000000"/>
              </a:buClr>
              <a:buSzPts val="1200"/>
              <a:buFont typeface="Times New Roman"/>
              <a:buAutoNum type="alphaLcPeriod"/>
            </a:pPr>
            <a:r>
              <a:rPr lang="en" sz="1200">
                <a:solidFill>
                  <a:srgbClr val="000000"/>
                </a:solidFill>
                <a:latin typeface="Times New Roman"/>
                <a:ea typeface="Times New Roman"/>
                <a:cs typeface="Times New Roman"/>
                <a:sym typeface="Times New Roman"/>
              </a:rPr>
              <a:t>Talk to someone who can trust and let them know the situations in track.</a:t>
            </a:r>
            <a:endParaRPr sz="1200">
              <a:solidFill>
                <a:srgbClr val="000000"/>
              </a:solidFill>
              <a:latin typeface="Times New Roman"/>
              <a:ea typeface="Times New Roman"/>
              <a:cs typeface="Times New Roman"/>
              <a:sym typeface="Times New Roman"/>
            </a:endParaRPr>
          </a:p>
          <a:p>
            <a:pPr indent="-304800" lvl="1" marL="914400" rtl="0" algn="l">
              <a:lnSpc>
                <a:spcPct val="100000"/>
              </a:lnSpc>
              <a:spcBef>
                <a:spcPts val="0"/>
              </a:spcBef>
              <a:spcAft>
                <a:spcPts val="0"/>
              </a:spcAft>
              <a:buClr>
                <a:srgbClr val="000000"/>
              </a:buClr>
              <a:buSzPts val="1200"/>
              <a:buFont typeface="Times New Roman"/>
              <a:buAutoNum type="alphaLcPeriod"/>
            </a:pPr>
            <a:r>
              <a:rPr lang="en" sz="1200">
                <a:solidFill>
                  <a:srgbClr val="000000"/>
                </a:solidFill>
                <a:latin typeface="Times New Roman"/>
                <a:ea typeface="Times New Roman"/>
                <a:cs typeface="Times New Roman"/>
                <a:sym typeface="Times New Roman"/>
              </a:rPr>
              <a:t>Knowing where a shelter to go and get help. </a:t>
            </a:r>
            <a:endParaRPr sz="1200">
              <a:solidFill>
                <a:srgbClr val="000000"/>
              </a:solidFill>
              <a:latin typeface="Times New Roman"/>
              <a:ea typeface="Times New Roman"/>
              <a:cs typeface="Times New Roman"/>
              <a:sym typeface="Times New Roman"/>
            </a:endParaRPr>
          </a:p>
          <a:p>
            <a:pPr indent="0" lvl="0" marL="0" rtl="0" algn="l">
              <a:spcBef>
                <a:spcPts val="1200"/>
              </a:spcBef>
              <a:spcAft>
                <a:spcPts val="1200"/>
              </a:spcAft>
              <a:buNone/>
            </a:pPr>
            <a:r>
              <a:t/>
            </a:r>
            <a:endParaRPr sz="1200">
              <a:solidFill>
                <a:srgbClr val="000000"/>
              </a:solidFill>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2" name="Shape 152"/>
        <p:cNvGrpSpPr/>
        <p:nvPr/>
      </p:nvGrpSpPr>
      <p:grpSpPr>
        <a:xfrm>
          <a:off x="0" y="0"/>
          <a:ext cx="0" cy="0"/>
          <a:chOff x="0" y="0"/>
          <a:chExt cx="0" cy="0"/>
        </a:xfrm>
      </p:grpSpPr>
      <p:sp>
        <p:nvSpPr>
          <p:cNvPr id="153" name="Google Shape;153;p17"/>
          <p:cNvSpPr txBox="1"/>
          <p:nvPr>
            <p:ph type="title"/>
          </p:nvPr>
        </p:nvSpPr>
        <p:spPr>
          <a:xfrm>
            <a:off x="638125" y="3664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Method used</a:t>
            </a:r>
            <a:endParaRPr/>
          </a:p>
        </p:txBody>
      </p:sp>
      <p:sp>
        <p:nvSpPr>
          <p:cNvPr id="154" name="Google Shape;154;p17"/>
          <p:cNvSpPr txBox="1"/>
          <p:nvPr>
            <p:ph idx="1" type="body"/>
          </p:nvPr>
        </p:nvSpPr>
        <p:spPr>
          <a:xfrm>
            <a:off x="723300" y="1042950"/>
            <a:ext cx="7505700" cy="37341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rgbClr val="000000"/>
              </a:buClr>
              <a:buSzPts val="1800"/>
              <a:buFont typeface="Times New Roman"/>
              <a:buAutoNum type="arabicPeriod"/>
            </a:pPr>
            <a:r>
              <a:rPr b="1" lang="en" sz="1800">
                <a:solidFill>
                  <a:srgbClr val="000000"/>
                </a:solidFill>
                <a:latin typeface="Times New Roman"/>
                <a:ea typeface="Times New Roman"/>
                <a:cs typeface="Times New Roman"/>
                <a:sym typeface="Times New Roman"/>
              </a:rPr>
              <a:t>S</a:t>
            </a:r>
            <a:r>
              <a:rPr b="1" lang="en" sz="1800">
                <a:solidFill>
                  <a:srgbClr val="000000"/>
                </a:solidFill>
                <a:latin typeface="Times New Roman"/>
                <a:ea typeface="Times New Roman"/>
                <a:cs typeface="Times New Roman"/>
                <a:sym typeface="Times New Roman"/>
              </a:rPr>
              <a:t>urvey：</a:t>
            </a:r>
            <a:endParaRPr b="1" sz="1800">
              <a:solidFill>
                <a:srgbClr val="000000"/>
              </a:solidFill>
              <a:latin typeface="Times New Roman"/>
              <a:ea typeface="Times New Roman"/>
              <a:cs typeface="Times New Roman"/>
              <a:sym typeface="Times New Roman"/>
            </a:endParaRPr>
          </a:p>
          <a:p>
            <a:pPr indent="-342900" lvl="1" marL="914400" rtl="0" algn="l">
              <a:spcBef>
                <a:spcPts val="0"/>
              </a:spcBef>
              <a:spcAft>
                <a:spcPts val="0"/>
              </a:spcAft>
              <a:buClr>
                <a:srgbClr val="000000"/>
              </a:buClr>
              <a:buSzPts val="1800"/>
              <a:buFont typeface="Times New Roman"/>
              <a:buAutoNum type="alphaLcPeriod"/>
            </a:pPr>
            <a:r>
              <a:rPr lang="en" sz="1800">
                <a:solidFill>
                  <a:srgbClr val="000000"/>
                </a:solidFill>
                <a:latin typeface="Times New Roman"/>
                <a:ea typeface="Times New Roman"/>
                <a:cs typeface="Times New Roman"/>
                <a:sym typeface="Times New Roman"/>
              </a:rPr>
              <a:t>By using surveymonkey.</a:t>
            </a:r>
            <a:endParaRPr sz="1800">
              <a:solidFill>
                <a:srgbClr val="000000"/>
              </a:solidFill>
              <a:latin typeface="Times New Roman"/>
              <a:ea typeface="Times New Roman"/>
              <a:cs typeface="Times New Roman"/>
              <a:sym typeface="Times New Roman"/>
            </a:endParaRPr>
          </a:p>
          <a:p>
            <a:pPr indent="-342900" lvl="1" marL="914400" rtl="0" algn="l">
              <a:spcBef>
                <a:spcPts val="0"/>
              </a:spcBef>
              <a:spcAft>
                <a:spcPts val="0"/>
              </a:spcAft>
              <a:buClr>
                <a:srgbClr val="000000"/>
              </a:buClr>
              <a:buSzPts val="1800"/>
              <a:buFont typeface="Times New Roman"/>
              <a:buAutoNum type="alphaLcPeriod"/>
            </a:pPr>
            <a:r>
              <a:rPr lang="en" sz="1800">
                <a:solidFill>
                  <a:srgbClr val="000000"/>
                </a:solidFill>
                <a:latin typeface="Times New Roman"/>
                <a:ea typeface="Times New Roman"/>
                <a:cs typeface="Times New Roman"/>
                <a:sym typeface="Times New Roman"/>
              </a:rPr>
              <a:t>Distributed it to the other peers through a link. </a:t>
            </a:r>
            <a:endParaRPr sz="1800">
              <a:solidFill>
                <a:srgbClr val="000000"/>
              </a:solidFill>
              <a:latin typeface="Times New Roman"/>
              <a:ea typeface="Times New Roman"/>
              <a:cs typeface="Times New Roman"/>
              <a:sym typeface="Times New Roman"/>
            </a:endParaRPr>
          </a:p>
          <a:p>
            <a:pPr indent="-342900" lvl="1" marL="914400" rtl="0" algn="l">
              <a:spcBef>
                <a:spcPts val="0"/>
              </a:spcBef>
              <a:spcAft>
                <a:spcPts val="0"/>
              </a:spcAft>
              <a:buClr>
                <a:srgbClr val="000000"/>
              </a:buClr>
              <a:buSzPts val="1800"/>
              <a:buFont typeface="Times New Roman"/>
              <a:buAutoNum type="alphaLcPeriod"/>
            </a:pPr>
            <a:r>
              <a:rPr lang="en" sz="1800">
                <a:solidFill>
                  <a:srgbClr val="000000"/>
                </a:solidFill>
                <a:latin typeface="Times New Roman"/>
                <a:ea typeface="Times New Roman"/>
                <a:cs typeface="Times New Roman"/>
                <a:sym typeface="Times New Roman"/>
              </a:rPr>
              <a:t>Created total of 10 questions, and one of it contains 5 </a:t>
            </a:r>
            <a:r>
              <a:rPr lang="en" sz="1800">
                <a:solidFill>
                  <a:srgbClr val="000000"/>
                </a:solidFill>
                <a:latin typeface="Times New Roman"/>
                <a:ea typeface="Times New Roman"/>
                <a:cs typeface="Times New Roman"/>
                <a:sym typeface="Times New Roman"/>
              </a:rPr>
              <a:t>demographic</a:t>
            </a:r>
            <a:r>
              <a:rPr lang="en" sz="1800">
                <a:solidFill>
                  <a:srgbClr val="000000"/>
                </a:solidFill>
                <a:latin typeface="Times New Roman"/>
                <a:ea typeface="Times New Roman"/>
                <a:cs typeface="Times New Roman"/>
                <a:sym typeface="Times New Roman"/>
              </a:rPr>
              <a:t> questions.</a:t>
            </a:r>
            <a:endParaRPr sz="1800">
              <a:solidFill>
                <a:srgbClr val="000000"/>
              </a:solidFill>
              <a:latin typeface="Times New Roman"/>
              <a:ea typeface="Times New Roman"/>
              <a:cs typeface="Times New Roman"/>
              <a:sym typeface="Times New Roman"/>
            </a:endParaRPr>
          </a:p>
          <a:p>
            <a:pPr indent="-355600" lvl="0" marL="457200" rtl="0" algn="l">
              <a:spcBef>
                <a:spcPts val="0"/>
              </a:spcBef>
              <a:spcAft>
                <a:spcPts val="0"/>
              </a:spcAft>
              <a:buClr>
                <a:srgbClr val="000000"/>
              </a:buClr>
              <a:buSzPts val="2000"/>
              <a:buFont typeface="Times New Roman"/>
              <a:buAutoNum type="arabicPeriod"/>
            </a:pPr>
            <a:r>
              <a:rPr b="1" lang="en" sz="2000">
                <a:solidFill>
                  <a:srgbClr val="000000"/>
                </a:solidFill>
                <a:latin typeface="Times New Roman"/>
                <a:ea typeface="Times New Roman"/>
                <a:cs typeface="Times New Roman"/>
                <a:sym typeface="Times New Roman"/>
              </a:rPr>
              <a:t>Academic Sources:</a:t>
            </a:r>
            <a:endParaRPr b="1" sz="2000">
              <a:solidFill>
                <a:srgbClr val="000000"/>
              </a:solidFill>
              <a:latin typeface="Times New Roman"/>
              <a:ea typeface="Times New Roman"/>
              <a:cs typeface="Times New Roman"/>
              <a:sym typeface="Times New Roman"/>
            </a:endParaRPr>
          </a:p>
          <a:p>
            <a:pPr indent="-355600" lvl="1" marL="914400" rtl="0" algn="l">
              <a:spcBef>
                <a:spcPts val="0"/>
              </a:spcBef>
              <a:spcAft>
                <a:spcPts val="0"/>
              </a:spcAft>
              <a:buClr>
                <a:srgbClr val="000000"/>
              </a:buClr>
              <a:buSzPts val="2000"/>
              <a:buFont typeface="Times New Roman"/>
              <a:buAutoNum type="alphaLcPeriod"/>
            </a:pPr>
            <a:r>
              <a:rPr lang="en" sz="2000">
                <a:solidFill>
                  <a:srgbClr val="000000"/>
                </a:solidFill>
                <a:latin typeface="Times New Roman"/>
                <a:ea typeface="Times New Roman"/>
                <a:cs typeface="Times New Roman"/>
                <a:sym typeface="Times New Roman"/>
              </a:rPr>
              <a:t>Finding sources from websites. </a:t>
            </a:r>
            <a:endParaRPr sz="2000">
              <a:solidFill>
                <a:srgbClr val="000000"/>
              </a:solidFill>
              <a:latin typeface="Times New Roman"/>
              <a:ea typeface="Times New Roman"/>
              <a:cs typeface="Times New Roman"/>
              <a:sym typeface="Times New Roman"/>
            </a:endParaRPr>
          </a:p>
          <a:p>
            <a:pPr indent="-355600" lvl="1" marL="914400" rtl="0" algn="l">
              <a:spcBef>
                <a:spcPts val="0"/>
              </a:spcBef>
              <a:spcAft>
                <a:spcPts val="0"/>
              </a:spcAft>
              <a:buClr>
                <a:srgbClr val="000000"/>
              </a:buClr>
              <a:buSzPts val="2000"/>
              <a:buFont typeface="Times New Roman"/>
              <a:buAutoNum type="alphaLcPeriod"/>
            </a:pPr>
            <a:r>
              <a:rPr lang="en" sz="2000">
                <a:solidFill>
                  <a:srgbClr val="000000"/>
                </a:solidFill>
                <a:latin typeface="Times New Roman"/>
                <a:ea typeface="Times New Roman"/>
                <a:cs typeface="Times New Roman"/>
                <a:sym typeface="Times New Roman"/>
              </a:rPr>
              <a:t>Organized the information and make compare &amp; contrasts. </a:t>
            </a:r>
            <a:endParaRPr sz="2000">
              <a:solidFill>
                <a:srgbClr val="000000"/>
              </a:solidFill>
              <a:latin typeface="Times New Roman"/>
              <a:ea typeface="Times New Roman"/>
              <a:cs typeface="Times New Roman"/>
              <a:sym typeface="Times New Roman"/>
            </a:endParaRPr>
          </a:p>
          <a:p>
            <a:pPr indent="-355600" lvl="1" marL="914400" rtl="0" algn="l">
              <a:spcBef>
                <a:spcPts val="0"/>
              </a:spcBef>
              <a:spcAft>
                <a:spcPts val="0"/>
              </a:spcAft>
              <a:buClr>
                <a:srgbClr val="000000"/>
              </a:buClr>
              <a:buSzPts val="2000"/>
              <a:buFont typeface="Times New Roman"/>
              <a:buAutoNum type="alphaLcPeriod"/>
            </a:pPr>
            <a:r>
              <a:rPr lang="en" sz="2000">
                <a:solidFill>
                  <a:srgbClr val="000000"/>
                </a:solidFill>
                <a:latin typeface="Times New Roman"/>
                <a:ea typeface="Times New Roman"/>
                <a:cs typeface="Times New Roman"/>
                <a:sym typeface="Times New Roman"/>
              </a:rPr>
              <a:t>Cited the sources in APA style. </a:t>
            </a:r>
            <a:endParaRPr sz="2000">
              <a:solidFill>
                <a:srgbClr val="000000"/>
              </a:solidFill>
              <a:latin typeface="Times New Roman"/>
              <a:ea typeface="Times New Roman"/>
              <a:cs typeface="Times New Roman"/>
              <a:sym typeface="Times New Roman"/>
            </a:endParaRPr>
          </a:p>
          <a:p>
            <a:pPr indent="0" lvl="0" marL="0" rtl="0" algn="l">
              <a:spcBef>
                <a:spcPts val="1600"/>
              </a:spcBef>
              <a:spcAft>
                <a:spcPts val="1600"/>
              </a:spcAft>
              <a:buNone/>
            </a:pPr>
            <a:r>
              <a:rPr b="1" lang="en" sz="1800">
                <a:solidFill>
                  <a:srgbClr val="000000"/>
                </a:solidFill>
                <a:latin typeface="Times New Roman"/>
                <a:ea typeface="Times New Roman"/>
                <a:cs typeface="Times New Roman"/>
                <a:sym typeface="Times New Roman"/>
              </a:rPr>
              <a:t> 3.	Interview with 10 experts. </a:t>
            </a:r>
            <a:endParaRPr b="1" sz="1800">
              <a:solidFill>
                <a:srgbClr val="000000"/>
              </a:solidFill>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8" name="Shape 158"/>
        <p:cNvGrpSpPr/>
        <p:nvPr/>
      </p:nvGrpSpPr>
      <p:grpSpPr>
        <a:xfrm>
          <a:off x="0" y="0"/>
          <a:ext cx="0" cy="0"/>
          <a:chOff x="0" y="0"/>
          <a:chExt cx="0" cy="0"/>
        </a:xfrm>
      </p:grpSpPr>
      <p:sp>
        <p:nvSpPr>
          <p:cNvPr id="159" name="Google Shape;159;p18"/>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Key findings</a:t>
            </a:r>
            <a:endParaRPr/>
          </a:p>
        </p:txBody>
      </p:sp>
      <p:sp>
        <p:nvSpPr>
          <p:cNvPr id="160" name="Google Shape;160;p18"/>
          <p:cNvSpPr txBox="1"/>
          <p:nvPr/>
        </p:nvSpPr>
        <p:spPr>
          <a:xfrm>
            <a:off x="436600" y="1582225"/>
            <a:ext cx="8103900" cy="2726100"/>
          </a:xfrm>
          <a:prstGeom prst="rect">
            <a:avLst/>
          </a:prstGeom>
          <a:noFill/>
          <a:ln>
            <a:noFill/>
          </a:ln>
        </p:spPr>
        <p:txBody>
          <a:bodyPr anchorCtr="0" anchor="t" bIns="91425" lIns="91425" spcFirstLastPara="1" rIns="91425" wrap="square" tIns="91425">
            <a:noAutofit/>
          </a:bodyPr>
          <a:lstStyle/>
          <a:p>
            <a:pPr indent="-342900" lvl="0" marL="457200" rtl="0" algn="l">
              <a:spcBef>
                <a:spcPts val="0"/>
              </a:spcBef>
              <a:spcAft>
                <a:spcPts val="0"/>
              </a:spcAft>
              <a:buSzPts val="1800"/>
              <a:buFont typeface="Times New Roman"/>
              <a:buAutoNum type="arabicPeriod"/>
            </a:pPr>
            <a:r>
              <a:rPr lang="en" sz="1800">
                <a:latin typeface="Times New Roman"/>
                <a:ea typeface="Times New Roman"/>
                <a:cs typeface="Times New Roman"/>
                <a:sym typeface="Times New Roman"/>
              </a:rPr>
              <a:t>Most of people believe domestic violence can happen to anyone, whether partner, boy/girlfriend, or family members. </a:t>
            </a:r>
            <a:endParaRPr sz="1800">
              <a:latin typeface="Times New Roman"/>
              <a:ea typeface="Times New Roman"/>
              <a:cs typeface="Times New Roman"/>
              <a:sym typeface="Times New Roman"/>
            </a:endParaRPr>
          </a:p>
          <a:p>
            <a:pPr indent="-342900" lvl="0" marL="457200" rtl="0" algn="l">
              <a:spcBef>
                <a:spcPts val="0"/>
              </a:spcBef>
              <a:spcAft>
                <a:spcPts val="0"/>
              </a:spcAft>
              <a:buSzPts val="1800"/>
              <a:buFont typeface="Times New Roman"/>
              <a:buAutoNum type="arabicPeriod"/>
            </a:pPr>
            <a:r>
              <a:rPr lang="en" sz="1800">
                <a:latin typeface="Times New Roman"/>
                <a:ea typeface="Times New Roman"/>
                <a:cs typeface="Times New Roman"/>
                <a:sym typeface="Times New Roman"/>
              </a:rPr>
              <a:t>There are three main types of domestic violence, coercive control, physical abuse, and sexual abuse. Physical abuse is what they think the most often occured in the CNMI. </a:t>
            </a:r>
            <a:endParaRPr sz="1800">
              <a:latin typeface="Times New Roman"/>
              <a:ea typeface="Times New Roman"/>
              <a:cs typeface="Times New Roman"/>
              <a:sym typeface="Times New Roman"/>
            </a:endParaRPr>
          </a:p>
          <a:p>
            <a:pPr indent="-342900" lvl="0" marL="457200" rtl="0" algn="l">
              <a:spcBef>
                <a:spcPts val="0"/>
              </a:spcBef>
              <a:spcAft>
                <a:spcPts val="0"/>
              </a:spcAft>
              <a:buSzPts val="1800"/>
              <a:buFont typeface="Times New Roman"/>
              <a:buAutoNum type="arabicPeriod"/>
            </a:pPr>
            <a:r>
              <a:rPr lang="en" sz="1800">
                <a:latin typeface="Times New Roman"/>
                <a:ea typeface="Times New Roman"/>
                <a:cs typeface="Times New Roman"/>
                <a:sym typeface="Times New Roman"/>
              </a:rPr>
              <a:t>Alcohol is the main reason of causing domestic violence, and then drugs. </a:t>
            </a:r>
            <a:endParaRPr sz="1800">
              <a:latin typeface="Times New Roman"/>
              <a:ea typeface="Times New Roman"/>
              <a:cs typeface="Times New Roman"/>
              <a:sym typeface="Times New Roman"/>
            </a:endParaRPr>
          </a:p>
          <a:p>
            <a:pPr indent="-342900" lvl="0" marL="457200" rtl="0" algn="l">
              <a:spcBef>
                <a:spcPts val="0"/>
              </a:spcBef>
              <a:spcAft>
                <a:spcPts val="0"/>
              </a:spcAft>
              <a:buSzPts val="1800"/>
              <a:buFont typeface="Times New Roman"/>
              <a:buAutoNum type="arabicPeriod"/>
            </a:pPr>
            <a:r>
              <a:rPr lang="en" sz="1800">
                <a:latin typeface="Times New Roman"/>
                <a:ea typeface="Times New Roman"/>
                <a:cs typeface="Times New Roman"/>
                <a:sym typeface="Times New Roman"/>
              </a:rPr>
              <a:t>From the local </a:t>
            </a:r>
            <a:r>
              <a:rPr lang="en" sz="1800">
                <a:latin typeface="Times New Roman"/>
                <a:ea typeface="Times New Roman"/>
                <a:cs typeface="Times New Roman"/>
                <a:sym typeface="Times New Roman"/>
              </a:rPr>
              <a:t>news</a:t>
            </a:r>
            <a:r>
              <a:rPr lang="en" sz="1800">
                <a:latin typeface="Times New Roman"/>
                <a:ea typeface="Times New Roman"/>
                <a:cs typeface="Times New Roman"/>
                <a:sym typeface="Times New Roman"/>
              </a:rPr>
              <a:t>, most domestic violence were happened between couples and started with arguments.</a:t>
            </a:r>
            <a:endParaRPr sz="1800">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4" name="Shape 164"/>
        <p:cNvGrpSpPr/>
        <p:nvPr/>
      </p:nvGrpSpPr>
      <p:grpSpPr>
        <a:xfrm>
          <a:off x="0" y="0"/>
          <a:ext cx="0" cy="0"/>
          <a:chOff x="0" y="0"/>
          <a:chExt cx="0" cy="0"/>
        </a:xfrm>
      </p:grpSpPr>
      <p:sp>
        <p:nvSpPr>
          <p:cNvPr id="165" name="Google Shape;165;p19"/>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Conclusions and future study </a:t>
            </a:r>
            <a:endParaRPr/>
          </a:p>
        </p:txBody>
      </p:sp>
      <p:sp>
        <p:nvSpPr>
          <p:cNvPr id="166" name="Google Shape;166;p19"/>
          <p:cNvSpPr txBox="1"/>
          <p:nvPr/>
        </p:nvSpPr>
        <p:spPr>
          <a:xfrm>
            <a:off x="500500" y="1608000"/>
            <a:ext cx="8136000" cy="2694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Roboto"/>
              <a:ea typeface="Roboto"/>
              <a:cs typeface="Roboto"/>
              <a:sym typeface="Roboto"/>
            </a:endParaRPr>
          </a:p>
        </p:txBody>
      </p:sp>
      <p:sp>
        <p:nvSpPr>
          <p:cNvPr id="167" name="Google Shape;167;p19"/>
          <p:cNvSpPr txBox="1"/>
          <p:nvPr/>
        </p:nvSpPr>
        <p:spPr>
          <a:xfrm>
            <a:off x="649600" y="1554775"/>
            <a:ext cx="7315800" cy="2385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500">
                <a:latin typeface="Times New Roman"/>
                <a:ea typeface="Times New Roman"/>
                <a:cs typeface="Times New Roman"/>
                <a:sym typeface="Times New Roman"/>
              </a:rPr>
              <a:t>We need to end domestic violence in the CNMI, and addressing the issues of domestic violence and sexual assault through community outreach efforts. Be aware if something goes wrong and do not be hesitate to search for help. </a:t>
            </a:r>
            <a:endParaRPr sz="2500">
              <a:latin typeface="Times New Roman"/>
              <a:ea typeface="Times New Roman"/>
              <a:cs typeface="Times New Roman"/>
              <a:sym typeface="Times New Roman"/>
            </a:endParaRPr>
          </a:p>
          <a:p>
            <a:pPr indent="0" lvl="0" marL="0" rtl="0" algn="l">
              <a:spcBef>
                <a:spcPts val="0"/>
              </a:spcBef>
              <a:spcAft>
                <a:spcPts val="0"/>
              </a:spcAft>
              <a:buNone/>
            </a:pPr>
            <a:r>
              <a:t/>
            </a:r>
            <a:endParaRPr sz="2500">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1" name="Shape 171"/>
        <p:cNvGrpSpPr/>
        <p:nvPr/>
      </p:nvGrpSpPr>
      <p:grpSpPr>
        <a:xfrm>
          <a:off x="0" y="0"/>
          <a:ext cx="0" cy="0"/>
          <a:chOff x="0" y="0"/>
          <a:chExt cx="0" cy="0"/>
        </a:xfrm>
      </p:grpSpPr>
      <p:sp>
        <p:nvSpPr>
          <p:cNvPr id="172" name="Google Shape;172;p20"/>
          <p:cNvSpPr txBox="1"/>
          <p:nvPr>
            <p:ph type="title"/>
          </p:nvPr>
        </p:nvSpPr>
        <p:spPr>
          <a:xfrm>
            <a:off x="819150" y="52612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References</a:t>
            </a:r>
            <a:endParaRPr/>
          </a:p>
        </p:txBody>
      </p:sp>
      <p:sp>
        <p:nvSpPr>
          <p:cNvPr id="173" name="Google Shape;173;p20"/>
          <p:cNvSpPr txBox="1"/>
          <p:nvPr/>
        </p:nvSpPr>
        <p:spPr>
          <a:xfrm>
            <a:off x="267600" y="1203375"/>
            <a:ext cx="8608800" cy="3637500"/>
          </a:xfrm>
          <a:prstGeom prst="rect">
            <a:avLst/>
          </a:prstGeom>
          <a:noFill/>
          <a:ln>
            <a:noFill/>
          </a:ln>
        </p:spPr>
        <p:txBody>
          <a:bodyPr anchorCtr="0" anchor="t" bIns="91425" lIns="91425" spcFirstLastPara="1" rIns="91425" wrap="square" tIns="91425">
            <a:noAutofit/>
          </a:bodyPr>
          <a:lstStyle/>
          <a:p>
            <a:pPr indent="-298450" lvl="0" marL="457200" rtl="0" algn="l">
              <a:lnSpc>
                <a:spcPct val="100000"/>
              </a:lnSpc>
              <a:spcBef>
                <a:spcPts val="0"/>
              </a:spcBef>
              <a:spcAft>
                <a:spcPts val="0"/>
              </a:spcAft>
              <a:buSzPts val="1100"/>
              <a:buFont typeface="Roboto"/>
              <a:buChar char="●"/>
            </a:pPr>
            <a:r>
              <a:rPr lang="en" sz="1100">
                <a:latin typeface="Roboto"/>
                <a:ea typeface="Roboto"/>
                <a:cs typeface="Roboto"/>
                <a:sym typeface="Roboto"/>
              </a:rPr>
              <a:t>Bautista Kimberly. (2019, Apr 03). Man pleads not guilty to domestic violence. Saipan Tribune. Retrieved from https://www.saipantribune.com/index.php/man-pleads-not-guilty-to-domestic-violence-charges/</a:t>
            </a:r>
            <a:endParaRPr sz="1100">
              <a:latin typeface="Roboto"/>
              <a:ea typeface="Roboto"/>
              <a:cs typeface="Roboto"/>
              <a:sym typeface="Roboto"/>
            </a:endParaRPr>
          </a:p>
          <a:p>
            <a:pPr indent="-298450" lvl="0" marL="457200" rtl="0" algn="l">
              <a:lnSpc>
                <a:spcPct val="100000"/>
              </a:lnSpc>
              <a:spcBef>
                <a:spcPts val="0"/>
              </a:spcBef>
              <a:spcAft>
                <a:spcPts val="0"/>
              </a:spcAft>
              <a:buSzPts val="1100"/>
              <a:buFont typeface="Roboto"/>
              <a:buChar char="●"/>
            </a:pPr>
            <a:r>
              <a:rPr lang="en" sz="1100">
                <a:latin typeface="Roboto"/>
                <a:ea typeface="Roboto"/>
                <a:cs typeface="Roboto"/>
                <a:sym typeface="Roboto"/>
              </a:rPr>
              <a:t>Bautista Kimberly. (2018, Dec 27). Fewer domestic violence victims seen returning to Guma Esperanza in 2018. Saipan Tribune. Retrieved from https://www.saipantribune.com/index.php/fewer-domestic-violence-victims-seen-returning-to-gu</a:t>
            </a:r>
            <a:endParaRPr sz="1100">
              <a:latin typeface="Roboto"/>
              <a:ea typeface="Roboto"/>
              <a:cs typeface="Roboto"/>
              <a:sym typeface="Roboto"/>
            </a:endParaRPr>
          </a:p>
          <a:p>
            <a:pPr indent="-298450" lvl="0" marL="457200" rtl="0" algn="l">
              <a:lnSpc>
                <a:spcPct val="100000"/>
              </a:lnSpc>
              <a:spcBef>
                <a:spcPts val="0"/>
              </a:spcBef>
              <a:spcAft>
                <a:spcPts val="0"/>
              </a:spcAft>
              <a:buSzPts val="1100"/>
              <a:buFont typeface="Roboto"/>
              <a:buChar char="●"/>
            </a:pPr>
            <a:r>
              <a:rPr lang="en" sz="1100">
                <a:latin typeface="Roboto"/>
                <a:ea typeface="Roboto"/>
                <a:cs typeface="Roboto"/>
                <a:sym typeface="Roboto"/>
              </a:rPr>
              <a:t>James Avia (2018). What Are The Causes Of Domestic Violence. Retrieved from https://www.betterhelp.com/advice/domestic-violence/what-are-the-causes-of-domestic-violence/ma-esperanza-in-2018/ </a:t>
            </a:r>
            <a:endParaRPr sz="1100">
              <a:latin typeface="Roboto"/>
              <a:ea typeface="Roboto"/>
              <a:cs typeface="Roboto"/>
              <a:sym typeface="Roboto"/>
            </a:endParaRPr>
          </a:p>
          <a:p>
            <a:pPr indent="-298450" lvl="0" marL="457200" rtl="0" algn="l">
              <a:lnSpc>
                <a:spcPct val="100000"/>
              </a:lnSpc>
              <a:spcBef>
                <a:spcPts val="0"/>
              </a:spcBef>
              <a:spcAft>
                <a:spcPts val="0"/>
              </a:spcAft>
              <a:buSzPts val="1100"/>
              <a:buFont typeface="Roboto"/>
              <a:buChar char="●"/>
            </a:pPr>
            <a:r>
              <a:rPr lang="en" sz="1100">
                <a:latin typeface="Roboto"/>
                <a:ea typeface="Roboto"/>
                <a:cs typeface="Roboto"/>
                <a:sym typeface="Roboto"/>
              </a:rPr>
              <a:t>("The effects of domestic and family violence," 2018, Mar 29). Retrieved from https://www.facs.nsw.gov.au/domestic-violence/about/effects-of-dv </a:t>
            </a:r>
            <a:endParaRPr sz="1100">
              <a:latin typeface="Roboto"/>
              <a:ea typeface="Roboto"/>
              <a:cs typeface="Roboto"/>
              <a:sym typeface="Roboto"/>
            </a:endParaRPr>
          </a:p>
          <a:p>
            <a:pPr indent="-298450" lvl="0" marL="457200" rtl="0" algn="l">
              <a:lnSpc>
                <a:spcPct val="100000"/>
              </a:lnSpc>
              <a:spcBef>
                <a:spcPts val="0"/>
              </a:spcBef>
              <a:spcAft>
                <a:spcPts val="0"/>
              </a:spcAft>
              <a:buSzPts val="1100"/>
              <a:buFont typeface="Roboto"/>
              <a:buChar char="●"/>
            </a:pPr>
            <a:r>
              <a:rPr lang="en" sz="1100">
                <a:latin typeface="Roboto"/>
                <a:ea typeface="Roboto"/>
                <a:cs typeface="Roboto"/>
                <a:sym typeface="Roboto"/>
              </a:rPr>
              <a:t>BBC News (26, November 2018): Coercive behaviour: How to tell if your partner's controlling you. Retrieved on 2019, May 24 from https://www.bbc.com/news/newsbeat-46347957</a:t>
            </a:r>
            <a:endParaRPr sz="1100">
              <a:latin typeface="Roboto"/>
              <a:ea typeface="Roboto"/>
              <a:cs typeface="Roboto"/>
              <a:sym typeface="Roboto"/>
            </a:endParaRPr>
          </a:p>
          <a:p>
            <a:pPr indent="-298450" lvl="0" marL="457200" rtl="0" algn="l">
              <a:lnSpc>
                <a:spcPct val="100000"/>
              </a:lnSpc>
              <a:spcBef>
                <a:spcPts val="0"/>
              </a:spcBef>
              <a:spcAft>
                <a:spcPts val="0"/>
              </a:spcAft>
              <a:buSzPts val="1100"/>
              <a:buFont typeface="Roboto"/>
              <a:buChar char="●"/>
            </a:pPr>
            <a:r>
              <a:rPr lang="en" sz="1100">
                <a:latin typeface="Roboto"/>
                <a:ea typeface="Roboto"/>
                <a:cs typeface="Roboto"/>
                <a:sym typeface="Roboto"/>
              </a:rPr>
              <a:t>Jan 02, 2019. What is Coercive Control and why is it now a legal offense? Retrieved on 2019, May 24 from https://www.rte.ie/lifestyle/living/2019/0102/1019948-what-is-coercive-control-and-why-is-it-now-a-legal-offence/</a:t>
            </a:r>
            <a:endParaRPr sz="1100">
              <a:latin typeface="Roboto"/>
              <a:ea typeface="Roboto"/>
              <a:cs typeface="Roboto"/>
              <a:sym typeface="Roboto"/>
            </a:endParaRPr>
          </a:p>
          <a:p>
            <a:pPr indent="-298450" lvl="0" marL="457200" rtl="0" algn="l">
              <a:lnSpc>
                <a:spcPct val="100000"/>
              </a:lnSpc>
              <a:spcBef>
                <a:spcPts val="0"/>
              </a:spcBef>
              <a:spcAft>
                <a:spcPts val="0"/>
              </a:spcAft>
              <a:buSzPts val="1100"/>
              <a:buFont typeface="Roboto"/>
              <a:buChar char="●"/>
            </a:pPr>
            <a:r>
              <a:rPr lang="en" sz="1100">
                <a:latin typeface="Roboto"/>
                <a:ea typeface="Roboto"/>
                <a:cs typeface="Roboto"/>
                <a:sym typeface="Roboto"/>
              </a:rPr>
              <a:t>Nicola Kirkpatrick (January 01, 2019) What Is Physical Abuse And How Do You Identify A Victim? Betterhelp. Retrieved from 2019, May 24 from https://www.betterhelp.com/advice/abuse/what-is-physical-abuse-and-how-do-you-identify-a-victim/</a:t>
            </a:r>
            <a:endParaRPr sz="1100">
              <a:latin typeface="Roboto"/>
              <a:ea typeface="Roboto"/>
              <a:cs typeface="Roboto"/>
              <a:sym typeface="Roboto"/>
            </a:endParaRPr>
          </a:p>
          <a:p>
            <a:pPr indent="-298450" lvl="0" marL="457200" rtl="0" algn="l">
              <a:lnSpc>
                <a:spcPct val="100000"/>
              </a:lnSpc>
              <a:spcBef>
                <a:spcPts val="0"/>
              </a:spcBef>
              <a:spcAft>
                <a:spcPts val="0"/>
              </a:spcAft>
              <a:buSzPts val="1100"/>
              <a:buFont typeface="Roboto"/>
              <a:buChar char="●"/>
            </a:pPr>
            <a:r>
              <a:rPr lang="en" sz="1100">
                <a:latin typeface="Roboto"/>
                <a:ea typeface="Roboto"/>
                <a:cs typeface="Roboto"/>
                <a:sym typeface="Roboto"/>
              </a:rPr>
              <a:t>Tracy, N. (2012, July 26). What is Physical Abuse?, HealthyPlace. Retrieved on 2019, May 23 from: https://www.healthyplace.com/abuse/adult-physical-abuse/what-is-physical-abuse </a:t>
            </a:r>
            <a:endParaRPr sz="1100">
              <a:latin typeface="Roboto"/>
              <a:ea typeface="Roboto"/>
              <a:cs typeface="Roboto"/>
              <a:sym typeface="Roboto"/>
            </a:endParaRPr>
          </a:p>
          <a:p>
            <a:pPr indent="-298450" lvl="0" marL="457200" rtl="0" algn="l">
              <a:lnSpc>
                <a:spcPct val="100000"/>
              </a:lnSpc>
              <a:spcBef>
                <a:spcPts val="0"/>
              </a:spcBef>
              <a:spcAft>
                <a:spcPts val="0"/>
              </a:spcAft>
              <a:buSzPts val="1100"/>
              <a:buFont typeface="Roboto"/>
              <a:buChar char="●"/>
            </a:pPr>
            <a:r>
              <a:rPr lang="en" sz="1100">
                <a:latin typeface="Roboto"/>
                <a:ea typeface="Roboto"/>
                <a:cs typeface="Roboto"/>
                <a:sym typeface="Roboto"/>
              </a:rPr>
              <a:t>Sexual Abuse and Assault Against Women. WebMD. Retrieved on 2019, May 24 from https://www.webmd.com/sexual-conditions/guide/sexual-abuse-and-assault#1</a:t>
            </a:r>
            <a:endParaRPr sz="1100">
              <a:latin typeface="Roboto"/>
              <a:ea typeface="Roboto"/>
              <a:cs typeface="Roboto"/>
              <a:sym typeface="Roboto"/>
            </a:endParaRPr>
          </a:p>
          <a:p>
            <a:pPr indent="-298450" lvl="0" marL="457200" rtl="0" algn="l">
              <a:lnSpc>
                <a:spcPct val="100000"/>
              </a:lnSpc>
              <a:spcBef>
                <a:spcPts val="0"/>
              </a:spcBef>
              <a:spcAft>
                <a:spcPts val="0"/>
              </a:spcAft>
              <a:buSzPts val="1100"/>
              <a:buFont typeface="Roboto"/>
              <a:buChar char="●"/>
            </a:pPr>
            <a:r>
              <a:rPr lang="en" sz="1100">
                <a:latin typeface="Roboto"/>
                <a:ea typeface="Roboto"/>
                <a:cs typeface="Roboto"/>
                <a:sym typeface="Roboto"/>
              </a:rPr>
              <a:t>What is sexual abuse. The Association of Rape Crisis Centers in Israel. Retrieved on 2019, May 24 from https://www.1202.org.il/en/union/info/what-is-sexual-abuse</a:t>
            </a:r>
            <a:endParaRPr sz="1100">
              <a:latin typeface="Roboto"/>
              <a:ea typeface="Roboto"/>
              <a:cs typeface="Roboto"/>
              <a:sym typeface="Roboto"/>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7" name="Shape 177"/>
        <p:cNvGrpSpPr/>
        <p:nvPr/>
      </p:nvGrpSpPr>
      <p:grpSpPr>
        <a:xfrm>
          <a:off x="0" y="0"/>
          <a:ext cx="0" cy="0"/>
          <a:chOff x="0" y="0"/>
          <a:chExt cx="0" cy="0"/>
        </a:xfrm>
      </p:grpSpPr>
      <p:sp>
        <p:nvSpPr>
          <p:cNvPr id="178" name="Google Shape;178;p21"/>
          <p:cNvSpPr txBox="1"/>
          <p:nvPr>
            <p:ph type="title"/>
          </p:nvPr>
        </p:nvSpPr>
        <p:spPr>
          <a:xfrm>
            <a:off x="1393929" y="1301146"/>
            <a:ext cx="6366900" cy="25392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6000"/>
              <a:t>Thank you. </a:t>
            </a:r>
            <a:endParaRPr sz="60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