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1" r:id="rId1"/>
  </p:sldMasterIdLst>
  <p:notesMasterIdLst>
    <p:notesMasterId r:id="rId15"/>
  </p:notesMasterIdLst>
  <p:sldIdLst>
    <p:sldId id="256" r:id="rId2"/>
    <p:sldId id="257" r:id="rId3"/>
    <p:sldId id="258" r:id="rId4"/>
    <p:sldId id="262" r:id="rId5"/>
    <p:sldId id="261" r:id="rId6"/>
    <p:sldId id="259" r:id="rId7"/>
    <p:sldId id="263" r:id="rId8"/>
    <p:sldId id="260" r:id="rId9"/>
    <p:sldId id="270" r:id="rId10"/>
    <p:sldId id="267" r:id="rId11"/>
    <p:sldId id="266"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4"/>
    <p:restoredTop sz="94629"/>
  </p:normalViewPr>
  <p:slideViewPr>
    <p:cSldViewPr snapToGrid="0" snapToObjects="1">
      <p:cViewPr>
        <p:scale>
          <a:sx n="60" d="100"/>
          <a:sy n="60" d="100"/>
        </p:scale>
        <p:origin x="160" y="1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C7E8A-3296-4AD3-919D-458CD22D808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B0519440-656B-42AE-97AB-E1D58B66D3A8}">
      <dgm:prSet/>
      <dgm:spPr/>
      <dgm:t>
        <a:bodyPr/>
        <a:lstStyle/>
        <a:p>
          <a:r>
            <a:rPr lang="en-US" b="1"/>
            <a:t>Primary </a:t>
          </a:r>
          <a:endParaRPr lang="en-US"/>
        </a:p>
      </dgm:t>
    </dgm:pt>
    <dgm:pt modelId="{C997968F-2D32-41D3-AAF9-64D3952859BF}" type="parTrans" cxnId="{2A4EB646-D545-4086-B838-D208557557E1}">
      <dgm:prSet/>
      <dgm:spPr/>
      <dgm:t>
        <a:bodyPr/>
        <a:lstStyle/>
        <a:p>
          <a:endParaRPr lang="en-US"/>
        </a:p>
      </dgm:t>
    </dgm:pt>
    <dgm:pt modelId="{B52A79F9-6DD0-40FC-B9CC-9D204DFC59AA}" type="sibTrans" cxnId="{2A4EB646-D545-4086-B838-D208557557E1}">
      <dgm:prSet/>
      <dgm:spPr/>
      <dgm:t>
        <a:bodyPr/>
        <a:lstStyle/>
        <a:p>
          <a:endParaRPr lang="en-US"/>
        </a:p>
      </dgm:t>
    </dgm:pt>
    <dgm:pt modelId="{98C1A9DE-E5AF-4164-AC81-A1956E428E34}">
      <dgm:prSet/>
      <dgm:spPr/>
      <dgm:t>
        <a:bodyPr/>
        <a:lstStyle/>
        <a:p>
          <a:r>
            <a:rPr lang="en-US"/>
            <a:t>How will the legalization of recreational marijuana affect our economy?</a:t>
          </a:r>
        </a:p>
      </dgm:t>
    </dgm:pt>
    <dgm:pt modelId="{7467FEBB-A3CE-4BE3-B7CA-1891868E1A83}" type="parTrans" cxnId="{C382E7CA-C66F-466E-B9EA-3CA4C3177426}">
      <dgm:prSet/>
      <dgm:spPr/>
      <dgm:t>
        <a:bodyPr/>
        <a:lstStyle/>
        <a:p>
          <a:endParaRPr lang="en-US"/>
        </a:p>
      </dgm:t>
    </dgm:pt>
    <dgm:pt modelId="{2BB37385-7296-4063-8A38-196DBCE39055}" type="sibTrans" cxnId="{C382E7CA-C66F-466E-B9EA-3CA4C3177426}">
      <dgm:prSet/>
      <dgm:spPr/>
      <dgm:t>
        <a:bodyPr/>
        <a:lstStyle/>
        <a:p>
          <a:endParaRPr lang="en-US"/>
        </a:p>
      </dgm:t>
    </dgm:pt>
    <dgm:pt modelId="{61640C88-1FAF-421E-9F26-BF4A7ADCA5AB}">
      <dgm:prSet/>
      <dgm:spPr/>
      <dgm:t>
        <a:bodyPr/>
        <a:lstStyle/>
        <a:p>
          <a:r>
            <a:rPr lang="en-US" b="1"/>
            <a:t>Secondary Questions</a:t>
          </a:r>
          <a:endParaRPr lang="en-US"/>
        </a:p>
      </dgm:t>
    </dgm:pt>
    <dgm:pt modelId="{8705D714-ED7E-4B27-9114-CBF889E0B111}" type="parTrans" cxnId="{67EFEE0C-C6FB-4588-91E2-AA891E0F3D59}">
      <dgm:prSet/>
      <dgm:spPr/>
      <dgm:t>
        <a:bodyPr/>
        <a:lstStyle/>
        <a:p>
          <a:endParaRPr lang="en-US"/>
        </a:p>
      </dgm:t>
    </dgm:pt>
    <dgm:pt modelId="{6D21DA60-6191-4FAC-BCAE-BFA405A1F44B}" type="sibTrans" cxnId="{67EFEE0C-C6FB-4588-91E2-AA891E0F3D59}">
      <dgm:prSet/>
      <dgm:spPr/>
      <dgm:t>
        <a:bodyPr/>
        <a:lstStyle/>
        <a:p>
          <a:endParaRPr lang="en-US"/>
        </a:p>
      </dgm:t>
    </dgm:pt>
    <dgm:pt modelId="{EBE3DE12-9AD7-4ED9-BEA7-9E7B08C31599}">
      <dgm:prSet/>
      <dgm:spPr/>
      <dgm:t>
        <a:bodyPr/>
        <a:lstStyle/>
        <a:p>
          <a:r>
            <a:rPr lang="en-US"/>
            <a:t>What are other benefits of the legalization of recreational marijuana?</a:t>
          </a:r>
        </a:p>
      </dgm:t>
    </dgm:pt>
    <dgm:pt modelId="{9F04C418-4B13-4C44-B603-7A62566207C8}" type="parTrans" cxnId="{68D14980-68AF-4C3A-8AEE-46D49425F8A6}">
      <dgm:prSet/>
      <dgm:spPr/>
      <dgm:t>
        <a:bodyPr/>
        <a:lstStyle/>
        <a:p>
          <a:endParaRPr lang="en-US"/>
        </a:p>
      </dgm:t>
    </dgm:pt>
    <dgm:pt modelId="{3D50D4EE-AC6A-4AD3-B88C-BD49C5F9CC26}" type="sibTrans" cxnId="{68D14980-68AF-4C3A-8AEE-46D49425F8A6}">
      <dgm:prSet/>
      <dgm:spPr/>
      <dgm:t>
        <a:bodyPr/>
        <a:lstStyle/>
        <a:p>
          <a:endParaRPr lang="en-US"/>
        </a:p>
      </dgm:t>
    </dgm:pt>
    <dgm:pt modelId="{DA929868-07BC-4D43-B339-CA9382C2164B}">
      <dgm:prSet/>
      <dgm:spPr/>
      <dgm:t>
        <a:bodyPr/>
        <a:lstStyle/>
        <a:p>
          <a:r>
            <a:rPr lang="en-US"/>
            <a:t>How will the legalization of marijuana affect the well being of others?</a:t>
          </a:r>
        </a:p>
      </dgm:t>
    </dgm:pt>
    <dgm:pt modelId="{31352B06-E948-4BBC-B565-5BC63A194BFC}" type="parTrans" cxnId="{5DC24EF9-188D-49B8-98F7-1E195B5223D0}">
      <dgm:prSet/>
      <dgm:spPr/>
      <dgm:t>
        <a:bodyPr/>
        <a:lstStyle/>
        <a:p>
          <a:endParaRPr lang="en-US"/>
        </a:p>
      </dgm:t>
    </dgm:pt>
    <dgm:pt modelId="{5630A8F1-E893-4206-B68B-845FB62549D3}" type="sibTrans" cxnId="{5DC24EF9-188D-49B8-98F7-1E195B5223D0}">
      <dgm:prSet/>
      <dgm:spPr/>
      <dgm:t>
        <a:bodyPr/>
        <a:lstStyle/>
        <a:p>
          <a:endParaRPr lang="en-US"/>
        </a:p>
      </dgm:t>
    </dgm:pt>
    <dgm:pt modelId="{79200E47-D44D-4DF8-8278-F6876C0FDB2A}">
      <dgm:prSet/>
      <dgm:spPr/>
      <dgm:t>
        <a:bodyPr/>
        <a:lstStyle/>
        <a:p>
          <a:r>
            <a:rPr lang="en-US"/>
            <a:t>Will the legalization of marijuana negatively</a:t>
          </a:r>
        </a:p>
      </dgm:t>
    </dgm:pt>
    <dgm:pt modelId="{B6688664-6E4E-4180-959B-A8B656F6491C}" type="parTrans" cxnId="{316F6A63-CAC9-4D2E-B972-2F4A6AE7D6EA}">
      <dgm:prSet/>
      <dgm:spPr/>
      <dgm:t>
        <a:bodyPr/>
        <a:lstStyle/>
        <a:p>
          <a:endParaRPr lang="en-US"/>
        </a:p>
      </dgm:t>
    </dgm:pt>
    <dgm:pt modelId="{A6CF4A81-1C93-4AE1-BE1A-6FEF08C2C07F}" type="sibTrans" cxnId="{316F6A63-CAC9-4D2E-B972-2F4A6AE7D6EA}">
      <dgm:prSet/>
      <dgm:spPr/>
      <dgm:t>
        <a:bodyPr/>
        <a:lstStyle/>
        <a:p>
          <a:endParaRPr lang="en-US"/>
        </a:p>
      </dgm:t>
    </dgm:pt>
    <dgm:pt modelId="{209FC01A-A8DA-F041-BEB2-85EBA319A21A}" type="pres">
      <dgm:prSet presAssocID="{77BC7E8A-3296-4AD3-919D-458CD22D8083}" presName="linear" presStyleCnt="0">
        <dgm:presLayoutVars>
          <dgm:dir/>
          <dgm:animLvl val="lvl"/>
          <dgm:resizeHandles val="exact"/>
        </dgm:presLayoutVars>
      </dgm:prSet>
      <dgm:spPr/>
    </dgm:pt>
    <dgm:pt modelId="{A5D77424-3AB3-8345-9884-DF670033740B}" type="pres">
      <dgm:prSet presAssocID="{B0519440-656B-42AE-97AB-E1D58B66D3A8}" presName="parentLin" presStyleCnt="0"/>
      <dgm:spPr/>
    </dgm:pt>
    <dgm:pt modelId="{9260B99E-6E5C-A34E-9ABE-FFE6134E5C1A}" type="pres">
      <dgm:prSet presAssocID="{B0519440-656B-42AE-97AB-E1D58B66D3A8}" presName="parentLeftMargin" presStyleLbl="node1" presStyleIdx="0" presStyleCnt="2"/>
      <dgm:spPr/>
    </dgm:pt>
    <dgm:pt modelId="{E9AE47D7-8FCF-F546-B686-08B8886308B2}" type="pres">
      <dgm:prSet presAssocID="{B0519440-656B-42AE-97AB-E1D58B66D3A8}" presName="parentText" presStyleLbl="node1" presStyleIdx="0" presStyleCnt="2">
        <dgm:presLayoutVars>
          <dgm:chMax val="0"/>
          <dgm:bulletEnabled val="1"/>
        </dgm:presLayoutVars>
      </dgm:prSet>
      <dgm:spPr/>
    </dgm:pt>
    <dgm:pt modelId="{AC965859-F8A6-6640-AA56-C7C20432F901}" type="pres">
      <dgm:prSet presAssocID="{B0519440-656B-42AE-97AB-E1D58B66D3A8}" presName="negativeSpace" presStyleCnt="0"/>
      <dgm:spPr/>
    </dgm:pt>
    <dgm:pt modelId="{09EEFD94-ABAD-814A-8363-C3F242242640}" type="pres">
      <dgm:prSet presAssocID="{B0519440-656B-42AE-97AB-E1D58B66D3A8}" presName="childText" presStyleLbl="conFgAcc1" presStyleIdx="0" presStyleCnt="2">
        <dgm:presLayoutVars>
          <dgm:bulletEnabled val="1"/>
        </dgm:presLayoutVars>
      </dgm:prSet>
      <dgm:spPr/>
    </dgm:pt>
    <dgm:pt modelId="{E99EEFD1-C1FB-2D44-9FCC-8E141A81AED9}" type="pres">
      <dgm:prSet presAssocID="{B52A79F9-6DD0-40FC-B9CC-9D204DFC59AA}" presName="spaceBetweenRectangles" presStyleCnt="0"/>
      <dgm:spPr/>
    </dgm:pt>
    <dgm:pt modelId="{61473129-C2FB-A548-8946-F9921CB01156}" type="pres">
      <dgm:prSet presAssocID="{61640C88-1FAF-421E-9F26-BF4A7ADCA5AB}" presName="parentLin" presStyleCnt="0"/>
      <dgm:spPr/>
    </dgm:pt>
    <dgm:pt modelId="{13169FCD-A8B8-854E-916A-BDDFF262ED13}" type="pres">
      <dgm:prSet presAssocID="{61640C88-1FAF-421E-9F26-BF4A7ADCA5AB}" presName="parentLeftMargin" presStyleLbl="node1" presStyleIdx="0" presStyleCnt="2"/>
      <dgm:spPr/>
    </dgm:pt>
    <dgm:pt modelId="{D8DE429D-D279-DD4E-920A-D05B6ACF72E7}" type="pres">
      <dgm:prSet presAssocID="{61640C88-1FAF-421E-9F26-BF4A7ADCA5AB}" presName="parentText" presStyleLbl="node1" presStyleIdx="1" presStyleCnt="2">
        <dgm:presLayoutVars>
          <dgm:chMax val="0"/>
          <dgm:bulletEnabled val="1"/>
        </dgm:presLayoutVars>
      </dgm:prSet>
      <dgm:spPr/>
    </dgm:pt>
    <dgm:pt modelId="{E87290D9-2AB5-A44F-BB49-304DEC937410}" type="pres">
      <dgm:prSet presAssocID="{61640C88-1FAF-421E-9F26-BF4A7ADCA5AB}" presName="negativeSpace" presStyleCnt="0"/>
      <dgm:spPr/>
    </dgm:pt>
    <dgm:pt modelId="{E3C37B64-B7D2-A041-8CFF-331F4A42EE95}" type="pres">
      <dgm:prSet presAssocID="{61640C88-1FAF-421E-9F26-BF4A7ADCA5AB}" presName="childText" presStyleLbl="conFgAcc1" presStyleIdx="1" presStyleCnt="2">
        <dgm:presLayoutVars>
          <dgm:bulletEnabled val="1"/>
        </dgm:presLayoutVars>
      </dgm:prSet>
      <dgm:spPr/>
    </dgm:pt>
  </dgm:ptLst>
  <dgm:cxnLst>
    <dgm:cxn modelId="{04287106-F3D3-5143-BA47-4B839E49F70B}" type="presOf" srcId="{B0519440-656B-42AE-97AB-E1D58B66D3A8}" destId="{E9AE47D7-8FCF-F546-B686-08B8886308B2}" srcOrd="1" destOrd="0" presId="urn:microsoft.com/office/officeart/2005/8/layout/list1"/>
    <dgm:cxn modelId="{67EFEE0C-C6FB-4588-91E2-AA891E0F3D59}" srcId="{77BC7E8A-3296-4AD3-919D-458CD22D8083}" destId="{61640C88-1FAF-421E-9F26-BF4A7ADCA5AB}" srcOrd="1" destOrd="0" parTransId="{8705D714-ED7E-4B27-9114-CBF889E0B111}" sibTransId="{6D21DA60-6191-4FAC-BCAE-BFA405A1F44B}"/>
    <dgm:cxn modelId="{8FF19339-DC45-D74C-AC1A-37FAD8FF43E2}" type="presOf" srcId="{98C1A9DE-E5AF-4164-AC81-A1956E428E34}" destId="{09EEFD94-ABAD-814A-8363-C3F242242640}" srcOrd="0" destOrd="0" presId="urn:microsoft.com/office/officeart/2005/8/layout/list1"/>
    <dgm:cxn modelId="{2A4EB646-D545-4086-B838-D208557557E1}" srcId="{77BC7E8A-3296-4AD3-919D-458CD22D8083}" destId="{B0519440-656B-42AE-97AB-E1D58B66D3A8}" srcOrd="0" destOrd="0" parTransId="{C997968F-2D32-41D3-AAF9-64D3952859BF}" sibTransId="{B52A79F9-6DD0-40FC-B9CC-9D204DFC59AA}"/>
    <dgm:cxn modelId="{316F6A63-CAC9-4D2E-B972-2F4A6AE7D6EA}" srcId="{61640C88-1FAF-421E-9F26-BF4A7ADCA5AB}" destId="{79200E47-D44D-4DF8-8278-F6876C0FDB2A}" srcOrd="2" destOrd="0" parTransId="{B6688664-6E4E-4180-959B-A8B656F6491C}" sibTransId="{A6CF4A81-1C93-4AE1-BE1A-6FEF08C2C07F}"/>
    <dgm:cxn modelId="{68D14980-68AF-4C3A-8AEE-46D49425F8A6}" srcId="{61640C88-1FAF-421E-9F26-BF4A7ADCA5AB}" destId="{EBE3DE12-9AD7-4ED9-BEA7-9E7B08C31599}" srcOrd="0" destOrd="0" parTransId="{9F04C418-4B13-4C44-B603-7A62566207C8}" sibTransId="{3D50D4EE-AC6A-4AD3-B88C-BD49C5F9CC26}"/>
    <dgm:cxn modelId="{038F1683-5866-8343-8CDA-52733134A4D8}" type="presOf" srcId="{61640C88-1FAF-421E-9F26-BF4A7ADCA5AB}" destId="{D8DE429D-D279-DD4E-920A-D05B6ACF72E7}" srcOrd="1" destOrd="0" presId="urn:microsoft.com/office/officeart/2005/8/layout/list1"/>
    <dgm:cxn modelId="{D7F1C185-4DAF-1F45-BDD3-64969F810DDC}" type="presOf" srcId="{EBE3DE12-9AD7-4ED9-BEA7-9E7B08C31599}" destId="{E3C37B64-B7D2-A041-8CFF-331F4A42EE95}" srcOrd="0" destOrd="0" presId="urn:microsoft.com/office/officeart/2005/8/layout/list1"/>
    <dgm:cxn modelId="{DC9D7198-05C5-024D-A522-D88D7BEA9334}" type="presOf" srcId="{B0519440-656B-42AE-97AB-E1D58B66D3A8}" destId="{9260B99E-6E5C-A34E-9ABE-FFE6134E5C1A}" srcOrd="0" destOrd="0" presId="urn:microsoft.com/office/officeart/2005/8/layout/list1"/>
    <dgm:cxn modelId="{8AEF49B9-5EC5-344A-86FA-EC679DF1AC60}" type="presOf" srcId="{77BC7E8A-3296-4AD3-919D-458CD22D8083}" destId="{209FC01A-A8DA-F041-BEB2-85EBA319A21A}" srcOrd="0" destOrd="0" presId="urn:microsoft.com/office/officeart/2005/8/layout/list1"/>
    <dgm:cxn modelId="{A7170BBD-D802-0548-AA24-CCCED207EEAE}" type="presOf" srcId="{DA929868-07BC-4D43-B339-CA9382C2164B}" destId="{E3C37B64-B7D2-A041-8CFF-331F4A42EE95}" srcOrd="0" destOrd="1" presId="urn:microsoft.com/office/officeart/2005/8/layout/list1"/>
    <dgm:cxn modelId="{FBFBC9C0-EC68-7943-B51E-9FDDF87341F0}" type="presOf" srcId="{79200E47-D44D-4DF8-8278-F6876C0FDB2A}" destId="{E3C37B64-B7D2-A041-8CFF-331F4A42EE95}" srcOrd="0" destOrd="2" presId="urn:microsoft.com/office/officeart/2005/8/layout/list1"/>
    <dgm:cxn modelId="{C382E7CA-C66F-466E-B9EA-3CA4C3177426}" srcId="{B0519440-656B-42AE-97AB-E1D58B66D3A8}" destId="{98C1A9DE-E5AF-4164-AC81-A1956E428E34}" srcOrd="0" destOrd="0" parTransId="{7467FEBB-A3CE-4BE3-B7CA-1891868E1A83}" sibTransId="{2BB37385-7296-4063-8A38-196DBCE39055}"/>
    <dgm:cxn modelId="{5DC24EF9-188D-49B8-98F7-1E195B5223D0}" srcId="{61640C88-1FAF-421E-9F26-BF4A7ADCA5AB}" destId="{DA929868-07BC-4D43-B339-CA9382C2164B}" srcOrd="1" destOrd="0" parTransId="{31352B06-E948-4BBC-B565-5BC63A194BFC}" sibTransId="{5630A8F1-E893-4206-B68B-845FB62549D3}"/>
    <dgm:cxn modelId="{237AECFF-E28E-1041-98BD-5F136D81D991}" type="presOf" srcId="{61640C88-1FAF-421E-9F26-BF4A7ADCA5AB}" destId="{13169FCD-A8B8-854E-916A-BDDFF262ED13}" srcOrd="0" destOrd="0" presId="urn:microsoft.com/office/officeart/2005/8/layout/list1"/>
    <dgm:cxn modelId="{77578338-32F9-7040-8D30-C948E8DF4FE8}" type="presParOf" srcId="{209FC01A-A8DA-F041-BEB2-85EBA319A21A}" destId="{A5D77424-3AB3-8345-9884-DF670033740B}" srcOrd="0" destOrd="0" presId="urn:microsoft.com/office/officeart/2005/8/layout/list1"/>
    <dgm:cxn modelId="{23A84454-CB17-2D44-ADF1-13A522A08492}" type="presParOf" srcId="{A5D77424-3AB3-8345-9884-DF670033740B}" destId="{9260B99E-6E5C-A34E-9ABE-FFE6134E5C1A}" srcOrd="0" destOrd="0" presId="urn:microsoft.com/office/officeart/2005/8/layout/list1"/>
    <dgm:cxn modelId="{56667B11-827E-B14C-A239-C0C23D729AB0}" type="presParOf" srcId="{A5D77424-3AB3-8345-9884-DF670033740B}" destId="{E9AE47D7-8FCF-F546-B686-08B8886308B2}" srcOrd="1" destOrd="0" presId="urn:microsoft.com/office/officeart/2005/8/layout/list1"/>
    <dgm:cxn modelId="{E40B602B-6A75-7445-9FA3-F7221865117B}" type="presParOf" srcId="{209FC01A-A8DA-F041-BEB2-85EBA319A21A}" destId="{AC965859-F8A6-6640-AA56-C7C20432F901}" srcOrd="1" destOrd="0" presId="urn:microsoft.com/office/officeart/2005/8/layout/list1"/>
    <dgm:cxn modelId="{86B8189B-0E6E-F649-A13E-E8D022127498}" type="presParOf" srcId="{209FC01A-A8DA-F041-BEB2-85EBA319A21A}" destId="{09EEFD94-ABAD-814A-8363-C3F242242640}" srcOrd="2" destOrd="0" presId="urn:microsoft.com/office/officeart/2005/8/layout/list1"/>
    <dgm:cxn modelId="{C60684E4-FBF1-F040-8D3A-1573A1FB0CAD}" type="presParOf" srcId="{209FC01A-A8DA-F041-BEB2-85EBA319A21A}" destId="{E99EEFD1-C1FB-2D44-9FCC-8E141A81AED9}" srcOrd="3" destOrd="0" presId="urn:microsoft.com/office/officeart/2005/8/layout/list1"/>
    <dgm:cxn modelId="{FCD24210-A6A6-4348-83B3-3CB33ABB486A}" type="presParOf" srcId="{209FC01A-A8DA-F041-BEB2-85EBA319A21A}" destId="{61473129-C2FB-A548-8946-F9921CB01156}" srcOrd="4" destOrd="0" presId="urn:microsoft.com/office/officeart/2005/8/layout/list1"/>
    <dgm:cxn modelId="{99BC3540-F9BB-974E-B272-9396C5147F8B}" type="presParOf" srcId="{61473129-C2FB-A548-8946-F9921CB01156}" destId="{13169FCD-A8B8-854E-916A-BDDFF262ED13}" srcOrd="0" destOrd="0" presId="urn:microsoft.com/office/officeart/2005/8/layout/list1"/>
    <dgm:cxn modelId="{2403D5B4-9464-4F41-9861-C906BE38D710}" type="presParOf" srcId="{61473129-C2FB-A548-8946-F9921CB01156}" destId="{D8DE429D-D279-DD4E-920A-D05B6ACF72E7}" srcOrd="1" destOrd="0" presId="urn:microsoft.com/office/officeart/2005/8/layout/list1"/>
    <dgm:cxn modelId="{F9BCD96B-7BDD-E94D-A6B7-EF3BB856E558}" type="presParOf" srcId="{209FC01A-A8DA-F041-BEB2-85EBA319A21A}" destId="{E87290D9-2AB5-A44F-BB49-304DEC937410}" srcOrd="5" destOrd="0" presId="urn:microsoft.com/office/officeart/2005/8/layout/list1"/>
    <dgm:cxn modelId="{01E948BC-CF68-804E-A541-BBA878A6EBF8}" type="presParOf" srcId="{209FC01A-A8DA-F041-BEB2-85EBA319A21A}" destId="{E3C37B64-B7D2-A041-8CFF-331F4A42EE9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5953F0-F5A6-44BC-BD8F-CF57A5961282}"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B9A70B46-BEA7-4B5B-A190-80034502B17C}">
      <dgm:prSet/>
      <dgm:spPr/>
      <dgm:t>
        <a:bodyPr/>
        <a:lstStyle/>
        <a:p>
          <a:r>
            <a:rPr lang="en-US" dirty="0" err="1"/>
            <a:t>Hajizadeh</a:t>
          </a:r>
          <a:r>
            <a:rPr lang="en-US" dirty="0"/>
            <a:t>, Mohammed. (2016). Legalizing and regulating marijuana in Canada: review of potential economic, social and health impacts. International journal of health policy and management, 5(8), 543. </a:t>
          </a:r>
        </a:p>
      </dgm:t>
    </dgm:pt>
    <dgm:pt modelId="{B38DEDBB-15CB-4444-AFFA-000E652E06FF}" type="parTrans" cxnId="{4FA52659-EF28-4501-B8BC-C74C2959F7AF}">
      <dgm:prSet/>
      <dgm:spPr/>
      <dgm:t>
        <a:bodyPr/>
        <a:lstStyle/>
        <a:p>
          <a:endParaRPr lang="en-US"/>
        </a:p>
      </dgm:t>
    </dgm:pt>
    <dgm:pt modelId="{CE3D63B7-8367-4172-AB21-4E2AB0734C13}" type="sibTrans" cxnId="{4FA52659-EF28-4501-B8BC-C74C2959F7AF}">
      <dgm:prSet/>
      <dgm:spPr/>
      <dgm:t>
        <a:bodyPr/>
        <a:lstStyle/>
        <a:p>
          <a:endParaRPr lang="en-US"/>
        </a:p>
      </dgm:t>
    </dgm:pt>
    <dgm:pt modelId="{123B5C1B-4553-43F3-B695-EC2BE6F8E116}">
      <dgm:prSet/>
      <dgm:spPr/>
      <dgm:t>
        <a:bodyPr/>
        <a:lstStyle/>
        <a:p>
          <a:r>
            <a:rPr lang="en-US"/>
            <a:t>Evans, D. (2013). The economic impacts of marijuana legalization.</a:t>
          </a:r>
        </a:p>
      </dgm:t>
    </dgm:pt>
    <dgm:pt modelId="{9DC21CDF-1680-4EC7-A30B-2D4167405EF3}" type="parTrans" cxnId="{BD594F7D-2EEA-435A-9603-78C16885C7EB}">
      <dgm:prSet/>
      <dgm:spPr/>
      <dgm:t>
        <a:bodyPr/>
        <a:lstStyle/>
        <a:p>
          <a:endParaRPr lang="en-US"/>
        </a:p>
      </dgm:t>
    </dgm:pt>
    <dgm:pt modelId="{58F2A035-036D-4978-9649-F383B223CF9B}" type="sibTrans" cxnId="{BD594F7D-2EEA-435A-9603-78C16885C7EB}">
      <dgm:prSet/>
      <dgm:spPr/>
      <dgm:t>
        <a:bodyPr/>
        <a:lstStyle/>
        <a:p>
          <a:endParaRPr lang="en-US"/>
        </a:p>
      </dgm:t>
    </dgm:pt>
    <dgm:pt modelId="{C2508017-89CD-427D-BC00-32F64526D7CB}">
      <dgm:prSet/>
      <dgm:spPr/>
      <dgm:t>
        <a:bodyPr/>
        <a:lstStyle/>
        <a:p>
          <a:r>
            <a:rPr lang="en-US"/>
            <a:t>Kang, S. K., O’Leary, J., &amp; Miller, J. (2016). From forbidden fruit to the goose that lays golden eggs: Marijuana tourism in Colorado. SAGE Open, 6(4), 2158244016679213.</a:t>
          </a:r>
        </a:p>
      </dgm:t>
    </dgm:pt>
    <dgm:pt modelId="{24D8EB62-A21A-4181-B8EA-FE95B19598AB}" type="parTrans" cxnId="{F91095E5-52FA-4F0A-9348-75134FBF0C91}">
      <dgm:prSet/>
      <dgm:spPr/>
      <dgm:t>
        <a:bodyPr/>
        <a:lstStyle/>
        <a:p>
          <a:endParaRPr lang="en-US"/>
        </a:p>
      </dgm:t>
    </dgm:pt>
    <dgm:pt modelId="{CB0E8ADA-E0D5-4583-B068-2913A8CA36F0}" type="sibTrans" cxnId="{F91095E5-52FA-4F0A-9348-75134FBF0C91}">
      <dgm:prSet/>
      <dgm:spPr/>
      <dgm:t>
        <a:bodyPr/>
        <a:lstStyle/>
        <a:p>
          <a:endParaRPr lang="en-US"/>
        </a:p>
      </dgm:t>
    </dgm:pt>
    <dgm:pt modelId="{71701F33-71C1-47B7-8944-967A334610C0}">
      <dgm:prSet/>
      <dgm:spPr/>
      <dgm:t>
        <a:bodyPr/>
        <a:lstStyle/>
        <a:p>
          <a:r>
            <a:rPr lang="en-US"/>
            <a:t>Joffe, A., &amp; Yancy, W. S. (2004). Legalization of marijuana: potential impact on youth. Pediatrics, 113(6), e632-e638.</a:t>
          </a:r>
        </a:p>
      </dgm:t>
    </dgm:pt>
    <dgm:pt modelId="{E455827E-308C-46DF-9D6D-6BD4151B999E}" type="parTrans" cxnId="{39E1BB5B-C071-46CD-A764-A6C9CF53E00D}">
      <dgm:prSet/>
      <dgm:spPr/>
      <dgm:t>
        <a:bodyPr/>
        <a:lstStyle/>
        <a:p>
          <a:endParaRPr lang="en-US"/>
        </a:p>
      </dgm:t>
    </dgm:pt>
    <dgm:pt modelId="{963063C9-699D-4747-89BD-F61A3ACF1196}" type="sibTrans" cxnId="{39E1BB5B-C071-46CD-A764-A6C9CF53E00D}">
      <dgm:prSet/>
      <dgm:spPr/>
      <dgm:t>
        <a:bodyPr/>
        <a:lstStyle/>
        <a:p>
          <a:endParaRPr lang="en-US"/>
        </a:p>
      </dgm:t>
    </dgm:pt>
    <dgm:pt modelId="{533C6743-B70C-42D3-B1E3-3B5052CF50CA}">
      <dgm:prSet/>
      <dgm:spPr/>
      <dgm:t>
        <a:bodyPr/>
        <a:lstStyle/>
        <a:p>
          <a:r>
            <a:rPr lang="en-US"/>
            <a:t>Shepard, E. M., &amp; Blackley, P. R. (2007). The impact of marijuana law enforcement in an economic model of crime. </a:t>
          </a:r>
          <a:r>
            <a:rPr lang="en-US" i="1"/>
            <a:t>Journal of Drug Issues</a:t>
          </a:r>
          <a:r>
            <a:rPr lang="en-US"/>
            <a:t>, </a:t>
          </a:r>
          <a:r>
            <a:rPr lang="en-US" i="1"/>
            <a:t>37</a:t>
          </a:r>
          <a:r>
            <a:rPr lang="en-US"/>
            <a:t>(2), 403-424.</a:t>
          </a:r>
        </a:p>
      </dgm:t>
    </dgm:pt>
    <dgm:pt modelId="{C0E4485E-3035-4F88-B268-B48B5345B5C2}" type="parTrans" cxnId="{E0E71CE8-6FB7-4273-8A07-084EA0F1AFFE}">
      <dgm:prSet/>
      <dgm:spPr/>
      <dgm:t>
        <a:bodyPr/>
        <a:lstStyle/>
        <a:p>
          <a:endParaRPr lang="en-US"/>
        </a:p>
      </dgm:t>
    </dgm:pt>
    <dgm:pt modelId="{7843B367-199C-4FBB-B879-1636727FC4BD}" type="sibTrans" cxnId="{E0E71CE8-6FB7-4273-8A07-084EA0F1AFFE}">
      <dgm:prSet/>
      <dgm:spPr/>
      <dgm:t>
        <a:bodyPr/>
        <a:lstStyle/>
        <a:p>
          <a:endParaRPr lang="en-US"/>
        </a:p>
      </dgm:t>
    </dgm:pt>
    <dgm:pt modelId="{8ACF6BBB-49DB-F94C-B119-06A6E5FADDAA}" type="pres">
      <dgm:prSet presAssocID="{5A5953F0-F5A6-44BC-BD8F-CF57A5961282}" presName="diagram" presStyleCnt="0">
        <dgm:presLayoutVars>
          <dgm:dir/>
          <dgm:resizeHandles val="exact"/>
        </dgm:presLayoutVars>
      </dgm:prSet>
      <dgm:spPr/>
    </dgm:pt>
    <dgm:pt modelId="{9840B6F1-A3F8-3D4A-B3E2-79480D3B3A1E}" type="pres">
      <dgm:prSet presAssocID="{B9A70B46-BEA7-4B5B-A190-80034502B17C}" presName="node" presStyleLbl="node1" presStyleIdx="0" presStyleCnt="5" custScaleX="94412" custScaleY="99040">
        <dgm:presLayoutVars>
          <dgm:bulletEnabled val="1"/>
        </dgm:presLayoutVars>
      </dgm:prSet>
      <dgm:spPr/>
    </dgm:pt>
    <dgm:pt modelId="{389AC355-30B5-0341-A1DF-ED5A024B0D00}" type="pres">
      <dgm:prSet presAssocID="{CE3D63B7-8367-4172-AB21-4E2AB0734C13}" presName="sibTrans" presStyleCnt="0"/>
      <dgm:spPr/>
    </dgm:pt>
    <dgm:pt modelId="{5797D19C-4870-134E-B7F8-44486DCD3BB4}" type="pres">
      <dgm:prSet presAssocID="{123B5C1B-4553-43F3-B695-EC2BE6F8E116}" presName="node" presStyleLbl="node1" presStyleIdx="1" presStyleCnt="5" custLinFactNeighborX="-3045" custLinFactNeighborY="-2538">
        <dgm:presLayoutVars>
          <dgm:bulletEnabled val="1"/>
        </dgm:presLayoutVars>
      </dgm:prSet>
      <dgm:spPr/>
    </dgm:pt>
    <dgm:pt modelId="{2183867C-6FC8-424D-999F-3F52D801CA3F}" type="pres">
      <dgm:prSet presAssocID="{58F2A035-036D-4978-9649-F383B223CF9B}" presName="sibTrans" presStyleCnt="0"/>
      <dgm:spPr/>
    </dgm:pt>
    <dgm:pt modelId="{AAEE5059-3160-E348-9204-B778DA31C832}" type="pres">
      <dgm:prSet presAssocID="{C2508017-89CD-427D-BC00-32F64526D7CB}" presName="node" presStyleLbl="node1" presStyleIdx="2" presStyleCnt="5">
        <dgm:presLayoutVars>
          <dgm:bulletEnabled val="1"/>
        </dgm:presLayoutVars>
      </dgm:prSet>
      <dgm:spPr/>
    </dgm:pt>
    <dgm:pt modelId="{E6D0ECF0-A61C-CA43-A963-4346B4E1B591}" type="pres">
      <dgm:prSet presAssocID="{CB0E8ADA-E0D5-4583-B068-2913A8CA36F0}" presName="sibTrans" presStyleCnt="0"/>
      <dgm:spPr/>
    </dgm:pt>
    <dgm:pt modelId="{79487EB1-8678-C442-B07F-944DA31788ED}" type="pres">
      <dgm:prSet presAssocID="{71701F33-71C1-47B7-8944-967A334610C0}" presName="node" presStyleLbl="node1" presStyleIdx="3" presStyleCnt="5">
        <dgm:presLayoutVars>
          <dgm:bulletEnabled val="1"/>
        </dgm:presLayoutVars>
      </dgm:prSet>
      <dgm:spPr/>
    </dgm:pt>
    <dgm:pt modelId="{5F73D0A5-F2DB-1E40-B619-A50FC2A53CB0}" type="pres">
      <dgm:prSet presAssocID="{963063C9-699D-4747-89BD-F61A3ACF1196}" presName="sibTrans" presStyleCnt="0"/>
      <dgm:spPr/>
    </dgm:pt>
    <dgm:pt modelId="{AE967A69-9314-944F-9063-644FB069A666}" type="pres">
      <dgm:prSet presAssocID="{533C6743-B70C-42D3-B1E3-3B5052CF50CA}" presName="node" presStyleLbl="node1" presStyleIdx="4" presStyleCnt="5">
        <dgm:presLayoutVars>
          <dgm:bulletEnabled val="1"/>
        </dgm:presLayoutVars>
      </dgm:prSet>
      <dgm:spPr/>
    </dgm:pt>
  </dgm:ptLst>
  <dgm:cxnLst>
    <dgm:cxn modelId="{A719FB10-2DD2-9842-9431-552C7ED91E98}" type="presOf" srcId="{C2508017-89CD-427D-BC00-32F64526D7CB}" destId="{AAEE5059-3160-E348-9204-B778DA31C832}" srcOrd="0" destOrd="0" presId="urn:microsoft.com/office/officeart/2005/8/layout/default"/>
    <dgm:cxn modelId="{BA5DE833-42B8-3040-860C-0F77CF65D56D}" type="presOf" srcId="{533C6743-B70C-42D3-B1E3-3B5052CF50CA}" destId="{AE967A69-9314-944F-9063-644FB069A666}" srcOrd="0" destOrd="0" presId="urn:microsoft.com/office/officeart/2005/8/layout/default"/>
    <dgm:cxn modelId="{4FA52659-EF28-4501-B8BC-C74C2959F7AF}" srcId="{5A5953F0-F5A6-44BC-BD8F-CF57A5961282}" destId="{B9A70B46-BEA7-4B5B-A190-80034502B17C}" srcOrd="0" destOrd="0" parTransId="{B38DEDBB-15CB-4444-AFFA-000E652E06FF}" sibTransId="{CE3D63B7-8367-4172-AB21-4E2AB0734C13}"/>
    <dgm:cxn modelId="{39E1BB5B-C071-46CD-A764-A6C9CF53E00D}" srcId="{5A5953F0-F5A6-44BC-BD8F-CF57A5961282}" destId="{71701F33-71C1-47B7-8944-967A334610C0}" srcOrd="3" destOrd="0" parTransId="{E455827E-308C-46DF-9D6D-6BD4151B999E}" sibTransId="{963063C9-699D-4747-89BD-F61A3ACF1196}"/>
    <dgm:cxn modelId="{972CC76A-F95A-D645-8B58-811212DC3CFD}" type="presOf" srcId="{123B5C1B-4553-43F3-B695-EC2BE6F8E116}" destId="{5797D19C-4870-134E-B7F8-44486DCD3BB4}" srcOrd="0" destOrd="0" presId="urn:microsoft.com/office/officeart/2005/8/layout/default"/>
    <dgm:cxn modelId="{5EA92C73-9D9F-194F-BB99-26CE84300A1A}" type="presOf" srcId="{71701F33-71C1-47B7-8944-967A334610C0}" destId="{79487EB1-8678-C442-B07F-944DA31788ED}" srcOrd="0" destOrd="0" presId="urn:microsoft.com/office/officeart/2005/8/layout/default"/>
    <dgm:cxn modelId="{BD594F7D-2EEA-435A-9603-78C16885C7EB}" srcId="{5A5953F0-F5A6-44BC-BD8F-CF57A5961282}" destId="{123B5C1B-4553-43F3-B695-EC2BE6F8E116}" srcOrd="1" destOrd="0" parTransId="{9DC21CDF-1680-4EC7-A30B-2D4167405EF3}" sibTransId="{58F2A035-036D-4978-9649-F383B223CF9B}"/>
    <dgm:cxn modelId="{1AC991AF-A39D-7044-AC28-0CE2C3EBF2CA}" type="presOf" srcId="{5A5953F0-F5A6-44BC-BD8F-CF57A5961282}" destId="{8ACF6BBB-49DB-F94C-B119-06A6E5FADDAA}" srcOrd="0" destOrd="0" presId="urn:microsoft.com/office/officeart/2005/8/layout/default"/>
    <dgm:cxn modelId="{6A9CB2E3-550D-8042-B7DC-BFFC324F716F}" type="presOf" srcId="{B9A70B46-BEA7-4B5B-A190-80034502B17C}" destId="{9840B6F1-A3F8-3D4A-B3E2-79480D3B3A1E}" srcOrd="0" destOrd="0" presId="urn:microsoft.com/office/officeart/2005/8/layout/default"/>
    <dgm:cxn modelId="{F91095E5-52FA-4F0A-9348-75134FBF0C91}" srcId="{5A5953F0-F5A6-44BC-BD8F-CF57A5961282}" destId="{C2508017-89CD-427D-BC00-32F64526D7CB}" srcOrd="2" destOrd="0" parTransId="{24D8EB62-A21A-4181-B8EA-FE95B19598AB}" sibTransId="{CB0E8ADA-E0D5-4583-B068-2913A8CA36F0}"/>
    <dgm:cxn modelId="{E0E71CE8-6FB7-4273-8A07-084EA0F1AFFE}" srcId="{5A5953F0-F5A6-44BC-BD8F-CF57A5961282}" destId="{533C6743-B70C-42D3-B1E3-3B5052CF50CA}" srcOrd="4" destOrd="0" parTransId="{C0E4485E-3035-4F88-B268-B48B5345B5C2}" sibTransId="{7843B367-199C-4FBB-B879-1636727FC4BD}"/>
    <dgm:cxn modelId="{6A4C2790-77EE-434F-88C5-D0BE22C45364}" type="presParOf" srcId="{8ACF6BBB-49DB-F94C-B119-06A6E5FADDAA}" destId="{9840B6F1-A3F8-3D4A-B3E2-79480D3B3A1E}" srcOrd="0" destOrd="0" presId="urn:microsoft.com/office/officeart/2005/8/layout/default"/>
    <dgm:cxn modelId="{15E182E9-2787-7347-A23E-B6505A3F86ED}" type="presParOf" srcId="{8ACF6BBB-49DB-F94C-B119-06A6E5FADDAA}" destId="{389AC355-30B5-0341-A1DF-ED5A024B0D00}" srcOrd="1" destOrd="0" presId="urn:microsoft.com/office/officeart/2005/8/layout/default"/>
    <dgm:cxn modelId="{F72DB87B-4E1F-A44B-8ED3-ABE4F41DBA72}" type="presParOf" srcId="{8ACF6BBB-49DB-F94C-B119-06A6E5FADDAA}" destId="{5797D19C-4870-134E-B7F8-44486DCD3BB4}" srcOrd="2" destOrd="0" presId="urn:microsoft.com/office/officeart/2005/8/layout/default"/>
    <dgm:cxn modelId="{3779CC0C-947F-B640-92EC-5703CD2077F0}" type="presParOf" srcId="{8ACF6BBB-49DB-F94C-B119-06A6E5FADDAA}" destId="{2183867C-6FC8-424D-999F-3F52D801CA3F}" srcOrd="3" destOrd="0" presId="urn:microsoft.com/office/officeart/2005/8/layout/default"/>
    <dgm:cxn modelId="{B044A84D-CB97-AF4F-98E6-9C8495D8F21F}" type="presParOf" srcId="{8ACF6BBB-49DB-F94C-B119-06A6E5FADDAA}" destId="{AAEE5059-3160-E348-9204-B778DA31C832}" srcOrd="4" destOrd="0" presId="urn:microsoft.com/office/officeart/2005/8/layout/default"/>
    <dgm:cxn modelId="{121BED99-6A90-FA4F-9B65-6E1C564588D1}" type="presParOf" srcId="{8ACF6BBB-49DB-F94C-B119-06A6E5FADDAA}" destId="{E6D0ECF0-A61C-CA43-A963-4346B4E1B591}" srcOrd="5" destOrd="0" presId="urn:microsoft.com/office/officeart/2005/8/layout/default"/>
    <dgm:cxn modelId="{9F34AE16-49B5-5A49-872D-F0C51D704E5F}" type="presParOf" srcId="{8ACF6BBB-49DB-F94C-B119-06A6E5FADDAA}" destId="{79487EB1-8678-C442-B07F-944DA31788ED}" srcOrd="6" destOrd="0" presId="urn:microsoft.com/office/officeart/2005/8/layout/default"/>
    <dgm:cxn modelId="{84F4DBC2-8895-D943-BF08-309E5C80DA3C}" type="presParOf" srcId="{8ACF6BBB-49DB-F94C-B119-06A6E5FADDAA}" destId="{5F73D0A5-F2DB-1E40-B619-A50FC2A53CB0}" srcOrd="7" destOrd="0" presId="urn:microsoft.com/office/officeart/2005/8/layout/default"/>
    <dgm:cxn modelId="{2DB4DB76-4475-FF45-A168-43CA7CD26697}" type="presParOf" srcId="{8ACF6BBB-49DB-F94C-B119-06A6E5FADDAA}" destId="{AE967A69-9314-944F-9063-644FB069A66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EFD94-ABAD-814A-8363-C3F242242640}">
      <dsp:nvSpPr>
        <dsp:cNvPr id="0" name=""/>
        <dsp:cNvSpPr/>
      </dsp:nvSpPr>
      <dsp:spPr>
        <a:xfrm>
          <a:off x="0" y="377058"/>
          <a:ext cx="5906181" cy="1625400"/>
        </a:xfrm>
        <a:prstGeom prst="rect">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499872" rIns="45838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How will the legalization of recreational marijuana affect our economy?</a:t>
          </a:r>
        </a:p>
      </dsp:txBody>
      <dsp:txXfrm>
        <a:off x="0" y="377058"/>
        <a:ext cx="5906181" cy="1625400"/>
      </dsp:txXfrm>
    </dsp:sp>
    <dsp:sp modelId="{E9AE47D7-8FCF-F546-B686-08B8886308B2}">
      <dsp:nvSpPr>
        <dsp:cNvPr id="0" name=""/>
        <dsp:cNvSpPr/>
      </dsp:nvSpPr>
      <dsp:spPr>
        <a:xfrm>
          <a:off x="295309" y="22818"/>
          <a:ext cx="4134326" cy="70848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1066800">
            <a:lnSpc>
              <a:spcPct val="90000"/>
            </a:lnSpc>
            <a:spcBef>
              <a:spcPct val="0"/>
            </a:spcBef>
            <a:spcAft>
              <a:spcPct val="35000"/>
            </a:spcAft>
            <a:buNone/>
          </a:pPr>
          <a:r>
            <a:rPr lang="en-US" sz="2400" b="1" kern="1200"/>
            <a:t>Primary </a:t>
          </a:r>
          <a:endParaRPr lang="en-US" sz="2400" kern="1200"/>
        </a:p>
      </dsp:txBody>
      <dsp:txXfrm>
        <a:off x="329894" y="57403"/>
        <a:ext cx="4065156" cy="639310"/>
      </dsp:txXfrm>
    </dsp:sp>
    <dsp:sp modelId="{E3C37B64-B7D2-A041-8CFF-331F4A42EE95}">
      <dsp:nvSpPr>
        <dsp:cNvPr id="0" name=""/>
        <dsp:cNvSpPr/>
      </dsp:nvSpPr>
      <dsp:spPr>
        <a:xfrm>
          <a:off x="0" y="2486299"/>
          <a:ext cx="5906181" cy="2721600"/>
        </a:xfrm>
        <a:prstGeom prst="rect">
          <a:avLst/>
        </a:prstGeom>
        <a:solidFill>
          <a:schemeClr val="lt1">
            <a:alpha val="90000"/>
            <a:hueOff val="0"/>
            <a:satOff val="0"/>
            <a:lumOff val="0"/>
            <a:alphaOff val="0"/>
          </a:schemeClr>
        </a:solidFill>
        <a:ln w="12700" cap="flat" cmpd="sng" algn="in">
          <a:solidFill>
            <a:schemeClr val="accent2">
              <a:hueOff val="6238661"/>
              <a:satOff val="35504"/>
              <a:lumOff val="10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499872" rIns="45838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What are other benefits of the legalization of recreational marijuana?</a:t>
          </a:r>
        </a:p>
        <a:p>
          <a:pPr marL="228600" lvl="1" indent="-228600" algn="l" defTabSz="1066800">
            <a:lnSpc>
              <a:spcPct val="90000"/>
            </a:lnSpc>
            <a:spcBef>
              <a:spcPct val="0"/>
            </a:spcBef>
            <a:spcAft>
              <a:spcPct val="15000"/>
            </a:spcAft>
            <a:buChar char="•"/>
          </a:pPr>
          <a:r>
            <a:rPr lang="en-US" sz="2400" kern="1200"/>
            <a:t>How will the legalization of marijuana affect the well being of others?</a:t>
          </a:r>
        </a:p>
        <a:p>
          <a:pPr marL="228600" lvl="1" indent="-228600" algn="l" defTabSz="1066800">
            <a:lnSpc>
              <a:spcPct val="90000"/>
            </a:lnSpc>
            <a:spcBef>
              <a:spcPct val="0"/>
            </a:spcBef>
            <a:spcAft>
              <a:spcPct val="15000"/>
            </a:spcAft>
            <a:buChar char="•"/>
          </a:pPr>
          <a:r>
            <a:rPr lang="en-US" sz="2400" kern="1200"/>
            <a:t>Will the legalization of marijuana negatively</a:t>
          </a:r>
        </a:p>
      </dsp:txBody>
      <dsp:txXfrm>
        <a:off x="0" y="2486299"/>
        <a:ext cx="5906181" cy="2721600"/>
      </dsp:txXfrm>
    </dsp:sp>
    <dsp:sp modelId="{D8DE429D-D279-DD4E-920A-D05B6ACF72E7}">
      <dsp:nvSpPr>
        <dsp:cNvPr id="0" name=""/>
        <dsp:cNvSpPr/>
      </dsp:nvSpPr>
      <dsp:spPr>
        <a:xfrm>
          <a:off x="295309" y="2132058"/>
          <a:ext cx="4134326" cy="708480"/>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1066800">
            <a:lnSpc>
              <a:spcPct val="90000"/>
            </a:lnSpc>
            <a:spcBef>
              <a:spcPct val="0"/>
            </a:spcBef>
            <a:spcAft>
              <a:spcPct val="35000"/>
            </a:spcAft>
            <a:buNone/>
          </a:pPr>
          <a:r>
            <a:rPr lang="en-US" sz="2400" b="1" kern="1200"/>
            <a:t>Secondary Questions</a:t>
          </a:r>
          <a:endParaRPr lang="en-US" sz="2400" kern="1200"/>
        </a:p>
      </dsp:txBody>
      <dsp:txXfrm>
        <a:off x="329894" y="2166643"/>
        <a:ext cx="4065156"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0B6F1-A3F8-3D4A-B3E2-79480D3B3A1E}">
      <dsp:nvSpPr>
        <dsp:cNvPr id="0" name=""/>
        <dsp:cNvSpPr/>
      </dsp:nvSpPr>
      <dsp:spPr>
        <a:xfrm>
          <a:off x="3034" y="183897"/>
          <a:ext cx="3167254" cy="1993506"/>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Hajizadeh</a:t>
          </a:r>
          <a:r>
            <a:rPr lang="en-US" sz="1900" kern="1200" dirty="0"/>
            <a:t>, Mohammed. (2016). Legalizing and regulating marijuana in Canada: review of potential economic, social and health impacts. International journal of health policy and management, 5(8), 543. </a:t>
          </a:r>
        </a:p>
      </dsp:txBody>
      <dsp:txXfrm>
        <a:off x="3034" y="183897"/>
        <a:ext cx="3167254" cy="1993506"/>
      </dsp:txXfrm>
    </dsp:sp>
    <dsp:sp modelId="{5797D19C-4870-134E-B7F8-44486DCD3BB4}">
      <dsp:nvSpPr>
        <dsp:cNvPr id="0" name=""/>
        <dsp:cNvSpPr/>
      </dsp:nvSpPr>
      <dsp:spPr>
        <a:xfrm>
          <a:off x="3403610" y="123150"/>
          <a:ext cx="3354716" cy="2012829"/>
        </a:xfrm>
        <a:prstGeom prst="rect">
          <a:avLst/>
        </a:prstGeom>
        <a:gradFill rotWithShape="0">
          <a:gsLst>
            <a:gs pos="0">
              <a:schemeClr val="accent2">
                <a:hueOff val="1559665"/>
                <a:satOff val="8876"/>
                <a:lumOff val="2745"/>
                <a:alphaOff val="0"/>
                <a:tint val="94000"/>
                <a:satMod val="103000"/>
                <a:lumMod val="102000"/>
              </a:schemeClr>
            </a:gs>
            <a:gs pos="50000">
              <a:schemeClr val="accent2">
                <a:hueOff val="1559665"/>
                <a:satOff val="8876"/>
                <a:lumOff val="2745"/>
                <a:alphaOff val="0"/>
                <a:shade val="100000"/>
                <a:satMod val="110000"/>
                <a:lumMod val="100000"/>
              </a:schemeClr>
            </a:gs>
            <a:gs pos="100000">
              <a:schemeClr val="accent2">
                <a:hueOff val="1559665"/>
                <a:satOff val="8876"/>
                <a:lumOff val="2745"/>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Evans, D. (2013). The economic impacts of marijuana legalization.</a:t>
          </a:r>
        </a:p>
      </dsp:txBody>
      <dsp:txXfrm>
        <a:off x="3403610" y="123150"/>
        <a:ext cx="3354716" cy="2012829"/>
      </dsp:txXfrm>
    </dsp:sp>
    <dsp:sp modelId="{AAEE5059-3160-E348-9204-B778DA31C832}">
      <dsp:nvSpPr>
        <dsp:cNvPr id="0" name=""/>
        <dsp:cNvSpPr/>
      </dsp:nvSpPr>
      <dsp:spPr>
        <a:xfrm>
          <a:off x="7195948" y="174235"/>
          <a:ext cx="3354716" cy="2012829"/>
        </a:xfrm>
        <a:prstGeom prst="rect">
          <a:avLst/>
        </a:prstGeom>
        <a:gradFill rotWithShape="0">
          <a:gsLst>
            <a:gs pos="0">
              <a:schemeClr val="accent2">
                <a:hueOff val="3119331"/>
                <a:satOff val="17752"/>
                <a:lumOff val="5490"/>
                <a:alphaOff val="0"/>
                <a:tint val="94000"/>
                <a:satMod val="103000"/>
                <a:lumMod val="102000"/>
              </a:schemeClr>
            </a:gs>
            <a:gs pos="50000">
              <a:schemeClr val="accent2">
                <a:hueOff val="3119331"/>
                <a:satOff val="17752"/>
                <a:lumOff val="5490"/>
                <a:alphaOff val="0"/>
                <a:shade val="100000"/>
                <a:satMod val="110000"/>
                <a:lumMod val="100000"/>
              </a:schemeClr>
            </a:gs>
            <a:gs pos="100000">
              <a:schemeClr val="accent2">
                <a:hueOff val="3119331"/>
                <a:satOff val="17752"/>
                <a:lumOff val="549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Kang, S. K., O’Leary, J., &amp; Miller, J. (2016). From forbidden fruit to the goose that lays golden eggs: Marijuana tourism in Colorado. SAGE Open, 6(4), 2158244016679213.</a:t>
          </a:r>
        </a:p>
      </dsp:txBody>
      <dsp:txXfrm>
        <a:off x="7195948" y="174235"/>
        <a:ext cx="3354716" cy="2012829"/>
      </dsp:txXfrm>
    </dsp:sp>
    <dsp:sp modelId="{79487EB1-8678-C442-B07F-944DA31788ED}">
      <dsp:nvSpPr>
        <dsp:cNvPr id="0" name=""/>
        <dsp:cNvSpPr/>
      </dsp:nvSpPr>
      <dsp:spPr>
        <a:xfrm>
          <a:off x="1754398" y="2522537"/>
          <a:ext cx="3354716" cy="2012829"/>
        </a:xfrm>
        <a:prstGeom prst="rect">
          <a:avLst/>
        </a:prstGeom>
        <a:gradFill rotWithShape="0">
          <a:gsLst>
            <a:gs pos="0">
              <a:schemeClr val="accent2">
                <a:hueOff val="4678996"/>
                <a:satOff val="26628"/>
                <a:lumOff val="8235"/>
                <a:alphaOff val="0"/>
                <a:tint val="94000"/>
                <a:satMod val="103000"/>
                <a:lumMod val="102000"/>
              </a:schemeClr>
            </a:gs>
            <a:gs pos="50000">
              <a:schemeClr val="accent2">
                <a:hueOff val="4678996"/>
                <a:satOff val="26628"/>
                <a:lumOff val="8235"/>
                <a:alphaOff val="0"/>
                <a:shade val="100000"/>
                <a:satMod val="110000"/>
                <a:lumMod val="100000"/>
              </a:schemeClr>
            </a:gs>
            <a:gs pos="100000">
              <a:schemeClr val="accent2">
                <a:hueOff val="4678996"/>
                <a:satOff val="26628"/>
                <a:lumOff val="8235"/>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Joffe, A., &amp; Yancy, W. S. (2004). Legalization of marijuana: potential impact on youth. Pediatrics, 113(6), e632-e638.</a:t>
          </a:r>
        </a:p>
      </dsp:txBody>
      <dsp:txXfrm>
        <a:off x="1754398" y="2522537"/>
        <a:ext cx="3354716" cy="2012829"/>
      </dsp:txXfrm>
    </dsp:sp>
    <dsp:sp modelId="{AE967A69-9314-944F-9063-644FB069A666}">
      <dsp:nvSpPr>
        <dsp:cNvPr id="0" name=""/>
        <dsp:cNvSpPr/>
      </dsp:nvSpPr>
      <dsp:spPr>
        <a:xfrm>
          <a:off x="5444585" y="2522537"/>
          <a:ext cx="3354716" cy="2012829"/>
        </a:xfrm>
        <a:prstGeom prst="rect">
          <a:avLst/>
        </a:prstGeom>
        <a:gradFill rotWithShape="0">
          <a:gsLst>
            <a:gs pos="0">
              <a:schemeClr val="accent2">
                <a:hueOff val="6238661"/>
                <a:satOff val="35504"/>
                <a:lumOff val="10980"/>
                <a:alphaOff val="0"/>
                <a:tint val="94000"/>
                <a:satMod val="103000"/>
                <a:lumMod val="102000"/>
              </a:schemeClr>
            </a:gs>
            <a:gs pos="50000">
              <a:schemeClr val="accent2">
                <a:hueOff val="6238661"/>
                <a:satOff val="35504"/>
                <a:lumOff val="10980"/>
                <a:alphaOff val="0"/>
                <a:shade val="100000"/>
                <a:satMod val="110000"/>
                <a:lumMod val="100000"/>
              </a:schemeClr>
            </a:gs>
            <a:gs pos="100000">
              <a:schemeClr val="accent2">
                <a:hueOff val="6238661"/>
                <a:satOff val="35504"/>
                <a:lumOff val="1098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Shepard, E. M., &amp; Blackley, P. R. (2007). The impact of marijuana law enforcement in an economic model of crime. </a:t>
          </a:r>
          <a:r>
            <a:rPr lang="en-US" sz="1900" i="1" kern="1200"/>
            <a:t>Journal of Drug Issues</a:t>
          </a:r>
          <a:r>
            <a:rPr lang="en-US" sz="1900" kern="1200"/>
            <a:t>, </a:t>
          </a:r>
          <a:r>
            <a:rPr lang="en-US" sz="1900" i="1" kern="1200"/>
            <a:t>37</a:t>
          </a:r>
          <a:r>
            <a:rPr lang="en-US" sz="1900" kern="1200"/>
            <a:t>(2), 403-424.</a:t>
          </a:r>
        </a:p>
      </dsp:txBody>
      <dsp:txXfrm>
        <a:off x="5444585" y="2522537"/>
        <a:ext cx="3354716" cy="201282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B4735-12E7-9F41-9100-48DF93BD2B2F}" type="datetimeFigureOut">
              <a:rPr lang="en-US" smtClean="0"/>
              <a:t>12/1/19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4751F-3405-A34F-95A1-2D6EBB3901A0}" type="slidenum">
              <a:rPr lang="en-US" smtClean="0"/>
              <a:t>‹#›</a:t>
            </a:fld>
            <a:endParaRPr lang="en-US"/>
          </a:p>
        </p:txBody>
      </p:sp>
    </p:spTree>
    <p:extLst>
      <p:ext uri="{BB962C8B-B14F-4D97-AF65-F5344CB8AC3E}">
        <p14:creationId xmlns:p14="http://schemas.microsoft.com/office/powerpoint/2010/main" val="323418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C4751F-3405-A34F-95A1-2D6EBB3901A0}" type="slidenum">
              <a:rPr lang="en-US" smtClean="0"/>
              <a:t>12</a:t>
            </a:fld>
            <a:endParaRPr lang="en-US"/>
          </a:p>
        </p:txBody>
      </p:sp>
    </p:spTree>
    <p:extLst>
      <p:ext uri="{BB962C8B-B14F-4D97-AF65-F5344CB8AC3E}">
        <p14:creationId xmlns:p14="http://schemas.microsoft.com/office/powerpoint/2010/main" val="2994310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DA51639-B2D6-4652-B8C3-1B4C224A7BAF}" type="datetimeFigureOut">
              <a:rPr lang="en-US" smtClean="0"/>
              <a:t>12/1/19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FAB73BC-B049-4115-A692-8D63A059BFB8}"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618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4689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8519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335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44961B7-6B89-48AB-966F-622E2788EECC}" type="datetimeFigureOut">
              <a:rPr lang="en-US" smtClean="0"/>
              <a:t>12/1/19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FAB73BC-B049-4115-A692-8D63A059BFB8}"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015302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14733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28634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5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1368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1CF131DD-A141-4471-BCF9-C6073EDD7E20}" type="datetimeFigureOut">
              <a:rPr lang="en-US" smtClean="0"/>
              <a:t>12/1/19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4FAB73BC-B049-4115-A692-8D63A059BFB8}"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260353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CBC48EC7-AF6A-48D3-8284-14BACBEBDD84}" type="datetimeFigureOut">
              <a:rPr lang="en-US" smtClean="0"/>
              <a:t>12/1/19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08753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BC48EC7-AF6A-48D3-8284-14BACBEBDD84}" type="datetimeFigureOut">
              <a:rPr lang="en-US" smtClean="0"/>
              <a:t>12/1/19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AB73BC-B049-4115-A692-8D63A059BFB8}"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2115921"/>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8297-ADCE-C345-9E22-635E47371291}"/>
              </a:ext>
            </a:extLst>
          </p:cNvPr>
          <p:cNvSpPr>
            <a:spLocks noGrp="1"/>
          </p:cNvSpPr>
          <p:nvPr>
            <p:ph type="ctrTitle"/>
          </p:nvPr>
        </p:nvSpPr>
        <p:spPr/>
        <p:txBody>
          <a:bodyPr/>
          <a:lstStyle/>
          <a:p>
            <a:r>
              <a:rPr lang="en-US" dirty="0"/>
              <a:t>Presentation II </a:t>
            </a:r>
          </a:p>
        </p:txBody>
      </p:sp>
      <p:sp>
        <p:nvSpPr>
          <p:cNvPr id="3" name="Subtitle 2">
            <a:extLst>
              <a:ext uri="{FF2B5EF4-FFF2-40B4-BE49-F238E27FC236}">
                <a16:creationId xmlns:a16="http://schemas.microsoft.com/office/drawing/2014/main" id="{73FA7C48-27CA-094D-8CD4-B600084D8940}"/>
              </a:ext>
            </a:extLst>
          </p:cNvPr>
          <p:cNvSpPr>
            <a:spLocks noGrp="1"/>
          </p:cNvSpPr>
          <p:nvPr>
            <p:ph type="subTitle" idx="1"/>
          </p:nvPr>
        </p:nvSpPr>
        <p:spPr>
          <a:xfrm>
            <a:off x="810000" y="5408853"/>
            <a:ext cx="10572000" cy="434974"/>
          </a:xfrm>
        </p:spPr>
        <p:txBody>
          <a:bodyPr>
            <a:noAutofit/>
          </a:bodyPr>
          <a:lstStyle/>
          <a:p>
            <a:r>
              <a:rPr lang="en-US" sz="2000" dirty="0"/>
              <a:t>EN202-ON01</a:t>
            </a:r>
          </a:p>
          <a:p>
            <a:r>
              <a:rPr lang="en-US" sz="2000" dirty="0"/>
              <a:t>Yukiko N. Kintol</a:t>
            </a:r>
          </a:p>
        </p:txBody>
      </p:sp>
    </p:spTree>
    <p:extLst>
      <p:ext uri="{BB962C8B-B14F-4D97-AF65-F5344CB8AC3E}">
        <p14:creationId xmlns:p14="http://schemas.microsoft.com/office/powerpoint/2010/main" val="3836237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2949-8339-DF4F-8E31-42B5B828676F}"/>
              </a:ext>
            </a:extLst>
          </p:cNvPr>
          <p:cNvSpPr>
            <a:spLocks noGrp="1"/>
          </p:cNvSpPr>
          <p:nvPr>
            <p:ph type="title"/>
          </p:nvPr>
        </p:nvSpPr>
        <p:spPr/>
        <p:txBody>
          <a:bodyPr/>
          <a:lstStyle/>
          <a:p>
            <a:r>
              <a:rPr lang="en-US" dirty="0"/>
              <a:t>Methodologies </a:t>
            </a:r>
          </a:p>
        </p:txBody>
      </p:sp>
      <p:sp>
        <p:nvSpPr>
          <p:cNvPr id="3" name="Content Placeholder 2">
            <a:extLst>
              <a:ext uri="{FF2B5EF4-FFF2-40B4-BE49-F238E27FC236}">
                <a16:creationId xmlns:a16="http://schemas.microsoft.com/office/drawing/2014/main" id="{B2CC7D3E-A301-F742-A34D-C5E6CE4511F8}"/>
              </a:ext>
            </a:extLst>
          </p:cNvPr>
          <p:cNvSpPr>
            <a:spLocks noGrp="1"/>
          </p:cNvSpPr>
          <p:nvPr>
            <p:ph idx="1"/>
          </p:nvPr>
        </p:nvSpPr>
        <p:spPr>
          <a:xfrm>
            <a:off x="1251678" y="1874517"/>
            <a:ext cx="10178322" cy="3593591"/>
          </a:xfrm>
        </p:spPr>
        <p:txBody>
          <a:bodyPr>
            <a:normAutofit/>
          </a:bodyPr>
          <a:lstStyle/>
          <a:p>
            <a:pPr marL="457200" indent="-457200">
              <a:buFont typeface="+mj-lt"/>
              <a:buAutoNum type="arabicPeriod"/>
            </a:pPr>
            <a:r>
              <a:rPr lang="en-US" sz="2800" dirty="0"/>
              <a:t>Survey</a:t>
            </a:r>
          </a:p>
          <a:p>
            <a:pPr marL="457200" indent="-457200">
              <a:buFont typeface="+mj-lt"/>
              <a:buAutoNum type="arabicPeriod"/>
            </a:pPr>
            <a:r>
              <a:rPr lang="en-US" sz="2800" dirty="0"/>
              <a:t>Interview </a:t>
            </a:r>
          </a:p>
          <a:p>
            <a:pPr marL="457200" indent="-457200">
              <a:buFont typeface="+mj-lt"/>
              <a:buAutoNum type="arabicPeriod"/>
            </a:pPr>
            <a:r>
              <a:rPr lang="en-US" sz="2800" dirty="0"/>
              <a:t>Emails to experts </a:t>
            </a:r>
          </a:p>
          <a:p>
            <a:pPr marL="457200" indent="-457200">
              <a:buFont typeface="+mj-lt"/>
              <a:buAutoNum type="arabicPeriod"/>
            </a:pPr>
            <a:r>
              <a:rPr lang="en-US" sz="2800" dirty="0"/>
              <a:t>Observations </a:t>
            </a:r>
          </a:p>
        </p:txBody>
      </p:sp>
    </p:spTree>
    <p:extLst>
      <p:ext uri="{BB962C8B-B14F-4D97-AF65-F5344CB8AC3E}">
        <p14:creationId xmlns:p14="http://schemas.microsoft.com/office/powerpoint/2010/main" val="347213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1D10-62E2-3A47-85F8-71F64A2EB99D}"/>
              </a:ext>
            </a:extLst>
          </p:cNvPr>
          <p:cNvSpPr>
            <a:spLocks noGrp="1"/>
          </p:cNvSpPr>
          <p:nvPr>
            <p:ph type="title"/>
          </p:nvPr>
        </p:nvSpPr>
        <p:spPr/>
        <p:txBody>
          <a:bodyPr>
            <a:normAutofit/>
          </a:bodyPr>
          <a:lstStyle/>
          <a:p>
            <a:r>
              <a:rPr lang="en-US" dirty="0"/>
              <a:t>The Legalization of Recreational Marijuana</a:t>
            </a:r>
          </a:p>
        </p:txBody>
      </p:sp>
      <p:sp>
        <p:nvSpPr>
          <p:cNvPr id="3" name="Content Placeholder 2">
            <a:extLst>
              <a:ext uri="{FF2B5EF4-FFF2-40B4-BE49-F238E27FC236}">
                <a16:creationId xmlns:a16="http://schemas.microsoft.com/office/drawing/2014/main" id="{B1765329-613C-014B-A9F3-9D186644BB40}"/>
              </a:ext>
            </a:extLst>
          </p:cNvPr>
          <p:cNvSpPr>
            <a:spLocks noGrp="1"/>
          </p:cNvSpPr>
          <p:nvPr>
            <p:ph sz="half" idx="1"/>
          </p:nvPr>
        </p:nvSpPr>
        <p:spPr/>
        <p:txBody>
          <a:bodyPr>
            <a:normAutofit fontScale="92500" lnSpcReduction="20000"/>
          </a:bodyPr>
          <a:lstStyle/>
          <a:p>
            <a:r>
              <a:rPr lang="en-US" sz="2400" dirty="0"/>
              <a:t>As the legalization of recreational marijuana is near here in the CNMI this research report was very informative because it gives readers information needed. </a:t>
            </a:r>
          </a:p>
          <a:p>
            <a:r>
              <a:rPr lang="en-US" sz="2400" dirty="0"/>
              <a:t>But there are some effects, both negative and positive that may happen but if the CNMI legislature and the Cannabis Commission regulate Marijuana carefully things will run smoothly. </a:t>
            </a:r>
          </a:p>
        </p:txBody>
      </p:sp>
      <p:sp>
        <p:nvSpPr>
          <p:cNvPr id="7" name="Content Placeholder 6">
            <a:extLst>
              <a:ext uri="{FF2B5EF4-FFF2-40B4-BE49-F238E27FC236}">
                <a16:creationId xmlns:a16="http://schemas.microsoft.com/office/drawing/2014/main" id="{488768A8-DA23-FF47-965F-96E354E3F766}"/>
              </a:ext>
            </a:extLst>
          </p:cNvPr>
          <p:cNvSpPr>
            <a:spLocks noGrp="1"/>
          </p:cNvSpPr>
          <p:nvPr>
            <p:ph sz="half" idx="2"/>
          </p:nvPr>
        </p:nvSpPr>
        <p:spPr>
          <a:xfrm>
            <a:off x="6394002" y="2286000"/>
            <a:ext cx="4800600" cy="3619500"/>
          </a:xfrm>
        </p:spPr>
        <p:txBody>
          <a:bodyPr>
            <a:normAutofit fontScale="92500" lnSpcReduction="20000"/>
          </a:bodyPr>
          <a:lstStyle/>
          <a:p>
            <a:r>
              <a:rPr lang="en-US" sz="2600" dirty="0"/>
              <a:t>I learned information regarding effects of the legalization of recreational marijuana which include; higher accident rates, DUI rates higher, homelessness and more. </a:t>
            </a:r>
          </a:p>
          <a:p>
            <a:pPr marL="0" indent="0">
              <a:buNone/>
            </a:pPr>
            <a:endParaRPr lang="en-US" sz="2200" dirty="0"/>
          </a:p>
        </p:txBody>
      </p:sp>
    </p:spTree>
    <p:extLst>
      <p:ext uri="{BB962C8B-B14F-4D97-AF65-F5344CB8AC3E}">
        <p14:creationId xmlns:p14="http://schemas.microsoft.com/office/powerpoint/2010/main" val="221066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71330-04D0-3845-A982-94FC1F3C270C}"/>
              </a:ext>
            </a:extLst>
          </p:cNvPr>
          <p:cNvSpPr>
            <a:spLocks noGrp="1"/>
          </p:cNvSpPr>
          <p:nvPr>
            <p:ph type="title"/>
          </p:nvPr>
        </p:nvSpPr>
        <p:spPr/>
        <p:txBody>
          <a:bodyPr/>
          <a:lstStyle/>
          <a:p>
            <a:r>
              <a:rPr lang="en-US" dirty="0"/>
              <a:t>Future Plans</a:t>
            </a:r>
          </a:p>
        </p:txBody>
      </p:sp>
      <p:sp>
        <p:nvSpPr>
          <p:cNvPr id="4" name="Content Placeholder 3">
            <a:extLst>
              <a:ext uri="{FF2B5EF4-FFF2-40B4-BE49-F238E27FC236}">
                <a16:creationId xmlns:a16="http://schemas.microsoft.com/office/drawing/2014/main" id="{CBFED5E4-7BD2-714C-A872-87674E2A56FB}"/>
              </a:ext>
            </a:extLst>
          </p:cNvPr>
          <p:cNvSpPr>
            <a:spLocks noGrp="1"/>
          </p:cNvSpPr>
          <p:nvPr>
            <p:ph sz="half" idx="2"/>
          </p:nvPr>
        </p:nvSpPr>
        <p:spPr>
          <a:xfrm>
            <a:off x="1251678" y="1619250"/>
            <a:ext cx="10178322" cy="4590164"/>
          </a:xfrm>
        </p:spPr>
        <p:txBody>
          <a:bodyPr/>
          <a:lstStyle/>
          <a:p>
            <a:r>
              <a:rPr lang="en-US" sz="2400" dirty="0"/>
              <a:t>To share my research report to anyone interested in gaining information on the effects of the legalization of recreational marijuana may have here in the CNMI. I may share this research report to family, friends, classmates, coworkers, or even elected officials. It is important that people of the CNMI are aware of the facts presented as the legalization of recreational marijuana is near. </a:t>
            </a:r>
          </a:p>
          <a:p>
            <a:endParaRPr lang="en-US" dirty="0"/>
          </a:p>
        </p:txBody>
      </p:sp>
    </p:spTree>
    <p:extLst>
      <p:ext uri="{BB962C8B-B14F-4D97-AF65-F5344CB8AC3E}">
        <p14:creationId xmlns:p14="http://schemas.microsoft.com/office/powerpoint/2010/main" val="334819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4DDF4A4-94A3-4C4C-8C79-4DF806DFF2B1}"/>
              </a:ext>
            </a:extLst>
          </p:cNvPr>
          <p:cNvSpPr>
            <a:spLocks noGrp="1"/>
          </p:cNvSpPr>
          <p:nvPr>
            <p:ph idx="1"/>
          </p:nvPr>
        </p:nvSpPr>
        <p:spPr>
          <a:xfrm>
            <a:off x="1251678" y="489204"/>
            <a:ext cx="10178322" cy="5879592"/>
          </a:xfrm>
        </p:spPr>
        <p:txBody>
          <a:bodyPr>
            <a:normAutofit/>
          </a:bodyPr>
          <a:lstStyle/>
          <a:p>
            <a:r>
              <a:rPr lang="en-US" sz="2800" dirty="0"/>
              <a:t>A few years after the legalization of recreational marijuana here in the CNMI, I want to look back at this research report and compare it to any statistics provided by the CNMI government and just look at how the CNMI has been affected by the legalization of recreational marijuana. </a:t>
            </a:r>
          </a:p>
        </p:txBody>
      </p:sp>
    </p:spTree>
    <p:extLst>
      <p:ext uri="{BB962C8B-B14F-4D97-AF65-F5344CB8AC3E}">
        <p14:creationId xmlns:p14="http://schemas.microsoft.com/office/powerpoint/2010/main" val="70645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3E92-8598-C846-BC92-B95A3AEB5C63}"/>
              </a:ext>
            </a:extLst>
          </p:cNvPr>
          <p:cNvSpPr>
            <a:spLocks noGrp="1"/>
          </p:cNvSpPr>
          <p:nvPr>
            <p:ph type="title"/>
          </p:nvPr>
        </p:nvSpPr>
        <p:spPr>
          <a:xfrm>
            <a:off x="573409" y="559477"/>
            <a:ext cx="3765200" cy="3326723"/>
          </a:xfrm>
        </p:spPr>
        <p:txBody>
          <a:bodyPr>
            <a:normAutofit/>
          </a:bodyPr>
          <a:lstStyle/>
          <a:p>
            <a:pPr algn="ctr"/>
            <a:r>
              <a:rPr lang="en-US" dirty="0"/>
              <a:t>Research Questions </a:t>
            </a:r>
          </a:p>
        </p:txBody>
      </p:sp>
      <p:graphicFrame>
        <p:nvGraphicFramePr>
          <p:cNvPr id="5" name="Content Placeholder 2">
            <a:extLst>
              <a:ext uri="{FF2B5EF4-FFF2-40B4-BE49-F238E27FC236}">
                <a16:creationId xmlns:a16="http://schemas.microsoft.com/office/drawing/2014/main" id="{85DD4292-E1BF-4DFB-AD45-C1A5489E401B}"/>
              </a:ext>
            </a:extLst>
          </p:cNvPr>
          <p:cNvGraphicFramePr>
            <a:graphicFrameLocks noGrp="1"/>
          </p:cNvGraphicFramePr>
          <p:nvPr>
            <p:ph idx="1"/>
            <p:extLst>
              <p:ext uri="{D42A27DB-BD31-4B8C-83A1-F6EECF244321}">
                <p14:modId xmlns:p14="http://schemas.microsoft.com/office/powerpoint/2010/main" val="228015433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47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2396-590B-D94B-8EC5-CA5EF2711CBA}"/>
              </a:ext>
            </a:extLst>
          </p:cNvPr>
          <p:cNvSpPr>
            <a:spLocks noGrp="1"/>
          </p:cNvSpPr>
          <p:nvPr>
            <p:ph type="title"/>
          </p:nvPr>
        </p:nvSpPr>
        <p:spPr/>
        <p:txBody>
          <a:bodyPr/>
          <a:lstStyle/>
          <a:p>
            <a:r>
              <a:rPr lang="en-US" dirty="0"/>
              <a:t>Survey Questions </a:t>
            </a:r>
          </a:p>
        </p:txBody>
      </p:sp>
      <p:sp>
        <p:nvSpPr>
          <p:cNvPr id="3" name="Content Placeholder 2">
            <a:extLst>
              <a:ext uri="{FF2B5EF4-FFF2-40B4-BE49-F238E27FC236}">
                <a16:creationId xmlns:a16="http://schemas.microsoft.com/office/drawing/2014/main" id="{C1CF7B77-A93A-BD40-A33E-22B2CBA58992}"/>
              </a:ext>
            </a:extLst>
          </p:cNvPr>
          <p:cNvSpPr>
            <a:spLocks noGrp="1"/>
          </p:cNvSpPr>
          <p:nvPr>
            <p:ph idx="1"/>
          </p:nvPr>
        </p:nvSpPr>
        <p:spPr>
          <a:xfrm>
            <a:off x="1097087" y="1648129"/>
            <a:ext cx="11094913" cy="4635713"/>
          </a:xfrm>
        </p:spPr>
        <p:txBody>
          <a:bodyPr>
            <a:normAutofit fontScale="92500" lnSpcReduction="20000"/>
          </a:bodyPr>
          <a:lstStyle/>
          <a:p>
            <a:pPr marL="0" indent="0">
              <a:buNone/>
            </a:pPr>
            <a:r>
              <a:rPr lang="en-US" sz="2400" b="1" dirty="0"/>
              <a:t>Survey Questions: </a:t>
            </a:r>
          </a:p>
          <a:p>
            <a:pPr lvl="0"/>
            <a:r>
              <a:rPr lang="en-US" sz="2200" dirty="0"/>
              <a:t>Race, age and gender?</a:t>
            </a:r>
          </a:p>
          <a:p>
            <a:pPr lvl="0"/>
            <a:r>
              <a:rPr lang="en-US" sz="2200" dirty="0"/>
              <a:t>Do you support the legalization of recreational marijuana? </a:t>
            </a:r>
          </a:p>
          <a:p>
            <a:pPr lvl="0"/>
            <a:r>
              <a:rPr lang="en-US" sz="2200" dirty="0"/>
              <a:t>Do you support the legalization of medicinal marijuana?</a:t>
            </a:r>
          </a:p>
          <a:p>
            <a:pPr lvl="0"/>
            <a:r>
              <a:rPr lang="en-US" sz="2200" dirty="0"/>
              <a:t>Have you ever traveled or been to any country/state where recreational marijuana has been legalized? If so, how was your experience</a:t>
            </a:r>
          </a:p>
          <a:p>
            <a:pPr lvl="0"/>
            <a:r>
              <a:rPr lang="en-US" sz="2200" dirty="0"/>
              <a:t>Do you think that the legalization of recreational marijuana will affect the economy? If so explain</a:t>
            </a:r>
          </a:p>
          <a:p>
            <a:pPr lvl="0"/>
            <a:r>
              <a:rPr lang="en-US" sz="2200" dirty="0"/>
              <a:t>Have you ever smoked/consumed marijuana? If so, how often. </a:t>
            </a:r>
          </a:p>
          <a:p>
            <a:pPr lvl="0"/>
            <a:r>
              <a:rPr lang="en-US" sz="2200" dirty="0"/>
              <a:t>If marijuana was legalized would you smoke/consume marijuana?</a:t>
            </a:r>
          </a:p>
          <a:p>
            <a:pPr lvl="0"/>
            <a:r>
              <a:rPr lang="en-US" sz="2200" dirty="0"/>
              <a:t>Would marijuana affect the well-being of others? If so, explain. </a:t>
            </a:r>
          </a:p>
          <a:p>
            <a:pPr lvl="0"/>
            <a:r>
              <a:rPr lang="en-US" sz="2200" dirty="0"/>
              <a:t>What other things might marijuana affect?</a:t>
            </a:r>
          </a:p>
          <a:p>
            <a:pPr lvl="0"/>
            <a:r>
              <a:rPr lang="en-US" sz="2200" dirty="0"/>
              <a:t>Do you trust that the government will safely regulate the usage/market of marijuana?</a:t>
            </a:r>
          </a:p>
          <a:p>
            <a:endParaRPr lang="en-US" dirty="0"/>
          </a:p>
        </p:txBody>
      </p:sp>
    </p:spTree>
    <p:extLst>
      <p:ext uri="{BB962C8B-B14F-4D97-AF65-F5344CB8AC3E}">
        <p14:creationId xmlns:p14="http://schemas.microsoft.com/office/powerpoint/2010/main" val="282339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CF1A-22FA-8145-B065-2C26F7D3B3CF}"/>
              </a:ext>
            </a:extLst>
          </p:cNvPr>
          <p:cNvSpPr>
            <a:spLocks noGrp="1"/>
          </p:cNvSpPr>
          <p:nvPr>
            <p:ph type="title"/>
          </p:nvPr>
        </p:nvSpPr>
        <p:spPr/>
        <p:txBody>
          <a:bodyPr/>
          <a:lstStyle/>
          <a:p>
            <a:r>
              <a:rPr lang="en-US" dirty="0"/>
              <a:t>Survey Outcomes </a:t>
            </a:r>
          </a:p>
        </p:txBody>
      </p:sp>
      <p:sp>
        <p:nvSpPr>
          <p:cNvPr id="3" name="Content Placeholder 2">
            <a:extLst>
              <a:ext uri="{FF2B5EF4-FFF2-40B4-BE49-F238E27FC236}">
                <a16:creationId xmlns:a16="http://schemas.microsoft.com/office/drawing/2014/main" id="{4EDF8EB8-32B4-E54F-93A1-F5020E1102C2}"/>
              </a:ext>
            </a:extLst>
          </p:cNvPr>
          <p:cNvSpPr>
            <a:spLocks noGrp="1"/>
          </p:cNvSpPr>
          <p:nvPr>
            <p:ph idx="1"/>
          </p:nvPr>
        </p:nvSpPr>
        <p:spPr/>
        <p:txBody>
          <a:bodyPr/>
          <a:lstStyle/>
          <a:p>
            <a:r>
              <a:rPr lang="en-US" dirty="0"/>
              <a:t> </a:t>
            </a:r>
          </a:p>
        </p:txBody>
      </p:sp>
      <p:pic>
        <p:nvPicPr>
          <p:cNvPr id="7" name="image3.png">
            <a:extLst>
              <a:ext uri="{FF2B5EF4-FFF2-40B4-BE49-F238E27FC236}">
                <a16:creationId xmlns:a16="http://schemas.microsoft.com/office/drawing/2014/main" id="{951D0CE5-300D-234B-8BF3-52ECA31C9562}"/>
              </a:ext>
            </a:extLst>
          </p:cNvPr>
          <p:cNvPicPr/>
          <p:nvPr/>
        </p:nvPicPr>
        <p:blipFill>
          <a:blip r:embed="rId2"/>
          <a:srcRect/>
          <a:stretch>
            <a:fillRect/>
          </a:stretch>
        </p:blipFill>
        <p:spPr>
          <a:xfrm>
            <a:off x="1251677" y="3903466"/>
            <a:ext cx="3983667" cy="2775015"/>
          </a:xfrm>
          <a:prstGeom prst="rect">
            <a:avLst/>
          </a:prstGeom>
          <a:ln/>
        </p:spPr>
      </p:pic>
      <p:pic>
        <p:nvPicPr>
          <p:cNvPr id="9" name="image2.png">
            <a:extLst>
              <a:ext uri="{FF2B5EF4-FFF2-40B4-BE49-F238E27FC236}">
                <a16:creationId xmlns:a16="http://schemas.microsoft.com/office/drawing/2014/main" id="{8CDA4146-2A85-7240-AF0D-D0BD2F4B93E7}"/>
              </a:ext>
            </a:extLst>
          </p:cNvPr>
          <p:cNvPicPr/>
          <p:nvPr/>
        </p:nvPicPr>
        <p:blipFill>
          <a:blip r:embed="rId3"/>
          <a:srcRect/>
          <a:stretch>
            <a:fillRect/>
          </a:stretch>
        </p:blipFill>
        <p:spPr>
          <a:xfrm>
            <a:off x="1251678" y="1163899"/>
            <a:ext cx="3983667" cy="2775015"/>
          </a:xfrm>
          <a:prstGeom prst="rect">
            <a:avLst/>
          </a:prstGeom>
          <a:ln/>
        </p:spPr>
      </p:pic>
      <p:pic>
        <p:nvPicPr>
          <p:cNvPr id="10" name="image1.png">
            <a:extLst>
              <a:ext uri="{FF2B5EF4-FFF2-40B4-BE49-F238E27FC236}">
                <a16:creationId xmlns:a16="http://schemas.microsoft.com/office/drawing/2014/main" id="{E627B2D3-E7EB-4D4B-BD17-D9CEE3B634D7}"/>
              </a:ext>
            </a:extLst>
          </p:cNvPr>
          <p:cNvPicPr/>
          <p:nvPr/>
        </p:nvPicPr>
        <p:blipFill>
          <a:blip r:embed="rId4"/>
          <a:srcRect/>
          <a:stretch>
            <a:fillRect/>
          </a:stretch>
        </p:blipFill>
        <p:spPr>
          <a:xfrm>
            <a:off x="5235345" y="1128451"/>
            <a:ext cx="3983663" cy="2775015"/>
          </a:xfrm>
          <a:prstGeom prst="rect">
            <a:avLst/>
          </a:prstGeom>
          <a:ln/>
        </p:spPr>
      </p:pic>
    </p:spTree>
    <p:extLst>
      <p:ext uri="{BB962C8B-B14F-4D97-AF65-F5344CB8AC3E}">
        <p14:creationId xmlns:p14="http://schemas.microsoft.com/office/powerpoint/2010/main" val="116303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068D-D90F-2748-B0F4-A981D894E4A0}"/>
              </a:ext>
            </a:extLst>
          </p:cNvPr>
          <p:cNvSpPr>
            <a:spLocks noGrp="1"/>
          </p:cNvSpPr>
          <p:nvPr>
            <p:ph type="title"/>
          </p:nvPr>
        </p:nvSpPr>
        <p:spPr/>
        <p:txBody>
          <a:bodyPr/>
          <a:lstStyle/>
          <a:p>
            <a:r>
              <a:rPr lang="en-US" dirty="0"/>
              <a:t>Responses </a:t>
            </a:r>
          </a:p>
        </p:txBody>
      </p:sp>
      <p:pic>
        <p:nvPicPr>
          <p:cNvPr id="5" name="Content Placeholder 4">
            <a:extLst>
              <a:ext uri="{FF2B5EF4-FFF2-40B4-BE49-F238E27FC236}">
                <a16:creationId xmlns:a16="http://schemas.microsoft.com/office/drawing/2014/main" id="{D690BB3E-D21C-0A4C-AD2D-A5CBD294BED6}"/>
              </a:ext>
            </a:extLst>
          </p:cNvPr>
          <p:cNvPicPr>
            <a:picLocks noGrp="1" noChangeAspect="1"/>
          </p:cNvPicPr>
          <p:nvPr>
            <p:ph idx="1"/>
          </p:nvPr>
        </p:nvPicPr>
        <p:blipFill>
          <a:blip r:embed="rId2"/>
          <a:stretch>
            <a:fillRect/>
          </a:stretch>
        </p:blipFill>
        <p:spPr>
          <a:xfrm>
            <a:off x="1251678" y="1122483"/>
            <a:ext cx="3865873" cy="4613034"/>
          </a:xfrm>
        </p:spPr>
      </p:pic>
      <p:pic>
        <p:nvPicPr>
          <p:cNvPr id="7" name="Picture 6">
            <a:extLst>
              <a:ext uri="{FF2B5EF4-FFF2-40B4-BE49-F238E27FC236}">
                <a16:creationId xmlns:a16="http://schemas.microsoft.com/office/drawing/2014/main" id="{7ABFC912-C37E-A84B-B12D-45D8D989E67E}"/>
              </a:ext>
            </a:extLst>
          </p:cNvPr>
          <p:cNvPicPr>
            <a:picLocks noChangeAspect="1"/>
          </p:cNvPicPr>
          <p:nvPr/>
        </p:nvPicPr>
        <p:blipFill>
          <a:blip r:embed="rId3"/>
          <a:stretch>
            <a:fillRect/>
          </a:stretch>
        </p:blipFill>
        <p:spPr>
          <a:xfrm>
            <a:off x="5163916" y="1122484"/>
            <a:ext cx="3620170" cy="4613033"/>
          </a:xfrm>
          <a:prstGeom prst="rect">
            <a:avLst/>
          </a:prstGeom>
        </p:spPr>
      </p:pic>
      <p:pic>
        <p:nvPicPr>
          <p:cNvPr id="9" name="Picture 8">
            <a:extLst>
              <a:ext uri="{FF2B5EF4-FFF2-40B4-BE49-F238E27FC236}">
                <a16:creationId xmlns:a16="http://schemas.microsoft.com/office/drawing/2014/main" id="{F86DEC5D-40B3-F04B-A77B-7D75485FE5C1}"/>
              </a:ext>
            </a:extLst>
          </p:cNvPr>
          <p:cNvPicPr>
            <a:picLocks noChangeAspect="1"/>
          </p:cNvPicPr>
          <p:nvPr/>
        </p:nvPicPr>
        <p:blipFill>
          <a:blip r:embed="rId4"/>
          <a:stretch>
            <a:fillRect/>
          </a:stretch>
        </p:blipFill>
        <p:spPr>
          <a:xfrm>
            <a:off x="8830451" y="1122483"/>
            <a:ext cx="3120544" cy="4613033"/>
          </a:xfrm>
          <a:prstGeom prst="rect">
            <a:avLst/>
          </a:prstGeom>
        </p:spPr>
      </p:pic>
    </p:spTree>
    <p:extLst>
      <p:ext uri="{BB962C8B-B14F-4D97-AF65-F5344CB8AC3E}">
        <p14:creationId xmlns:p14="http://schemas.microsoft.com/office/powerpoint/2010/main" val="362742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EF8B-1FE3-F64D-BF22-01ADD9CE9437}"/>
              </a:ext>
            </a:extLst>
          </p:cNvPr>
          <p:cNvSpPr>
            <a:spLocks noGrp="1"/>
          </p:cNvSpPr>
          <p:nvPr>
            <p:ph type="title"/>
          </p:nvPr>
        </p:nvSpPr>
        <p:spPr/>
        <p:txBody>
          <a:bodyPr/>
          <a:lstStyle/>
          <a:p>
            <a:r>
              <a:rPr lang="en-US" dirty="0"/>
              <a:t>Interview Questions </a:t>
            </a:r>
          </a:p>
        </p:txBody>
      </p:sp>
      <p:sp>
        <p:nvSpPr>
          <p:cNvPr id="3" name="Content Placeholder 2">
            <a:extLst>
              <a:ext uri="{FF2B5EF4-FFF2-40B4-BE49-F238E27FC236}">
                <a16:creationId xmlns:a16="http://schemas.microsoft.com/office/drawing/2014/main" id="{F3E2133A-31ED-244C-AD2F-2530222F63F2}"/>
              </a:ext>
            </a:extLst>
          </p:cNvPr>
          <p:cNvSpPr>
            <a:spLocks noGrp="1"/>
          </p:cNvSpPr>
          <p:nvPr>
            <p:ph idx="1"/>
          </p:nvPr>
        </p:nvSpPr>
        <p:spPr/>
        <p:txBody>
          <a:bodyPr/>
          <a:lstStyle/>
          <a:p>
            <a:pPr>
              <a:buFont typeface="+mj-lt"/>
              <a:buAutoNum type="arabicPeriod"/>
            </a:pPr>
            <a:r>
              <a:rPr lang="en-US" dirty="0"/>
              <a:t>What is your occupation?</a:t>
            </a:r>
          </a:p>
          <a:p>
            <a:pPr>
              <a:buFont typeface="+mj-lt"/>
              <a:buAutoNum type="arabicPeriod"/>
            </a:pPr>
            <a:r>
              <a:rPr lang="en-US" dirty="0"/>
              <a:t>Age &amp; Gender </a:t>
            </a:r>
          </a:p>
          <a:p>
            <a:pPr>
              <a:buFont typeface="+mj-lt"/>
              <a:buAutoNum type="arabicPeriod"/>
            </a:pPr>
            <a:r>
              <a:rPr lang="en-US" dirty="0"/>
              <a:t>What are your thoughts on the legalization of recreational marijuana </a:t>
            </a:r>
          </a:p>
          <a:p>
            <a:pPr>
              <a:buFont typeface="+mj-lt"/>
              <a:buAutoNum type="arabicPeriod"/>
            </a:pPr>
            <a:r>
              <a:rPr lang="en-US" dirty="0"/>
              <a:t>Are you familiar with the effects that the legalization of recreational marijuana has?</a:t>
            </a:r>
          </a:p>
          <a:p>
            <a:pPr>
              <a:buFont typeface="+mj-lt"/>
              <a:buAutoNum type="arabicPeriod"/>
            </a:pPr>
            <a:r>
              <a:rPr lang="en-US" dirty="0"/>
              <a:t>What are some other opinions you have. </a:t>
            </a:r>
          </a:p>
        </p:txBody>
      </p:sp>
    </p:spTree>
    <p:extLst>
      <p:ext uri="{BB962C8B-B14F-4D97-AF65-F5344CB8AC3E}">
        <p14:creationId xmlns:p14="http://schemas.microsoft.com/office/powerpoint/2010/main" val="67170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EF17-46E8-D044-8D6C-64B16D79B21F}"/>
              </a:ext>
            </a:extLst>
          </p:cNvPr>
          <p:cNvSpPr>
            <a:spLocks noGrp="1"/>
          </p:cNvSpPr>
          <p:nvPr>
            <p:ph type="title"/>
          </p:nvPr>
        </p:nvSpPr>
        <p:spPr/>
        <p:txBody>
          <a:bodyPr/>
          <a:lstStyle/>
          <a:p>
            <a:r>
              <a:rPr lang="en-US" dirty="0"/>
              <a:t>Expert Email </a:t>
            </a:r>
          </a:p>
        </p:txBody>
      </p:sp>
      <p:sp>
        <p:nvSpPr>
          <p:cNvPr id="3" name="Content Placeholder 2">
            <a:extLst>
              <a:ext uri="{FF2B5EF4-FFF2-40B4-BE49-F238E27FC236}">
                <a16:creationId xmlns:a16="http://schemas.microsoft.com/office/drawing/2014/main" id="{25746EC5-6DC6-384D-9FC4-6EE7B7DD2260}"/>
              </a:ext>
            </a:extLst>
          </p:cNvPr>
          <p:cNvSpPr>
            <a:spLocks noGrp="1"/>
          </p:cNvSpPr>
          <p:nvPr>
            <p:ph idx="1"/>
          </p:nvPr>
        </p:nvSpPr>
        <p:spPr/>
        <p:txBody>
          <a:bodyPr>
            <a:normAutofit lnSpcReduction="10000"/>
          </a:bodyPr>
          <a:lstStyle/>
          <a:p>
            <a:r>
              <a:rPr lang="en-US" dirty="0"/>
              <a:t>Dear Congressman Tom, </a:t>
            </a:r>
          </a:p>
          <a:p>
            <a:pPr marL="0" indent="0">
              <a:buNone/>
            </a:pPr>
            <a:r>
              <a:rPr lang="en-US" dirty="0"/>
              <a:t>I am a student at the Northern Marianas College, and it is required that we write a research paper. My topic is the effects of the legalizations of recreational marijuana on the economy, I have noticed you are a part of the finance committee in the state of Colorado and finance deals a lot with the economy and I am writing this letter to request for an interview with you VIA Skype or you can simply reply to the questions I have for you; Does the legalization of recreational marijuana increase employment rates, does tourists rate increase, what are some benefits, some negative impacts, etc. If you are unable to skype kindly let me know and I will send you a list of questions that I have prepared. </a:t>
            </a:r>
          </a:p>
          <a:p>
            <a:r>
              <a:rPr lang="en-US" dirty="0"/>
              <a:t>The message above was the first email sent out. Later, nine more emails were sent. </a:t>
            </a:r>
          </a:p>
        </p:txBody>
      </p:sp>
    </p:spTree>
    <p:extLst>
      <p:ext uri="{BB962C8B-B14F-4D97-AF65-F5344CB8AC3E}">
        <p14:creationId xmlns:p14="http://schemas.microsoft.com/office/powerpoint/2010/main" val="119655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7B50-5EDA-7A4F-B87B-E9CB8A04ABCF}"/>
              </a:ext>
            </a:extLst>
          </p:cNvPr>
          <p:cNvSpPr>
            <a:spLocks noGrp="1"/>
          </p:cNvSpPr>
          <p:nvPr>
            <p:ph type="title"/>
          </p:nvPr>
        </p:nvSpPr>
        <p:spPr/>
        <p:txBody>
          <a:bodyPr/>
          <a:lstStyle/>
          <a:p>
            <a:r>
              <a:rPr lang="en-US" dirty="0"/>
              <a:t>Literature Sources</a:t>
            </a:r>
          </a:p>
        </p:txBody>
      </p:sp>
      <p:graphicFrame>
        <p:nvGraphicFramePr>
          <p:cNvPr id="4" name="Content Placeholder 2">
            <a:extLst>
              <a:ext uri="{FF2B5EF4-FFF2-40B4-BE49-F238E27FC236}">
                <a16:creationId xmlns:a16="http://schemas.microsoft.com/office/drawing/2014/main" id="{E86BF092-9EF6-A142-BA85-472993DB16FA}"/>
              </a:ext>
            </a:extLst>
          </p:cNvPr>
          <p:cNvGraphicFramePr>
            <a:graphicFrameLocks noGrp="1"/>
          </p:cNvGraphicFramePr>
          <p:nvPr>
            <p:ph idx="1"/>
            <p:extLst>
              <p:ext uri="{D42A27DB-BD31-4B8C-83A1-F6EECF244321}">
                <p14:modId xmlns:p14="http://schemas.microsoft.com/office/powerpoint/2010/main" val="903689657"/>
              </p:ext>
            </p:extLst>
          </p:nvPr>
        </p:nvGraphicFramePr>
        <p:xfrm>
          <a:off x="810000" y="1701209"/>
          <a:ext cx="10553700" cy="470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33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F609-213E-4248-81F6-CCA63F4E5282}"/>
              </a:ext>
            </a:extLst>
          </p:cNvPr>
          <p:cNvSpPr>
            <a:spLocks noGrp="1"/>
          </p:cNvSpPr>
          <p:nvPr>
            <p:ph type="title"/>
          </p:nvPr>
        </p:nvSpPr>
        <p:spPr/>
        <p:txBody>
          <a:bodyPr/>
          <a:lstStyle/>
          <a:p>
            <a:r>
              <a:rPr lang="en-US" dirty="0"/>
              <a:t>Strengths &amp; Weaknesses </a:t>
            </a:r>
          </a:p>
        </p:txBody>
      </p:sp>
      <p:sp>
        <p:nvSpPr>
          <p:cNvPr id="3" name="Content Placeholder 2">
            <a:extLst>
              <a:ext uri="{FF2B5EF4-FFF2-40B4-BE49-F238E27FC236}">
                <a16:creationId xmlns:a16="http://schemas.microsoft.com/office/drawing/2014/main" id="{585D4538-1F99-7D41-9F68-8A96112054A5}"/>
              </a:ext>
            </a:extLst>
          </p:cNvPr>
          <p:cNvSpPr>
            <a:spLocks noGrp="1"/>
          </p:cNvSpPr>
          <p:nvPr>
            <p:ph sz="half" idx="1"/>
          </p:nvPr>
        </p:nvSpPr>
        <p:spPr/>
        <p:txBody>
          <a:bodyPr>
            <a:normAutofit/>
          </a:bodyPr>
          <a:lstStyle/>
          <a:p>
            <a:pPr marL="0" indent="0">
              <a:buNone/>
            </a:pPr>
            <a:r>
              <a:rPr lang="en-US" sz="2400" dirty="0"/>
              <a:t>Strengths</a:t>
            </a:r>
          </a:p>
          <a:p>
            <a:r>
              <a:rPr lang="en-US" sz="2400" dirty="0"/>
              <a:t>Able to manage time wisely</a:t>
            </a:r>
          </a:p>
          <a:p>
            <a:r>
              <a:rPr lang="en-US" sz="2400" dirty="0"/>
              <a:t>A lot of literature resources available </a:t>
            </a:r>
          </a:p>
          <a:p>
            <a:r>
              <a:rPr lang="en-US" sz="2400" dirty="0"/>
              <a:t>An issue that is happening here in the Marianas. </a:t>
            </a:r>
          </a:p>
        </p:txBody>
      </p:sp>
      <p:sp>
        <p:nvSpPr>
          <p:cNvPr id="4" name="Content Placeholder 3">
            <a:extLst>
              <a:ext uri="{FF2B5EF4-FFF2-40B4-BE49-F238E27FC236}">
                <a16:creationId xmlns:a16="http://schemas.microsoft.com/office/drawing/2014/main" id="{9A33E7E7-9F59-F948-A91F-A54F6BF7BDF0}"/>
              </a:ext>
            </a:extLst>
          </p:cNvPr>
          <p:cNvSpPr>
            <a:spLocks noGrp="1"/>
          </p:cNvSpPr>
          <p:nvPr>
            <p:ph sz="half" idx="2"/>
          </p:nvPr>
        </p:nvSpPr>
        <p:spPr/>
        <p:txBody>
          <a:bodyPr/>
          <a:lstStyle/>
          <a:p>
            <a:pPr marL="0" indent="0">
              <a:buNone/>
            </a:pPr>
            <a:r>
              <a:rPr lang="en-US" sz="2400" dirty="0"/>
              <a:t>Weaknesses </a:t>
            </a:r>
          </a:p>
          <a:p>
            <a:r>
              <a:rPr lang="en-US" sz="2400" dirty="0"/>
              <a:t>People feel like it is a sensitive subject and are not open to share all details. </a:t>
            </a:r>
          </a:p>
          <a:p>
            <a:endParaRPr lang="en-US" dirty="0"/>
          </a:p>
          <a:p>
            <a:endParaRPr lang="en-US" dirty="0"/>
          </a:p>
        </p:txBody>
      </p:sp>
    </p:spTree>
    <p:extLst>
      <p:ext uri="{BB962C8B-B14F-4D97-AF65-F5344CB8AC3E}">
        <p14:creationId xmlns:p14="http://schemas.microsoft.com/office/powerpoint/2010/main" val="315186996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{4982CEB6-6821-B240-9047-CDD266310C29}tf10001071</Template>
  <TotalTime>145</TotalTime>
  <Words>757</Words>
  <Application>Microsoft Macintosh PowerPoint</Application>
  <PresentationFormat>Widescreen</PresentationFormat>
  <Paragraphs>61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Impact</vt:lpstr>
      <vt:lpstr>Badge</vt:lpstr>
      <vt:lpstr>Presentation II </vt:lpstr>
      <vt:lpstr>Research Questions </vt:lpstr>
      <vt:lpstr>Survey Questions </vt:lpstr>
      <vt:lpstr>Survey Outcomes </vt:lpstr>
      <vt:lpstr>Responses </vt:lpstr>
      <vt:lpstr>Interview Questions </vt:lpstr>
      <vt:lpstr>Expert Email </vt:lpstr>
      <vt:lpstr>Literature Sources</vt:lpstr>
      <vt:lpstr>Strengths &amp; Weaknesses </vt:lpstr>
      <vt:lpstr>Methodologies </vt:lpstr>
      <vt:lpstr>The Legalization of Recreational Marijuana</vt:lpstr>
      <vt:lpstr>Future Plans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ii </dc:title>
  <dc:creator>dan kintol</dc:creator>
  <cp:lastModifiedBy>dan kintol</cp:lastModifiedBy>
  <cp:revision>15</cp:revision>
  <dcterms:created xsi:type="dcterms:W3CDTF">2019-12-01T01:26:00Z</dcterms:created>
  <dcterms:modified xsi:type="dcterms:W3CDTF">2019-12-01T03:51:30Z</dcterms:modified>
</cp:coreProperties>
</file>