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E0F3BB-C521-4F65-B364-5BB0C7EECD15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3F78056-B89E-4B53-843E-91F791EF8F3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Research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Waren</a:t>
            </a:r>
            <a:r>
              <a:rPr lang="en-US" dirty="0" smtClean="0"/>
              <a:t> </a:t>
            </a:r>
            <a:r>
              <a:rPr lang="en-US" dirty="0" err="1" smtClean="0"/>
              <a:t>Ellama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21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18234"/>
            <a:ext cx="7391400" cy="4977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999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467600" cy="533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09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543800" cy="4952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420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67600" cy="525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543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to expert on island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467599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810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to expert off island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16" y="1185996"/>
            <a:ext cx="5942965" cy="5681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926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4287"/>
            <a:ext cx="7315199" cy="688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524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350"/>
            <a:ext cx="7391400" cy="659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97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</a:t>
            </a:r>
            <a:r>
              <a:rPr lang="en-US" smtClean="0"/>
              <a:t>ombined </a:t>
            </a:r>
            <a:r>
              <a:rPr lang="en-US"/>
              <a:t>pilot and final survey from 20 respondents of 7 males and 13 females who are mostly at the ages of 19-20 full time students finds physical activity important but over 50% answers to not finding time to do physical activity due to the hours of time they spent at most were 4-6 hours working.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700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endParaRPr lang="en-US" sz="1100" dirty="0" smtClean="0"/>
          </a:p>
          <a:p>
            <a:pPr marL="137160" indent="0">
              <a:buNone/>
            </a:pPr>
            <a:endParaRPr lang="en-US" sz="1100" dirty="0"/>
          </a:p>
          <a:p>
            <a:pPr marL="137160" indent="0">
              <a:buNone/>
            </a:pPr>
            <a:r>
              <a:rPr lang="en-US" sz="1300" dirty="0" err="1"/>
              <a:t>Bruss</a:t>
            </a:r>
            <a:r>
              <a:rPr lang="en-US" sz="1300" dirty="0"/>
              <a:t>, M. B., </a:t>
            </a:r>
            <a:r>
              <a:rPr lang="en-US" sz="1300" dirty="0" err="1"/>
              <a:t>Dannison</a:t>
            </a:r>
            <a:r>
              <a:rPr lang="en-US" sz="1300" dirty="0"/>
              <a:t>, L., Morris, J. R., </a:t>
            </a:r>
            <a:r>
              <a:rPr lang="en-US" sz="1300" dirty="0" err="1"/>
              <a:t>Quitugua</a:t>
            </a:r>
            <a:r>
              <a:rPr lang="en-US" sz="1300" dirty="0"/>
              <a:t>, J., Palacios, R. T., </a:t>
            </a:r>
            <a:r>
              <a:rPr lang="en-US" sz="1300" dirty="0" err="1"/>
              <a:t>Mcgowan</a:t>
            </a:r>
            <a:r>
              <a:rPr lang="en-US" sz="1300" dirty="0"/>
              <a:t>, J., &amp; Michael, </a:t>
            </a:r>
          </a:p>
          <a:p>
            <a:pPr marL="137160" indent="0">
              <a:buNone/>
            </a:pPr>
            <a:r>
              <a:rPr lang="en-US" sz="1300" dirty="0" smtClean="0"/>
              <a:t>	T</a:t>
            </a:r>
            <a:r>
              <a:rPr lang="en-US" sz="1300" dirty="0"/>
              <a:t>. (2010). Teachers as Partners in the Prevention of Childhood Obesity. </a:t>
            </a:r>
            <a:r>
              <a:rPr lang="en-US" sz="1300" i="1" dirty="0"/>
              <a:t>International Journal of Education Policy and </a:t>
            </a:r>
            <a:r>
              <a:rPr lang="en-US" sz="1300" i="1" dirty="0" smtClean="0"/>
              <a:t>	Leadership</a:t>
            </a:r>
            <a:r>
              <a:rPr lang="en-US" sz="1300" i="1" dirty="0"/>
              <a:t>,</a:t>
            </a:r>
            <a:r>
              <a:rPr lang="en-US" sz="1300" dirty="0"/>
              <a:t> </a:t>
            </a:r>
            <a:r>
              <a:rPr lang="en-US" sz="1300" i="1" dirty="0"/>
              <a:t>5</a:t>
            </a:r>
            <a:r>
              <a:rPr lang="en-US" sz="1300" dirty="0"/>
              <a:t>(2). doi:10.22230/ijepl.2010v5n2a66</a:t>
            </a:r>
          </a:p>
          <a:p>
            <a:pPr marL="137160" indent="0">
              <a:buNone/>
            </a:pPr>
            <a:r>
              <a:rPr lang="en-US" sz="1300" dirty="0" smtClean="0"/>
              <a:t>	</a:t>
            </a:r>
          </a:p>
          <a:p>
            <a:pPr marL="137160" indent="0">
              <a:buNone/>
            </a:pPr>
            <a:r>
              <a:rPr lang="en-US" sz="1300" dirty="0" smtClean="0"/>
              <a:t>Elizabeth</a:t>
            </a:r>
            <a:r>
              <a:rPr lang="en-US" sz="1300" dirty="0"/>
              <a:t>, O. (2016, May 14). Jump Menu. Retrieved March 24, 2018, from    </a:t>
            </a:r>
          </a:p>
          <a:p>
            <a:pPr marL="137160" indent="0">
              <a:buNone/>
            </a:pPr>
            <a:r>
              <a:rPr lang="en-US" sz="1300" dirty="0"/>
              <a:t>            https://shcs.ucdavis.edu/blog/archive/strategies-incorporate-physical-activity-college-    </a:t>
            </a:r>
          </a:p>
          <a:p>
            <a:pPr marL="137160" indent="0">
              <a:buNone/>
            </a:pPr>
            <a:r>
              <a:rPr lang="en-US" sz="1300" dirty="0"/>
              <a:t>            </a:t>
            </a:r>
            <a:r>
              <a:rPr lang="en-US" sz="1300" dirty="0" smtClean="0"/>
              <a:t>student</a:t>
            </a:r>
          </a:p>
          <a:p>
            <a:pPr marL="137160" indent="0">
              <a:buNone/>
            </a:pPr>
            <a:endParaRPr lang="en-US" sz="1300" dirty="0"/>
          </a:p>
          <a:p>
            <a:pPr marL="137160" indent="0">
              <a:buNone/>
            </a:pPr>
            <a:r>
              <a:rPr lang="en-US" sz="1300" dirty="0" err="1"/>
              <a:t>Kessaram</a:t>
            </a:r>
            <a:r>
              <a:rPr lang="en-US" sz="1300" dirty="0"/>
              <a:t>, T., </a:t>
            </a:r>
            <a:r>
              <a:rPr lang="en-US" sz="1300" dirty="0" err="1"/>
              <a:t>Mckenzie</a:t>
            </a:r>
            <a:r>
              <a:rPr lang="en-US" sz="1300" dirty="0"/>
              <a:t>, J., </a:t>
            </a:r>
            <a:r>
              <a:rPr lang="en-US" sz="1300" dirty="0" err="1"/>
              <a:t>Girin</a:t>
            </a:r>
            <a:r>
              <a:rPr lang="en-US" sz="1300" dirty="0"/>
              <a:t>, N., </a:t>
            </a:r>
            <a:r>
              <a:rPr lang="en-US" sz="1300" dirty="0" err="1"/>
              <a:t>Merilles</a:t>
            </a:r>
            <a:r>
              <a:rPr lang="en-US" sz="1300" dirty="0"/>
              <a:t>, O. E., </a:t>
            </a:r>
            <a:r>
              <a:rPr lang="en-US" sz="1300" dirty="0" err="1"/>
              <a:t>Pullar</a:t>
            </a:r>
            <a:r>
              <a:rPr lang="en-US" sz="1300" dirty="0"/>
              <a:t>, J., Roth, A., . . . Hoy, D. (2015). </a:t>
            </a:r>
          </a:p>
          <a:p>
            <a:pPr marL="137160" indent="0">
              <a:buNone/>
            </a:pPr>
            <a:r>
              <a:rPr lang="en-US" sz="1300" dirty="0" smtClean="0"/>
              <a:t>	Overweight</a:t>
            </a:r>
            <a:r>
              <a:rPr lang="en-US" sz="1300" dirty="0"/>
              <a:t>, obesity, physical activity and sugar-sweetened beverage consumption in adolescents of Pacific </a:t>
            </a:r>
            <a:r>
              <a:rPr lang="en-US" sz="1300" dirty="0" smtClean="0"/>
              <a:t>	islands</a:t>
            </a:r>
            <a:r>
              <a:rPr lang="en-US" sz="1300" dirty="0"/>
              <a:t>: results from the Global School-Based Student Health Survey and the Youth Risk Behavior Surveillance </a:t>
            </a:r>
            <a:r>
              <a:rPr lang="en-US" sz="1300" dirty="0" smtClean="0"/>
              <a:t>	System</a:t>
            </a:r>
            <a:r>
              <a:rPr lang="en-US" sz="1300" dirty="0"/>
              <a:t>. </a:t>
            </a:r>
            <a:r>
              <a:rPr lang="en-US" sz="1300" i="1" dirty="0"/>
              <a:t>BMC Obesity,</a:t>
            </a:r>
            <a:r>
              <a:rPr lang="en-US" sz="1300" dirty="0"/>
              <a:t> </a:t>
            </a:r>
            <a:r>
              <a:rPr lang="en-US" sz="1300" i="1" dirty="0"/>
              <a:t>2</a:t>
            </a:r>
            <a:r>
              <a:rPr lang="en-US" sz="1300" dirty="0"/>
              <a:t>(1). doi:10.1186/s40608-015-0062-4</a:t>
            </a:r>
          </a:p>
          <a:p>
            <a:pPr marL="137160" indent="0">
              <a:buNone/>
            </a:pPr>
            <a:r>
              <a:rPr lang="en-US" sz="1300" dirty="0"/>
              <a:t>NYU. (</a:t>
            </a:r>
            <a:r>
              <a:rPr lang="en-US" sz="1300" dirty="0" err="1"/>
              <a:t>n.d.</a:t>
            </a:r>
            <a:r>
              <a:rPr lang="en-US" sz="1300" dirty="0"/>
              <a:t>). Physical Activity. Retrieved March 24, 2018, from https://www.nyu.edu/life/safety-                               </a:t>
            </a:r>
          </a:p>
          <a:p>
            <a:pPr marL="137160" indent="0">
              <a:buNone/>
            </a:pPr>
            <a:r>
              <a:rPr lang="en-US" sz="1300" dirty="0"/>
              <a:t>            health-wellness/live-well-</a:t>
            </a:r>
            <a:r>
              <a:rPr lang="en-US" sz="1300" dirty="0" err="1"/>
              <a:t>nyu</a:t>
            </a:r>
            <a:r>
              <a:rPr lang="en-US" sz="1300" dirty="0"/>
              <a:t>/priority-areas/physical-activity.html</a:t>
            </a:r>
          </a:p>
          <a:p>
            <a:pPr marL="137160" indent="0">
              <a:buNone/>
            </a:pPr>
            <a:r>
              <a:rPr lang="en-US" sz="1300" dirty="0"/>
              <a:t>Physical activity level decreases among college students. (2010, November 11). Retrieved </a:t>
            </a:r>
          </a:p>
          <a:p>
            <a:pPr marL="137160" indent="0">
              <a:buNone/>
            </a:pPr>
            <a:r>
              <a:rPr lang="en-US" sz="1300" dirty="0" smtClean="0"/>
              <a:t>	February </a:t>
            </a:r>
            <a:r>
              <a:rPr lang="en-US" sz="1300" dirty="0"/>
              <a:t>15, 2018, from https://</a:t>
            </a:r>
            <a:r>
              <a:rPr lang="en-US" sz="1300" dirty="0" smtClean="0"/>
              <a:t>www.news-medical.net/news/20101111/Physical-activity-level-decreases-	among-college-students.aspx</a:t>
            </a:r>
            <a:endParaRPr lang="en-US" sz="1300" dirty="0"/>
          </a:p>
          <a:p>
            <a:pPr marL="137160" indent="0">
              <a:buNone/>
            </a:pPr>
            <a:r>
              <a:rPr lang="en-US" sz="1300" dirty="0"/>
              <a:t> </a:t>
            </a:r>
          </a:p>
          <a:p>
            <a:pPr marL="137160" indent="0">
              <a:buNone/>
            </a:pPr>
            <a:r>
              <a:rPr lang="en-US" sz="1300" dirty="0" err="1"/>
              <a:t>Seo</a:t>
            </a:r>
            <a:r>
              <a:rPr lang="en-US" sz="1300" dirty="0"/>
              <a:t>, D., </a:t>
            </a:r>
            <a:r>
              <a:rPr lang="en-US" sz="1300" dirty="0" err="1"/>
              <a:t>Torabi</a:t>
            </a:r>
            <a:r>
              <a:rPr lang="en-US" sz="1300" dirty="0"/>
              <a:t>, M. R., Jiang, N., Fernandez-Rojas, X., &amp; Park, B. (2009). Cross-cultural </a:t>
            </a:r>
          </a:p>
          <a:p>
            <a:pPr marL="137160" indent="0">
              <a:buNone/>
            </a:pPr>
            <a:r>
              <a:rPr lang="en-US" sz="1300" dirty="0" smtClean="0"/>
              <a:t>	Comparison </a:t>
            </a:r>
            <a:r>
              <a:rPr lang="en-US" sz="1300" dirty="0"/>
              <a:t>of Lack of Regular Physical Activity among College Students: Universal Versus </a:t>
            </a:r>
            <a:r>
              <a:rPr lang="en-US" sz="1300" dirty="0" smtClean="0"/>
              <a:t>	Transversal</a:t>
            </a:r>
            <a:r>
              <a:rPr lang="en-US" sz="1300" dirty="0"/>
              <a:t>. </a:t>
            </a:r>
            <a:r>
              <a:rPr lang="en-US" sz="1300" i="1" dirty="0"/>
              <a:t>International Journal of Behavioral Medicine,</a:t>
            </a:r>
            <a:r>
              <a:rPr lang="en-US" sz="1300" dirty="0"/>
              <a:t> </a:t>
            </a:r>
            <a:r>
              <a:rPr lang="en-US" sz="1300" i="1" dirty="0"/>
              <a:t>16</a:t>
            </a:r>
            <a:r>
              <a:rPr lang="en-US" sz="1300" dirty="0"/>
              <a:t>(4), 355-359. doi:10.1007/s12529-008-9029-x</a:t>
            </a:r>
          </a:p>
          <a:p>
            <a:pPr marL="137160" indent="0">
              <a:buNone/>
            </a:pPr>
            <a:r>
              <a:rPr lang="en-US" sz="1300" dirty="0" err="1"/>
              <a:t>Seo</a:t>
            </a:r>
            <a:r>
              <a:rPr lang="en-US" sz="1300" dirty="0"/>
              <a:t>, D., </a:t>
            </a:r>
            <a:r>
              <a:rPr lang="en-US" sz="1300" dirty="0" err="1"/>
              <a:t>Torabi</a:t>
            </a:r>
            <a:r>
              <a:rPr lang="en-US" sz="1300" dirty="0"/>
              <a:t>, M. R., Chin, M. K., Huang, S. F., Chen, C. K., </a:t>
            </a:r>
            <a:r>
              <a:rPr lang="en-US" sz="1300" dirty="0" err="1"/>
              <a:t>Mok</a:t>
            </a:r>
            <a:r>
              <a:rPr lang="en-US" sz="1300" dirty="0"/>
              <a:t>, M. M., . . . Wang, C. </a:t>
            </a:r>
          </a:p>
          <a:p>
            <a:pPr marL="137160" indent="0">
              <a:buNone/>
            </a:pPr>
            <a:r>
              <a:rPr lang="en-US" sz="1300" dirty="0" smtClean="0"/>
              <a:t>	(</a:t>
            </a:r>
            <a:r>
              <a:rPr lang="en-US" sz="1300" dirty="0"/>
              <a:t>2011). A Comparison of Factors Associated with Physical Inactivity Among East Asian College </a:t>
            </a:r>
            <a:r>
              <a:rPr lang="en-US" sz="1300" dirty="0" smtClean="0"/>
              <a:t>	Students</a:t>
            </a:r>
            <a:r>
              <a:rPr lang="en-US" sz="1300" dirty="0"/>
              <a:t>. </a:t>
            </a:r>
            <a:r>
              <a:rPr lang="en-US" sz="1300" i="1" dirty="0"/>
              <a:t>International Journal of Behavioral Medicine,</a:t>
            </a:r>
            <a:r>
              <a:rPr lang="en-US" sz="1300" dirty="0"/>
              <a:t> </a:t>
            </a:r>
            <a:r>
              <a:rPr lang="en-US" sz="1300" i="1" dirty="0"/>
              <a:t>19</a:t>
            </a:r>
            <a:r>
              <a:rPr lang="en-US" sz="1300" dirty="0"/>
              <a:t>(3), 316-323. doi:10.1007/s12529-011-9167-4</a:t>
            </a:r>
          </a:p>
          <a:p>
            <a:pPr marL="137160" indent="0">
              <a:buNone/>
            </a:pPr>
            <a:endParaRPr lang="en-US" sz="1100" dirty="0"/>
          </a:p>
          <a:p>
            <a:pPr marL="137160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6080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“How physically active are college students in the CNMI?”</a:t>
            </a:r>
          </a:p>
          <a:p>
            <a:endParaRPr lang="en-US" dirty="0"/>
          </a:p>
          <a:p>
            <a:r>
              <a:rPr lang="en-US" dirty="0" smtClean="0"/>
              <a:t>“What are the factors of physical activity or inactivity?”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5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Monkey</a:t>
            </a:r>
          </a:p>
          <a:p>
            <a:r>
              <a:rPr lang="en-US" dirty="0" smtClean="0"/>
              <a:t>Letter to experts on and off island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52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SurveyMonkey</a:t>
            </a:r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588207" cy="4708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22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467599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82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21105"/>
            <a:ext cx="7924800" cy="4415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888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3652"/>
            <a:ext cx="7696200" cy="47361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446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9690"/>
            <a:ext cx="7696200" cy="4766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719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1432"/>
            <a:ext cx="7543800" cy="471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8330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30</TotalTime>
  <Words>142</Words>
  <Application>Microsoft Office PowerPoint</Application>
  <PresentationFormat>On-screen Show (4:3)</PresentationFormat>
  <Paragraphs>35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Research Report</vt:lpstr>
      <vt:lpstr>Research Question</vt:lpstr>
      <vt:lpstr>Research Method</vt:lpstr>
      <vt:lpstr>SurveyMonkey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Letter to expert on island</vt:lpstr>
      <vt:lpstr>Letter to expert off island</vt:lpstr>
      <vt:lpstr>PowerPoint Presentation</vt:lpstr>
      <vt:lpstr>PowerPoint Presentation</vt:lpstr>
      <vt:lpstr>Conclusion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Report</dc:title>
  <dc:creator>warlee</dc:creator>
  <cp:lastModifiedBy>warlee</cp:lastModifiedBy>
  <cp:revision>3</cp:revision>
  <dcterms:created xsi:type="dcterms:W3CDTF">2018-05-07T11:09:45Z</dcterms:created>
  <dcterms:modified xsi:type="dcterms:W3CDTF">2018-05-07T11:39:59Z</dcterms:modified>
</cp:coreProperties>
</file>