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embeddedFontLst>
    <p:embeddedFont>
      <p:font typeface="Economica"/>
      <p:regular r:id="rId11"/>
      <p:bold r:id="rId12"/>
      <p:italic r:id="rId13"/>
      <p:boldItalic r:id="rId14"/>
    </p:embeddedFont>
    <p:embeddedFont>
      <p:font typeface="Playfair Display"/>
      <p:regular r:id="rId15"/>
      <p:bold r:id="rId16"/>
      <p:italic r:id="rId17"/>
      <p:boldItalic r:id="rId18"/>
    </p:embeddedFont>
    <p:embeddedFont>
      <p:font typeface="Lato"/>
      <p:regular r:id="rId19"/>
      <p:bold r:id="rId20"/>
      <p:italic r:id="rId21"/>
      <p:boldItalic r:id="rId22"/>
    </p:embeddedFont>
    <p:embeddedFont>
      <p:font typeface="Oswald"/>
      <p:regular r:id="rId23"/>
      <p:bold r:id="rId24"/>
    </p:embeddedFont>
    <p:embeddedFont>
      <p:font typeface="Open Sans"/>
      <p:regular r:id="rId25"/>
      <p:bold r:id="rId26"/>
      <p:italic r:id="rId27"/>
      <p:boldItalic r:id="rId28"/>
    </p:embeddedFont>
    <p:embeddedFont>
      <p:font typeface="Alegreya"/>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Lato-bold.fntdata"/><Relationship Id="rId22" Type="http://schemas.openxmlformats.org/officeDocument/2006/relationships/font" Target="fonts/Lato-boldItalic.fntdata"/><Relationship Id="rId21" Type="http://schemas.openxmlformats.org/officeDocument/2006/relationships/font" Target="fonts/Lato-italic.fntdata"/><Relationship Id="rId24" Type="http://schemas.openxmlformats.org/officeDocument/2006/relationships/font" Target="fonts/Oswald-bold.fntdata"/><Relationship Id="rId23" Type="http://schemas.openxmlformats.org/officeDocument/2006/relationships/font" Target="fonts/Oswald-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bold.fntdata"/><Relationship Id="rId25" Type="http://schemas.openxmlformats.org/officeDocument/2006/relationships/font" Target="fonts/OpenSans-regular.fntdata"/><Relationship Id="rId28" Type="http://schemas.openxmlformats.org/officeDocument/2006/relationships/font" Target="fonts/OpenSans-boldItalic.fntdata"/><Relationship Id="rId27" Type="http://schemas.openxmlformats.org/officeDocument/2006/relationships/font" Target="fonts/OpenSans-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legreya-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Alegreya-italic.fntdata"/><Relationship Id="rId30" Type="http://schemas.openxmlformats.org/officeDocument/2006/relationships/font" Target="fonts/Alegreya-bold.fntdata"/><Relationship Id="rId11" Type="http://schemas.openxmlformats.org/officeDocument/2006/relationships/font" Target="fonts/Economica-regular.fntdata"/><Relationship Id="rId10" Type="http://schemas.openxmlformats.org/officeDocument/2006/relationships/slide" Target="slides/slide6.xml"/><Relationship Id="rId32" Type="http://schemas.openxmlformats.org/officeDocument/2006/relationships/font" Target="fonts/Alegreya-boldItalic.fntdata"/><Relationship Id="rId13" Type="http://schemas.openxmlformats.org/officeDocument/2006/relationships/font" Target="fonts/Economica-italic.fntdata"/><Relationship Id="rId12" Type="http://schemas.openxmlformats.org/officeDocument/2006/relationships/font" Target="fonts/Economica-bold.fntdata"/><Relationship Id="rId15" Type="http://schemas.openxmlformats.org/officeDocument/2006/relationships/font" Target="fonts/PlayfairDisplay-regular.fntdata"/><Relationship Id="rId14" Type="http://schemas.openxmlformats.org/officeDocument/2006/relationships/font" Target="fonts/Economica-boldItalic.fntdata"/><Relationship Id="rId17" Type="http://schemas.openxmlformats.org/officeDocument/2006/relationships/font" Target="fonts/PlayfairDisplay-italic.fntdata"/><Relationship Id="rId16" Type="http://schemas.openxmlformats.org/officeDocument/2006/relationships/font" Target="fonts/PlayfairDisplay-bold.fntdata"/><Relationship Id="rId19" Type="http://schemas.openxmlformats.org/officeDocument/2006/relationships/font" Target="fonts/Lato-regular.fntdata"/><Relationship Id="rId18" Type="http://schemas.openxmlformats.org/officeDocument/2006/relationships/font" Target="fonts/PlayfairDispl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Shape 60"/>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Shape 66"/>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Shape 73"/>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Shape 80"/>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Shape 87"/>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Shape 9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a:off x="2744013" y="756700"/>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Shape 11"/>
          <p:cNvSpPr/>
          <p:nvPr/>
        </p:nvSpPr>
        <p:spPr>
          <a:xfrm rot="10800000">
            <a:off x="5318350" y="32667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Shape 12"/>
          <p:cNvSpPr txBox="1"/>
          <p:nvPr>
            <p:ph type="ctrTitle"/>
          </p:nvPr>
        </p:nvSpPr>
        <p:spPr>
          <a:xfrm>
            <a:off x="3044700" y="1444255"/>
            <a:ext cx="3054600" cy="1537200"/>
          </a:xfrm>
          <a:prstGeom prst="rect">
            <a:avLst/>
          </a:prstGeom>
        </p:spPr>
        <p:txBody>
          <a:bodyPr anchorCtr="0" anchor="b" bIns="91425" lIns="91425" spcFirstLastPara="1" rIns="91425" wrap="square" tIns="91425"/>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Shape 13"/>
          <p:cNvSpPr txBox="1"/>
          <p:nvPr>
            <p:ph idx="1" type="subTitle"/>
          </p:nvPr>
        </p:nvSpPr>
        <p:spPr>
          <a:xfrm>
            <a:off x="3044700" y="3116580"/>
            <a:ext cx="3054600" cy="7014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Shape 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 name="Shape 53"/>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Shape 54"/>
          <p:cNvSpPr txBox="1"/>
          <p:nvPr>
            <p:ph idx="1" type="body"/>
          </p:nvPr>
        </p:nvSpPr>
        <p:spPr>
          <a:xfrm>
            <a:off x="311700" y="316200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Shape 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Shape 16"/>
          <p:cNvSpPr/>
          <p:nvPr/>
        </p:nvSpPr>
        <p:spPr>
          <a:xfrm flipH="1">
            <a:off x="7595938" y="4602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Shape 17"/>
          <p:cNvSpPr/>
          <p:nvPr/>
        </p:nvSpPr>
        <p:spPr>
          <a:xfrm flipH="1" rot="10800000">
            <a:off x="466425" y="3558325"/>
            <a:ext cx="1081625" cy="1124950"/>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Shape 18"/>
          <p:cNvSpPr txBox="1"/>
          <p:nvPr>
            <p:ph type="title"/>
          </p:nvPr>
        </p:nvSpPr>
        <p:spPr>
          <a:xfrm>
            <a:off x="773700" y="1806450"/>
            <a:ext cx="7596600" cy="1530600"/>
          </a:xfrm>
          <a:prstGeom prst="rect">
            <a:avLst/>
          </a:prstGeom>
        </p:spPr>
        <p:txBody>
          <a:bodyPr anchorCtr="0" anchor="ctr" bIns="91425" lIns="91425" spcFirstLastPara="1" rIns="91425" wrap="square" tIns="91425"/>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Shape 2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 name="Shape 22"/>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Shape 23"/>
          <p:cNvSpPr txBox="1"/>
          <p:nvPr>
            <p:ph idx="1" type="body"/>
          </p:nvPr>
        </p:nvSpPr>
        <p:spPr>
          <a:xfrm>
            <a:off x="311700" y="1225225"/>
            <a:ext cx="8520600" cy="33540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Shape 26"/>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Shape 27"/>
          <p:cNvSpPr txBox="1"/>
          <p:nvPr>
            <p:ph idx="1" type="body"/>
          </p:nvPr>
        </p:nvSpPr>
        <p:spPr>
          <a:xfrm>
            <a:off x="311700" y="1225225"/>
            <a:ext cx="3999900" cy="3354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Shape 28"/>
          <p:cNvSpPr txBox="1"/>
          <p:nvPr>
            <p:ph idx="2" type="body"/>
          </p:nvPr>
        </p:nvSpPr>
        <p:spPr>
          <a:xfrm>
            <a:off x="4832400" y="1225225"/>
            <a:ext cx="3999900" cy="33540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Shape 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Shape 31"/>
          <p:cNvSpPr txBox="1"/>
          <p:nvPr>
            <p:ph type="title"/>
          </p:nvPr>
        </p:nvSpPr>
        <p:spPr>
          <a:xfrm>
            <a:off x="311700" y="315925"/>
            <a:ext cx="8520600" cy="831300"/>
          </a:xfrm>
          <a:prstGeom prst="rect">
            <a:avLst/>
          </a:prstGeom>
        </p:spPr>
        <p:txBody>
          <a:bodyPr anchorCtr="0" anchor="b" bIns="91425" lIns="91425" spcFirstLastPara="1" rIns="91425" wrap="square" tIns="91425"/>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Shape 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sp>
        <p:nvSpPr>
          <p:cNvPr id="34" name="Shape 34"/>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Shape 35"/>
          <p:cNvSpPr txBox="1"/>
          <p:nvPr>
            <p:ph idx="1" type="body"/>
          </p:nvPr>
        </p:nvSpPr>
        <p:spPr>
          <a:xfrm>
            <a:off x="311700" y="1399400"/>
            <a:ext cx="2808000" cy="27849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Shape 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 name="Shape 39"/>
          <p:cNvSpPr txBox="1"/>
          <p:nvPr>
            <p:ph type="title"/>
          </p:nvPr>
        </p:nvSpPr>
        <p:spPr>
          <a:xfrm>
            <a:off x="490250" y="450150"/>
            <a:ext cx="5878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Shape 42"/>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3" name="Shape 43"/>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Shape 44"/>
          <p:cNvSpPr txBox="1"/>
          <p:nvPr>
            <p:ph type="title"/>
          </p:nvPr>
        </p:nvSpPr>
        <p:spPr>
          <a:xfrm>
            <a:off x="265500" y="929275"/>
            <a:ext cx="4045200" cy="1786200"/>
          </a:xfrm>
          <a:prstGeom prst="rect">
            <a:avLst/>
          </a:prstGeom>
        </p:spPr>
        <p:txBody>
          <a:bodyPr anchorCtr="0" anchor="b" bIns="91425" lIns="91425" spcFirstLastPara="1" rIns="91425" wrap="square" tIns="91425"/>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Shape 45"/>
          <p:cNvSpPr txBox="1"/>
          <p:nvPr>
            <p:ph idx="1" type="subTitle"/>
          </p:nvPr>
        </p:nvSpPr>
        <p:spPr>
          <a:xfrm>
            <a:off x="265500" y="2769001"/>
            <a:ext cx="4045200" cy="1574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Shape 46"/>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Shape 49"/>
          <p:cNvSpPr txBox="1"/>
          <p:nvPr>
            <p:ph idx="1" type="body"/>
          </p:nvPr>
        </p:nvSpPr>
        <p:spPr>
          <a:xfrm>
            <a:off x="319500" y="42189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Shape 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Shape 7"/>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type="ctrTitle"/>
          </p:nvPr>
        </p:nvSpPr>
        <p:spPr>
          <a:xfrm>
            <a:off x="2755950" y="1235825"/>
            <a:ext cx="3632100" cy="10275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1"/>
              </a:buClr>
              <a:buSzPts val="5200"/>
              <a:buFont typeface="Times New Roman"/>
              <a:buNone/>
            </a:pPr>
            <a:r>
              <a:rPr b="1" i="0" lang="en" sz="3000" u="none" cap="none" strike="noStrike">
                <a:solidFill>
                  <a:schemeClr val="accent4"/>
                </a:solidFill>
                <a:latin typeface="Times New Roman"/>
                <a:ea typeface="Times New Roman"/>
                <a:cs typeface="Times New Roman"/>
                <a:sym typeface="Times New Roman"/>
              </a:rPr>
              <a:t>The CNMI and</a:t>
            </a:r>
            <a:endParaRPr b="1" i="0" sz="3000" u="none" cap="none" strike="noStrike">
              <a:solidFill>
                <a:schemeClr val="accent4"/>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5200"/>
              <a:buFont typeface="Times New Roman"/>
              <a:buNone/>
            </a:pPr>
            <a:r>
              <a:rPr b="1" i="0" lang="en" sz="3000" u="none" cap="none" strike="noStrike">
                <a:solidFill>
                  <a:schemeClr val="accent4"/>
                </a:solidFill>
                <a:latin typeface="Times New Roman"/>
                <a:ea typeface="Times New Roman"/>
                <a:cs typeface="Times New Roman"/>
                <a:sym typeface="Times New Roman"/>
              </a:rPr>
              <a:t>the CWs</a:t>
            </a:r>
            <a:r>
              <a:rPr b="1" lang="en" sz="3000">
                <a:solidFill>
                  <a:schemeClr val="accent4"/>
                </a:solidFill>
                <a:latin typeface="Times New Roman"/>
                <a:ea typeface="Times New Roman"/>
                <a:cs typeface="Times New Roman"/>
                <a:sym typeface="Times New Roman"/>
              </a:rPr>
              <a:t>: Part I</a:t>
            </a:r>
            <a:endParaRPr b="1" i="0" sz="3000" u="none" cap="none" strike="noStrike">
              <a:solidFill>
                <a:schemeClr val="accent4"/>
              </a:solidFill>
              <a:latin typeface="Times New Roman"/>
              <a:ea typeface="Times New Roman"/>
              <a:cs typeface="Times New Roman"/>
              <a:sym typeface="Times New Roman"/>
            </a:endParaRPr>
          </a:p>
        </p:txBody>
      </p:sp>
      <p:sp>
        <p:nvSpPr>
          <p:cNvPr id="63" name="Shape 63"/>
          <p:cNvSpPr txBox="1"/>
          <p:nvPr>
            <p:ph idx="1" type="subTitle"/>
          </p:nvPr>
        </p:nvSpPr>
        <p:spPr>
          <a:xfrm>
            <a:off x="541050" y="2838175"/>
            <a:ext cx="8061900" cy="128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2"/>
              </a:buClr>
              <a:buSzPts val="2800"/>
              <a:buFont typeface="Times New Roman"/>
              <a:buNone/>
            </a:pPr>
            <a:r>
              <a:rPr b="0" i="0" lang="en" sz="2800" u="none" cap="none" strike="noStrike">
                <a:solidFill>
                  <a:schemeClr val="accent5"/>
                </a:solidFill>
                <a:latin typeface="Times New Roman"/>
                <a:ea typeface="Times New Roman"/>
                <a:cs typeface="Times New Roman"/>
                <a:sym typeface="Times New Roman"/>
              </a:rPr>
              <a:t>Tiara Babauta</a:t>
            </a:r>
            <a:endParaRPr b="0" i="0" sz="2800" u="none" cap="none" strike="noStrike">
              <a:solidFill>
                <a:schemeClr val="accent5"/>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2"/>
              </a:buClr>
              <a:buSzPts val="2800"/>
              <a:buFont typeface="Times New Roman"/>
              <a:buNone/>
            </a:pPr>
            <a:r>
              <a:rPr b="0" i="0" lang="en" sz="2800" u="none" cap="none" strike="noStrike">
                <a:solidFill>
                  <a:schemeClr val="accent6"/>
                </a:solidFill>
                <a:latin typeface="Times New Roman"/>
                <a:ea typeface="Times New Roman"/>
                <a:cs typeface="Times New Roman"/>
                <a:sym typeface="Times New Roman"/>
              </a:rPr>
              <a:t>EN101-06</a:t>
            </a:r>
            <a:endParaRPr b="0" i="0" sz="2800" u="none" cap="none" strike="noStrike">
              <a:solidFill>
                <a:schemeClr val="accent6"/>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2"/>
              </a:buClr>
              <a:buSzPts val="2800"/>
              <a:buFont typeface="Times New Roman"/>
              <a:buNone/>
            </a:pPr>
            <a:r>
              <a:rPr b="1" i="0" lang="en" sz="1800" u="none" cap="none" strike="noStrike">
                <a:solidFill>
                  <a:schemeClr val="accent6"/>
                </a:solidFill>
                <a:latin typeface="Times New Roman"/>
                <a:ea typeface="Times New Roman"/>
                <a:cs typeface="Times New Roman"/>
                <a:sym typeface="Times New Roman"/>
              </a:rPr>
              <a:t>Dr. Kimberly  Bunts-Anderson</a:t>
            </a:r>
            <a:endParaRPr b="1" i="0" sz="1800" u="none" cap="none" strike="noStrike">
              <a:solidFill>
                <a:schemeClr val="accent6"/>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title"/>
          </p:nvPr>
        </p:nvSpPr>
        <p:spPr>
          <a:xfrm>
            <a:off x="311700" y="315925"/>
            <a:ext cx="8520600" cy="83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200"/>
              <a:buFont typeface="Playfair Display"/>
              <a:buNone/>
            </a:pPr>
            <a:r>
              <a:rPr b="1" i="0" lang="en" sz="2200" u="none" cap="none" strike="noStrike">
                <a:solidFill>
                  <a:schemeClr val="dk1"/>
                </a:solidFill>
                <a:latin typeface="Times New Roman"/>
                <a:ea typeface="Times New Roman"/>
                <a:cs typeface="Times New Roman"/>
                <a:sym typeface="Times New Roman"/>
              </a:rPr>
              <a:t>Background</a:t>
            </a:r>
            <a:endParaRPr b="1" i="0" sz="2200" u="none" cap="none" strike="noStrike">
              <a:solidFill>
                <a:schemeClr val="dk1"/>
              </a:solidFill>
              <a:latin typeface="Times New Roman"/>
              <a:ea typeface="Times New Roman"/>
              <a:cs typeface="Times New Roman"/>
              <a:sym typeface="Times New Roman"/>
            </a:endParaRPr>
          </a:p>
        </p:txBody>
      </p:sp>
      <p:sp>
        <p:nvSpPr>
          <p:cNvPr id="69" name="Shape 69"/>
          <p:cNvSpPr txBox="1"/>
          <p:nvPr>
            <p:ph idx="1" type="body"/>
          </p:nvPr>
        </p:nvSpPr>
        <p:spPr>
          <a:xfrm>
            <a:off x="311700" y="1152475"/>
            <a:ext cx="5516400" cy="3416400"/>
          </a:xfrm>
          <a:prstGeom prst="rect">
            <a:avLst/>
          </a:prstGeom>
          <a:noFill/>
          <a:ln>
            <a:noFill/>
          </a:ln>
        </p:spPr>
        <p:txBody>
          <a:bodyPr anchorCtr="0" anchor="t" bIns="91425" lIns="91425" spcFirstLastPara="1" rIns="91425" wrap="square" tIns="91425">
            <a:noAutofit/>
          </a:bodyPr>
          <a:lstStyle/>
          <a:p>
            <a:pPr indent="0" lvl="0" marL="0" rtl="0" algn="ctr">
              <a:lnSpc>
                <a:spcPct val="200000"/>
              </a:lnSpc>
              <a:spcBef>
                <a:spcPts val="0"/>
              </a:spcBef>
              <a:spcAft>
                <a:spcPts val="1000"/>
              </a:spcAft>
              <a:buClr>
                <a:srgbClr val="000000"/>
              </a:buClr>
              <a:buSzPts val="1100"/>
              <a:buFont typeface="Arial"/>
              <a:buNone/>
            </a:pPr>
            <a:r>
              <a:rPr lang="en" sz="1400">
                <a:solidFill>
                  <a:srgbClr val="FF9900"/>
                </a:solidFill>
                <a:latin typeface="Times New Roman"/>
                <a:ea typeface="Times New Roman"/>
                <a:cs typeface="Times New Roman"/>
                <a:sym typeface="Times New Roman"/>
              </a:rPr>
              <a:t> In the 1950’s, the Marianas was introduced to the help of the foreign workers as they first set foot on our island. Due to the many years of labor that the Chamorro and Carolinian ancestors had done, they did not entirely need the service but they were appreciative. It suddenly changed as the generations settled. The natives of the island became more sluggish and took advantage of the assistance which caused them to be necessary to our islands. However, our Chamorro and Carolinians have allowed themselves to gain training for their careers but it is not enough.</a:t>
            </a:r>
            <a:endParaRPr sz="1400">
              <a:solidFill>
                <a:srgbClr val="FF9900"/>
              </a:solidFill>
              <a:latin typeface="Alegreya"/>
              <a:ea typeface="Alegreya"/>
              <a:cs typeface="Alegreya"/>
              <a:sym typeface="Alegreya"/>
            </a:endParaRPr>
          </a:p>
        </p:txBody>
      </p:sp>
      <p:pic>
        <p:nvPicPr>
          <p:cNvPr descr="Image result for cnmi emoji" id="70" name="Shape 70"/>
          <p:cNvPicPr preferRelativeResize="0"/>
          <p:nvPr/>
        </p:nvPicPr>
        <p:blipFill>
          <a:blip r:embed="rId3">
            <a:alphaModFix/>
          </a:blip>
          <a:stretch>
            <a:fillRect/>
          </a:stretch>
        </p:blipFill>
        <p:spPr>
          <a:xfrm>
            <a:off x="5980500" y="1170125"/>
            <a:ext cx="3011100" cy="3011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311700" y="315925"/>
            <a:ext cx="8520600" cy="83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3200"/>
              <a:buFont typeface="Playfair Display"/>
              <a:buNone/>
            </a:pPr>
            <a:r>
              <a:rPr b="1" i="0" lang="en" sz="3200" u="none" cap="none" strike="noStrike">
                <a:solidFill>
                  <a:schemeClr val="dk1"/>
                </a:solidFill>
                <a:latin typeface="Playfair Display"/>
                <a:ea typeface="Playfair Display"/>
                <a:cs typeface="Playfair Display"/>
                <a:sym typeface="Playfair Display"/>
              </a:rPr>
              <a:t>Interest in Topic</a:t>
            </a:r>
            <a:endParaRPr b="1" i="0" sz="3200" u="none" cap="none" strike="noStrike">
              <a:solidFill>
                <a:schemeClr val="dk1"/>
              </a:solidFill>
              <a:latin typeface="Playfair Display"/>
              <a:ea typeface="Playfair Display"/>
              <a:cs typeface="Playfair Display"/>
              <a:sym typeface="Playfair Display"/>
            </a:endParaRPr>
          </a:p>
        </p:txBody>
      </p:sp>
      <p:sp>
        <p:nvSpPr>
          <p:cNvPr id="76" name="Shape 76"/>
          <p:cNvSpPr txBox="1"/>
          <p:nvPr>
            <p:ph idx="1" type="body"/>
          </p:nvPr>
        </p:nvSpPr>
        <p:spPr>
          <a:xfrm>
            <a:off x="179450" y="1152475"/>
            <a:ext cx="5682900" cy="3752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1600"/>
              </a:spcAft>
              <a:buClr>
                <a:schemeClr val="dk2"/>
              </a:buClr>
              <a:buSzPts val="1800"/>
              <a:buFont typeface="Lato"/>
              <a:buNone/>
            </a:pPr>
            <a:r>
              <a:rPr i="0" lang="en" sz="2000" u="none" cap="none" strike="noStrike">
                <a:solidFill>
                  <a:schemeClr val="accent1"/>
                </a:solidFill>
                <a:latin typeface="Playfair Display"/>
                <a:ea typeface="Playfair Display"/>
                <a:cs typeface="Playfair Display"/>
                <a:sym typeface="Playfair Display"/>
              </a:rPr>
              <a:t>At first I wanted to choose a topic about drugs, but then I'd have to narrow my sources to just one particular drug. I realized I would do something that seemed to be equally important, and I chose the foreign workers issue. I wanted to know who supports or did not support the extension, and if we are able to survive during the absence. Therefore, I began my research.</a:t>
            </a:r>
            <a:endParaRPr i="0" sz="2000" u="none" cap="none" strike="noStrike">
              <a:solidFill>
                <a:schemeClr val="accent1"/>
              </a:solidFill>
              <a:latin typeface="Playfair Display"/>
              <a:ea typeface="Playfair Display"/>
              <a:cs typeface="Playfair Display"/>
              <a:sym typeface="Playfair Display"/>
            </a:endParaRPr>
          </a:p>
        </p:txBody>
      </p:sp>
      <p:pic>
        <p:nvPicPr>
          <p:cNvPr descr="Image result for thumbs up emoji" id="77" name="Shape 77"/>
          <p:cNvPicPr preferRelativeResize="0"/>
          <p:nvPr/>
        </p:nvPicPr>
        <p:blipFill>
          <a:blip r:embed="rId3">
            <a:alphaModFix/>
          </a:blip>
          <a:stretch>
            <a:fillRect/>
          </a:stretch>
        </p:blipFill>
        <p:spPr>
          <a:xfrm>
            <a:off x="5826675" y="1332500"/>
            <a:ext cx="2726750" cy="2726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ph type="title"/>
          </p:nvPr>
        </p:nvSpPr>
        <p:spPr>
          <a:xfrm>
            <a:off x="311700" y="315925"/>
            <a:ext cx="8520600" cy="83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Times New Roman"/>
              <a:buNone/>
            </a:pPr>
            <a:r>
              <a:rPr b="1" i="0" lang="en" sz="2800" u="none" cap="none" strike="noStrike">
                <a:solidFill>
                  <a:schemeClr val="dk1"/>
                </a:solidFill>
                <a:latin typeface="Times New Roman"/>
                <a:ea typeface="Times New Roman"/>
                <a:cs typeface="Times New Roman"/>
                <a:sym typeface="Times New Roman"/>
              </a:rPr>
              <a:t>Primary Research Question</a:t>
            </a:r>
            <a:endParaRPr b="1" i="0" sz="2800" u="none" cap="none" strike="noStrike">
              <a:solidFill>
                <a:schemeClr val="dk1"/>
              </a:solidFill>
              <a:latin typeface="Times New Roman"/>
              <a:ea typeface="Times New Roman"/>
              <a:cs typeface="Times New Roman"/>
              <a:sym typeface="Times New Roman"/>
            </a:endParaRPr>
          </a:p>
        </p:txBody>
      </p:sp>
      <p:sp>
        <p:nvSpPr>
          <p:cNvPr id="83" name="Shape 83"/>
          <p:cNvSpPr txBox="1"/>
          <p:nvPr>
            <p:ph idx="1" type="body"/>
          </p:nvPr>
        </p:nvSpPr>
        <p:spPr>
          <a:xfrm>
            <a:off x="311700" y="1152475"/>
            <a:ext cx="4473900" cy="3419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1600"/>
              </a:spcBef>
              <a:spcAft>
                <a:spcPts val="0"/>
              </a:spcAft>
              <a:buNone/>
            </a:pPr>
            <a:r>
              <a:rPr b="1" i="0" lang="en" sz="3000" u="none" cap="none" strike="noStrike">
                <a:solidFill>
                  <a:schemeClr val="accent5"/>
                </a:solidFill>
                <a:latin typeface="Times New Roman"/>
                <a:ea typeface="Times New Roman"/>
                <a:cs typeface="Times New Roman"/>
                <a:sym typeface="Times New Roman"/>
              </a:rPr>
              <a:t>Does the Marianas have enough experienced workers to fill the necessary spaces when the CWs leave?</a:t>
            </a:r>
            <a:endParaRPr b="0" i="0" sz="3000" u="none" cap="none" strike="noStrike">
              <a:solidFill>
                <a:schemeClr val="dk1"/>
              </a:solidFill>
              <a:latin typeface="Times New Roman"/>
              <a:ea typeface="Times New Roman"/>
              <a:cs typeface="Times New Roman"/>
              <a:sym typeface="Times New Roman"/>
            </a:endParaRPr>
          </a:p>
        </p:txBody>
      </p:sp>
      <p:pic>
        <p:nvPicPr>
          <p:cNvPr descr="Image result for thinking emoji" id="84" name="Shape 84"/>
          <p:cNvPicPr preferRelativeResize="0"/>
          <p:nvPr/>
        </p:nvPicPr>
        <p:blipFill>
          <a:blip r:embed="rId3">
            <a:alphaModFix/>
          </a:blip>
          <a:stretch>
            <a:fillRect/>
          </a:stretch>
        </p:blipFill>
        <p:spPr>
          <a:xfrm>
            <a:off x="5373850" y="1623675"/>
            <a:ext cx="2401726" cy="24017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Shape 89"/>
          <p:cNvSpPr txBox="1"/>
          <p:nvPr>
            <p:ph type="title"/>
          </p:nvPr>
        </p:nvSpPr>
        <p:spPr>
          <a:xfrm>
            <a:off x="311700" y="315925"/>
            <a:ext cx="8520600" cy="83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200"/>
              <a:buFont typeface="Playfair Display"/>
              <a:buNone/>
            </a:pPr>
            <a:r>
              <a:rPr b="1" i="0" lang="en" sz="3200" u="none" cap="none" strike="noStrike">
                <a:solidFill>
                  <a:schemeClr val="dk1"/>
                </a:solidFill>
                <a:latin typeface="Playfair Display"/>
                <a:ea typeface="Playfair Display"/>
                <a:cs typeface="Playfair Display"/>
                <a:sym typeface="Playfair Display"/>
              </a:rPr>
              <a:t>Secondary Questions</a:t>
            </a:r>
            <a:endParaRPr b="1" i="0" sz="3200" u="none" cap="none" strike="noStrike">
              <a:solidFill>
                <a:schemeClr val="dk1"/>
              </a:solidFill>
              <a:latin typeface="Playfair Display"/>
              <a:ea typeface="Playfair Display"/>
              <a:cs typeface="Playfair Display"/>
              <a:sym typeface="Playfair Display"/>
            </a:endParaRPr>
          </a:p>
        </p:txBody>
      </p:sp>
      <p:sp>
        <p:nvSpPr>
          <p:cNvPr id="90" name="Shape 90"/>
          <p:cNvSpPr txBox="1"/>
          <p:nvPr>
            <p:ph idx="1" type="body"/>
          </p:nvPr>
        </p:nvSpPr>
        <p:spPr>
          <a:xfrm>
            <a:off x="311700" y="1152475"/>
            <a:ext cx="3999900" cy="3761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1600"/>
              </a:spcBef>
              <a:spcAft>
                <a:spcPts val="0"/>
              </a:spcAft>
              <a:buClr>
                <a:schemeClr val="dk2"/>
              </a:buClr>
              <a:buSzPts val="1400"/>
              <a:buFont typeface="Lato"/>
              <a:buNone/>
            </a:pPr>
            <a:r>
              <a:rPr b="0" i="0" lang="en" sz="1800" u="none" cap="none" strike="noStrike">
                <a:solidFill>
                  <a:schemeClr val="accent4"/>
                </a:solidFill>
                <a:latin typeface="Times New Roman"/>
                <a:ea typeface="Times New Roman"/>
                <a:cs typeface="Times New Roman"/>
                <a:sym typeface="Times New Roman"/>
              </a:rPr>
              <a:t>How can we continue the work within the absence of the CWs?</a:t>
            </a:r>
            <a:endParaRPr b="0" i="0" sz="1800" u="none" cap="none" strike="noStrike">
              <a:solidFill>
                <a:schemeClr val="accent4"/>
              </a:solidFill>
              <a:latin typeface="Times New Roman"/>
              <a:ea typeface="Times New Roman"/>
              <a:cs typeface="Times New Roman"/>
              <a:sym typeface="Times New Roman"/>
            </a:endParaRPr>
          </a:p>
          <a:p>
            <a:pPr indent="0" lvl="0" marL="0" marR="0" rtl="0" algn="l">
              <a:lnSpc>
                <a:spcPct val="100000"/>
              </a:lnSpc>
              <a:spcBef>
                <a:spcPts val="1600"/>
              </a:spcBef>
              <a:spcAft>
                <a:spcPts val="0"/>
              </a:spcAft>
              <a:buClr>
                <a:schemeClr val="dk2"/>
              </a:buClr>
              <a:buSzPts val="1400"/>
              <a:buFont typeface="Lato"/>
              <a:buNone/>
            </a:pPr>
            <a:r>
              <a:t/>
            </a:r>
            <a:endParaRPr sz="1800">
              <a:solidFill>
                <a:schemeClr val="accent4"/>
              </a:solidFill>
              <a:latin typeface="Times New Roman"/>
              <a:ea typeface="Times New Roman"/>
              <a:cs typeface="Times New Roman"/>
              <a:sym typeface="Times New Roman"/>
            </a:endParaRPr>
          </a:p>
          <a:p>
            <a:pPr indent="0" lvl="0" marL="0" marR="0" rtl="0" algn="l">
              <a:lnSpc>
                <a:spcPct val="100000"/>
              </a:lnSpc>
              <a:spcBef>
                <a:spcPts val="1600"/>
              </a:spcBef>
              <a:spcAft>
                <a:spcPts val="0"/>
              </a:spcAft>
              <a:buClr>
                <a:schemeClr val="dk2"/>
              </a:buClr>
              <a:buSzPts val="1400"/>
              <a:buFont typeface="Lato"/>
              <a:buNone/>
            </a:pPr>
            <a:r>
              <a:rPr b="0" i="0" lang="en" sz="1800" u="none" cap="none" strike="noStrike">
                <a:solidFill>
                  <a:schemeClr val="accent4"/>
                </a:solidFill>
                <a:latin typeface="Times New Roman"/>
                <a:ea typeface="Times New Roman"/>
                <a:cs typeface="Times New Roman"/>
                <a:sym typeface="Times New Roman"/>
              </a:rPr>
              <a:t>Do we prioritize our locals more than our foreigners?</a:t>
            </a:r>
            <a:endParaRPr sz="1800">
              <a:solidFill>
                <a:schemeClr val="accent4"/>
              </a:solidFill>
              <a:latin typeface="Times New Roman"/>
              <a:ea typeface="Times New Roman"/>
              <a:cs typeface="Times New Roman"/>
              <a:sym typeface="Times New Roman"/>
            </a:endParaRPr>
          </a:p>
          <a:p>
            <a:pPr indent="0" lvl="0" marL="0" marR="0" rtl="0" algn="l">
              <a:lnSpc>
                <a:spcPct val="100000"/>
              </a:lnSpc>
              <a:spcBef>
                <a:spcPts val="1600"/>
              </a:spcBef>
              <a:spcAft>
                <a:spcPts val="0"/>
              </a:spcAft>
              <a:buClr>
                <a:schemeClr val="dk2"/>
              </a:buClr>
              <a:buSzPts val="1400"/>
              <a:buFont typeface="Lato"/>
              <a:buNone/>
            </a:pPr>
            <a:r>
              <a:t/>
            </a:r>
            <a:endParaRPr sz="1800">
              <a:solidFill>
                <a:schemeClr val="accent4"/>
              </a:solidFill>
              <a:latin typeface="Times New Roman"/>
              <a:ea typeface="Times New Roman"/>
              <a:cs typeface="Times New Roman"/>
              <a:sym typeface="Times New Roman"/>
            </a:endParaRPr>
          </a:p>
          <a:p>
            <a:pPr indent="0" lvl="0" marL="0" rtl="0">
              <a:lnSpc>
                <a:spcPct val="100000"/>
              </a:lnSpc>
              <a:spcBef>
                <a:spcPts val="0"/>
              </a:spcBef>
              <a:spcAft>
                <a:spcPts val="0"/>
              </a:spcAft>
              <a:buClr>
                <a:schemeClr val="dk2"/>
              </a:buClr>
              <a:buSzPts val="1400"/>
              <a:buFont typeface="Lato"/>
              <a:buNone/>
            </a:pPr>
            <a:r>
              <a:rPr lang="en" sz="1800">
                <a:solidFill>
                  <a:schemeClr val="accent4"/>
                </a:solidFill>
                <a:latin typeface="Times New Roman"/>
                <a:ea typeface="Times New Roman"/>
                <a:cs typeface="Times New Roman"/>
                <a:sym typeface="Times New Roman"/>
              </a:rPr>
              <a:t>If the CWs do leave, will this better the CNMI or will this slowly increase more issues that have already taken place?</a:t>
            </a:r>
            <a:endParaRPr b="0" i="0" sz="1400" u="none" cap="none" strike="noStrike">
              <a:solidFill>
                <a:schemeClr val="accent4"/>
              </a:solidFill>
              <a:latin typeface="Lato"/>
              <a:ea typeface="Lato"/>
              <a:cs typeface="Lato"/>
              <a:sym typeface="Lato"/>
            </a:endParaRPr>
          </a:p>
        </p:txBody>
      </p:sp>
      <p:pic>
        <p:nvPicPr>
          <p:cNvPr descr="Image result for idk emoji" id="91" name="Shape 91"/>
          <p:cNvPicPr preferRelativeResize="0"/>
          <p:nvPr/>
        </p:nvPicPr>
        <p:blipFill>
          <a:blip r:embed="rId3">
            <a:alphaModFix/>
          </a:blip>
          <a:stretch>
            <a:fillRect/>
          </a:stretch>
        </p:blipFill>
        <p:spPr>
          <a:xfrm>
            <a:off x="4805825" y="1238500"/>
            <a:ext cx="3136950" cy="3136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title"/>
          </p:nvPr>
        </p:nvSpPr>
        <p:spPr>
          <a:xfrm>
            <a:off x="311700" y="315925"/>
            <a:ext cx="8520600" cy="831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200"/>
              <a:buFont typeface="Playfair Display"/>
              <a:buNone/>
            </a:pPr>
            <a:r>
              <a:rPr b="1" i="0" lang="en" sz="3200" u="none" cap="none" strike="noStrike">
                <a:solidFill>
                  <a:schemeClr val="dk1"/>
                </a:solidFill>
                <a:latin typeface="Playfair Display"/>
                <a:ea typeface="Playfair Display"/>
                <a:cs typeface="Playfair Display"/>
                <a:sym typeface="Playfair Display"/>
              </a:rPr>
              <a:t>Schedule</a:t>
            </a:r>
            <a:endParaRPr b="1" i="0" sz="3200" u="none" cap="none" strike="noStrike">
              <a:solidFill>
                <a:schemeClr val="dk1"/>
              </a:solidFill>
              <a:latin typeface="Playfair Display"/>
              <a:ea typeface="Playfair Display"/>
              <a:cs typeface="Playfair Display"/>
              <a:sym typeface="Playfair Display"/>
            </a:endParaRPr>
          </a:p>
        </p:txBody>
      </p:sp>
      <p:sp>
        <p:nvSpPr>
          <p:cNvPr id="97" name="Shape 97"/>
          <p:cNvSpPr txBox="1"/>
          <p:nvPr>
            <p:ph idx="1" type="body"/>
          </p:nvPr>
        </p:nvSpPr>
        <p:spPr>
          <a:xfrm>
            <a:off x="311700" y="1152475"/>
            <a:ext cx="4508100" cy="3804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400"/>
              <a:buFont typeface="Lato"/>
              <a:buNone/>
            </a:pPr>
            <a:r>
              <a:rPr i="0" lang="en" u="none" cap="none" strike="noStrike">
                <a:solidFill>
                  <a:schemeClr val="accent6"/>
                </a:solidFill>
                <a:latin typeface="Oswald"/>
                <a:ea typeface="Oswald"/>
                <a:cs typeface="Oswald"/>
                <a:sym typeface="Oswald"/>
              </a:rPr>
              <a:t>Week 1:</a:t>
            </a:r>
            <a:endParaRPr i="0" u="none" cap="none" strike="noStrike">
              <a:solidFill>
                <a:schemeClr val="accent6"/>
              </a:solidFill>
              <a:latin typeface="Oswald"/>
              <a:ea typeface="Oswald"/>
              <a:cs typeface="Oswald"/>
              <a:sym typeface="Oswald"/>
            </a:endParaRPr>
          </a:p>
          <a:p>
            <a:pPr indent="0" lvl="0" marL="0" marR="0" rtl="0" algn="l">
              <a:lnSpc>
                <a:spcPct val="100000"/>
              </a:lnSpc>
              <a:spcBef>
                <a:spcPts val="1600"/>
              </a:spcBef>
              <a:spcAft>
                <a:spcPts val="0"/>
              </a:spcAft>
              <a:buClr>
                <a:schemeClr val="dk2"/>
              </a:buClr>
              <a:buSzPts val="1400"/>
              <a:buFont typeface="Lato"/>
              <a:buNone/>
            </a:pPr>
            <a:r>
              <a:rPr i="0" lang="en" u="none" cap="none" strike="noStrike">
                <a:solidFill>
                  <a:schemeClr val="accent6"/>
                </a:solidFill>
                <a:latin typeface="Oswald"/>
                <a:ea typeface="Oswald"/>
                <a:cs typeface="Oswald"/>
                <a:sym typeface="Oswald"/>
              </a:rPr>
              <a:t>Brainstorm ideas</a:t>
            </a:r>
            <a:endParaRPr i="0" u="none" cap="none" strike="noStrike">
              <a:solidFill>
                <a:schemeClr val="accent6"/>
              </a:solidFill>
              <a:latin typeface="Oswald"/>
              <a:ea typeface="Oswald"/>
              <a:cs typeface="Oswald"/>
              <a:sym typeface="Oswald"/>
            </a:endParaRPr>
          </a:p>
          <a:p>
            <a:pPr indent="0" lvl="0" marL="0" marR="0" rtl="0" algn="l">
              <a:lnSpc>
                <a:spcPct val="100000"/>
              </a:lnSpc>
              <a:spcBef>
                <a:spcPts val="1600"/>
              </a:spcBef>
              <a:spcAft>
                <a:spcPts val="0"/>
              </a:spcAft>
              <a:buClr>
                <a:schemeClr val="dk2"/>
              </a:buClr>
              <a:buSzPts val="1400"/>
              <a:buFont typeface="Lato"/>
              <a:buNone/>
            </a:pPr>
            <a:r>
              <a:rPr i="0" lang="en" u="none" cap="none" strike="noStrike">
                <a:solidFill>
                  <a:schemeClr val="accent6"/>
                </a:solidFill>
                <a:latin typeface="Oswald"/>
                <a:ea typeface="Oswald"/>
                <a:cs typeface="Oswald"/>
                <a:sym typeface="Oswald"/>
              </a:rPr>
              <a:t>Create an outline</a:t>
            </a:r>
            <a:endParaRPr i="0" u="none" cap="none" strike="noStrike">
              <a:solidFill>
                <a:schemeClr val="accent6"/>
              </a:solidFill>
              <a:latin typeface="Oswald"/>
              <a:ea typeface="Oswald"/>
              <a:cs typeface="Oswald"/>
              <a:sym typeface="Oswald"/>
            </a:endParaRPr>
          </a:p>
          <a:p>
            <a:pPr indent="0" lvl="0" marL="0" marR="0" rtl="0" algn="l">
              <a:lnSpc>
                <a:spcPct val="100000"/>
              </a:lnSpc>
              <a:spcBef>
                <a:spcPts val="1600"/>
              </a:spcBef>
              <a:spcAft>
                <a:spcPts val="0"/>
              </a:spcAft>
              <a:buClr>
                <a:schemeClr val="dk2"/>
              </a:buClr>
              <a:buSzPts val="1400"/>
              <a:buFont typeface="Lato"/>
              <a:buNone/>
            </a:pPr>
            <a:r>
              <a:rPr i="0" lang="en" u="none" cap="none" strike="noStrike">
                <a:solidFill>
                  <a:schemeClr val="accent5"/>
                </a:solidFill>
                <a:latin typeface="Oswald"/>
                <a:ea typeface="Oswald"/>
                <a:cs typeface="Oswald"/>
                <a:sym typeface="Oswald"/>
              </a:rPr>
              <a:t>Week 2:</a:t>
            </a:r>
            <a:endParaRPr i="0" u="none" cap="none" strike="noStrike">
              <a:solidFill>
                <a:schemeClr val="accent5"/>
              </a:solidFill>
              <a:latin typeface="Oswald"/>
              <a:ea typeface="Oswald"/>
              <a:cs typeface="Oswald"/>
              <a:sym typeface="Oswald"/>
            </a:endParaRPr>
          </a:p>
          <a:p>
            <a:pPr indent="0" lvl="0" marL="0" marR="0" rtl="0" algn="l">
              <a:lnSpc>
                <a:spcPct val="100000"/>
              </a:lnSpc>
              <a:spcBef>
                <a:spcPts val="1600"/>
              </a:spcBef>
              <a:spcAft>
                <a:spcPts val="0"/>
              </a:spcAft>
              <a:buClr>
                <a:schemeClr val="dk2"/>
              </a:buClr>
              <a:buSzPts val="1400"/>
              <a:buFont typeface="Lato"/>
              <a:buNone/>
            </a:pPr>
            <a:r>
              <a:rPr i="0" lang="en" u="none" cap="none" strike="noStrike">
                <a:solidFill>
                  <a:schemeClr val="accent5"/>
                </a:solidFill>
                <a:latin typeface="Oswald"/>
                <a:ea typeface="Oswald"/>
                <a:cs typeface="Oswald"/>
                <a:sym typeface="Oswald"/>
              </a:rPr>
              <a:t>Interview people from that are going to be affected by this issue</a:t>
            </a:r>
            <a:endParaRPr i="0" u="none" cap="none" strike="noStrike">
              <a:solidFill>
                <a:schemeClr val="accent5"/>
              </a:solidFill>
              <a:latin typeface="Oswald"/>
              <a:ea typeface="Oswald"/>
              <a:cs typeface="Oswald"/>
              <a:sym typeface="Oswald"/>
            </a:endParaRPr>
          </a:p>
          <a:p>
            <a:pPr indent="0" lvl="0" marL="0" marR="0" rtl="0" algn="l">
              <a:lnSpc>
                <a:spcPct val="100000"/>
              </a:lnSpc>
              <a:spcBef>
                <a:spcPts val="1600"/>
              </a:spcBef>
              <a:spcAft>
                <a:spcPts val="0"/>
              </a:spcAft>
              <a:buClr>
                <a:schemeClr val="dk2"/>
              </a:buClr>
              <a:buSzPts val="1400"/>
              <a:buFont typeface="Lato"/>
              <a:buNone/>
            </a:pPr>
            <a:r>
              <a:rPr i="0" lang="en" u="none" cap="none" strike="noStrike">
                <a:solidFill>
                  <a:schemeClr val="accent5"/>
                </a:solidFill>
                <a:latin typeface="Oswald"/>
                <a:ea typeface="Oswald"/>
                <a:cs typeface="Oswald"/>
                <a:sym typeface="Oswald"/>
              </a:rPr>
              <a:t>Search for sources on the issue</a:t>
            </a:r>
            <a:endParaRPr i="0" u="none" cap="none" strike="noStrike">
              <a:solidFill>
                <a:schemeClr val="accent5"/>
              </a:solidFill>
              <a:latin typeface="Oswald"/>
              <a:ea typeface="Oswald"/>
              <a:cs typeface="Oswald"/>
              <a:sym typeface="Oswald"/>
            </a:endParaRPr>
          </a:p>
          <a:p>
            <a:pPr indent="0" lvl="0" marL="0" rtl="0">
              <a:lnSpc>
                <a:spcPct val="100000"/>
              </a:lnSpc>
              <a:spcBef>
                <a:spcPts val="1600"/>
              </a:spcBef>
              <a:spcAft>
                <a:spcPts val="0"/>
              </a:spcAft>
              <a:buClr>
                <a:schemeClr val="dk2"/>
              </a:buClr>
              <a:buSzPts val="1400"/>
              <a:buFont typeface="Lato"/>
              <a:buNone/>
            </a:pPr>
            <a:r>
              <a:rPr lang="en">
                <a:solidFill>
                  <a:schemeClr val="accent4"/>
                </a:solidFill>
                <a:latin typeface="Oswald"/>
                <a:ea typeface="Oswald"/>
                <a:cs typeface="Oswald"/>
                <a:sym typeface="Oswald"/>
              </a:rPr>
              <a:t>Week 3:</a:t>
            </a:r>
            <a:endParaRPr>
              <a:solidFill>
                <a:schemeClr val="accent4"/>
              </a:solidFill>
              <a:latin typeface="Oswald"/>
              <a:ea typeface="Oswald"/>
              <a:cs typeface="Oswald"/>
              <a:sym typeface="Oswald"/>
            </a:endParaRPr>
          </a:p>
          <a:p>
            <a:pPr indent="0" lvl="0" marL="0" rtl="0">
              <a:lnSpc>
                <a:spcPct val="100000"/>
              </a:lnSpc>
              <a:spcBef>
                <a:spcPts val="1600"/>
              </a:spcBef>
              <a:spcAft>
                <a:spcPts val="0"/>
              </a:spcAft>
              <a:buClr>
                <a:schemeClr val="dk2"/>
              </a:buClr>
              <a:buSzPts val="1400"/>
              <a:buFont typeface="Lato"/>
              <a:buNone/>
            </a:pPr>
            <a:r>
              <a:rPr lang="en">
                <a:solidFill>
                  <a:schemeClr val="accent4"/>
                </a:solidFill>
                <a:latin typeface="Oswald"/>
                <a:ea typeface="Oswald"/>
                <a:cs typeface="Oswald"/>
                <a:sym typeface="Oswald"/>
              </a:rPr>
              <a:t>Attend interview with Ed Propst and the Governor</a:t>
            </a:r>
            <a:endParaRPr>
              <a:solidFill>
                <a:schemeClr val="accent4"/>
              </a:solidFill>
              <a:latin typeface="Oswald"/>
              <a:ea typeface="Oswald"/>
              <a:cs typeface="Oswald"/>
              <a:sym typeface="Oswald"/>
            </a:endParaRPr>
          </a:p>
          <a:p>
            <a:pPr indent="0" lvl="0" marL="0" rtl="0">
              <a:lnSpc>
                <a:spcPct val="100000"/>
              </a:lnSpc>
              <a:spcBef>
                <a:spcPts val="1600"/>
              </a:spcBef>
              <a:spcAft>
                <a:spcPts val="0"/>
              </a:spcAft>
              <a:buClr>
                <a:schemeClr val="dk2"/>
              </a:buClr>
              <a:buSzPts val="1400"/>
              <a:buFont typeface="Lato"/>
              <a:buNone/>
            </a:pPr>
            <a:r>
              <a:rPr lang="en">
                <a:solidFill>
                  <a:schemeClr val="accent4"/>
                </a:solidFill>
                <a:latin typeface="Oswald"/>
                <a:ea typeface="Oswald"/>
                <a:cs typeface="Oswald"/>
                <a:sym typeface="Oswald"/>
              </a:rPr>
              <a:t>Give out surveys</a:t>
            </a:r>
            <a:endParaRPr>
              <a:solidFill>
                <a:schemeClr val="accent4"/>
              </a:solidFill>
              <a:latin typeface="Oswald"/>
              <a:ea typeface="Oswald"/>
              <a:cs typeface="Oswald"/>
              <a:sym typeface="Oswald"/>
            </a:endParaRPr>
          </a:p>
          <a:p>
            <a:pPr indent="0" lvl="0" marL="0" marR="0" rtl="0" algn="l">
              <a:lnSpc>
                <a:spcPct val="100000"/>
              </a:lnSpc>
              <a:spcBef>
                <a:spcPts val="1600"/>
              </a:spcBef>
              <a:spcAft>
                <a:spcPts val="1600"/>
              </a:spcAft>
              <a:buClr>
                <a:schemeClr val="dk2"/>
              </a:buClr>
              <a:buSzPts val="1400"/>
              <a:buFont typeface="Lato"/>
              <a:buNone/>
            </a:pPr>
            <a:r>
              <a:t/>
            </a:r>
            <a:endParaRPr>
              <a:solidFill>
                <a:schemeClr val="accent6"/>
              </a:solidFill>
              <a:latin typeface="Oswald"/>
              <a:ea typeface="Oswald"/>
              <a:cs typeface="Oswald"/>
              <a:sym typeface="Oswald"/>
            </a:endParaRPr>
          </a:p>
        </p:txBody>
      </p:sp>
      <p:pic>
        <p:nvPicPr>
          <p:cNvPr descr="Image result for schedule emoji" id="98" name="Shape 98"/>
          <p:cNvPicPr preferRelativeResize="0"/>
          <p:nvPr/>
        </p:nvPicPr>
        <p:blipFill>
          <a:blip r:embed="rId3">
            <a:alphaModFix/>
          </a:blip>
          <a:stretch>
            <a:fillRect/>
          </a:stretch>
        </p:blipFill>
        <p:spPr>
          <a:xfrm>
            <a:off x="4997825" y="1093200"/>
            <a:ext cx="3094225" cy="3094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