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57" r:id="rId6"/>
    <p:sldId id="259"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F6F7DC-344E-4B0E-A320-001A8C049B1A}"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8BCE8-4D00-4F59-B997-E03A0A657F91}" type="slidenum">
              <a:rPr lang="en-US" smtClean="0"/>
              <a:t>‹#›</a:t>
            </a:fld>
            <a:endParaRPr lang="en-US"/>
          </a:p>
        </p:txBody>
      </p:sp>
    </p:spTree>
    <p:extLst>
      <p:ext uri="{BB962C8B-B14F-4D97-AF65-F5344CB8AC3E}">
        <p14:creationId xmlns:p14="http://schemas.microsoft.com/office/powerpoint/2010/main" val="3193087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F6F7DC-344E-4B0E-A320-001A8C049B1A}"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8BCE8-4D00-4F59-B997-E03A0A657F91}" type="slidenum">
              <a:rPr lang="en-US" smtClean="0"/>
              <a:t>‹#›</a:t>
            </a:fld>
            <a:endParaRPr lang="en-US"/>
          </a:p>
        </p:txBody>
      </p:sp>
    </p:spTree>
    <p:extLst>
      <p:ext uri="{BB962C8B-B14F-4D97-AF65-F5344CB8AC3E}">
        <p14:creationId xmlns:p14="http://schemas.microsoft.com/office/powerpoint/2010/main" val="3114255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F6F7DC-344E-4B0E-A320-001A8C049B1A}"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8BCE8-4D00-4F59-B997-E03A0A657F91}" type="slidenum">
              <a:rPr lang="en-US" smtClean="0"/>
              <a:t>‹#›</a:t>
            </a:fld>
            <a:endParaRPr lang="en-US"/>
          </a:p>
        </p:txBody>
      </p:sp>
    </p:spTree>
    <p:extLst>
      <p:ext uri="{BB962C8B-B14F-4D97-AF65-F5344CB8AC3E}">
        <p14:creationId xmlns:p14="http://schemas.microsoft.com/office/powerpoint/2010/main" val="3912292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F6F7DC-344E-4B0E-A320-001A8C049B1A}"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8BCE8-4D00-4F59-B997-E03A0A657F91}" type="slidenum">
              <a:rPr lang="en-US" smtClean="0"/>
              <a:t>‹#›</a:t>
            </a:fld>
            <a:endParaRPr lang="en-US"/>
          </a:p>
        </p:txBody>
      </p:sp>
    </p:spTree>
    <p:extLst>
      <p:ext uri="{BB962C8B-B14F-4D97-AF65-F5344CB8AC3E}">
        <p14:creationId xmlns:p14="http://schemas.microsoft.com/office/powerpoint/2010/main" val="4005888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F6F7DC-344E-4B0E-A320-001A8C049B1A}"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88BCE8-4D00-4F59-B997-E03A0A657F91}" type="slidenum">
              <a:rPr lang="en-US" smtClean="0"/>
              <a:t>‹#›</a:t>
            </a:fld>
            <a:endParaRPr lang="en-US"/>
          </a:p>
        </p:txBody>
      </p:sp>
    </p:spTree>
    <p:extLst>
      <p:ext uri="{BB962C8B-B14F-4D97-AF65-F5344CB8AC3E}">
        <p14:creationId xmlns:p14="http://schemas.microsoft.com/office/powerpoint/2010/main" val="289145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F6F7DC-344E-4B0E-A320-001A8C049B1A}"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8BCE8-4D00-4F59-B997-E03A0A657F91}" type="slidenum">
              <a:rPr lang="en-US" smtClean="0"/>
              <a:t>‹#›</a:t>
            </a:fld>
            <a:endParaRPr lang="en-US"/>
          </a:p>
        </p:txBody>
      </p:sp>
    </p:spTree>
    <p:extLst>
      <p:ext uri="{BB962C8B-B14F-4D97-AF65-F5344CB8AC3E}">
        <p14:creationId xmlns:p14="http://schemas.microsoft.com/office/powerpoint/2010/main" val="418689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F6F7DC-344E-4B0E-A320-001A8C049B1A}" type="datetimeFigureOut">
              <a:rPr lang="en-US" smtClean="0"/>
              <a:t>5/5/2018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88BCE8-4D00-4F59-B997-E03A0A657F91}" type="slidenum">
              <a:rPr lang="en-US" smtClean="0"/>
              <a:t>‹#›</a:t>
            </a:fld>
            <a:endParaRPr lang="en-US"/>
          </a:p>
        </p:txBody>
      </p:sp>
    </p:spTree>
    <p:extLst>
      <p:ext uri="{BB962C8B-B14F-4D97-AF65-F5344CB8AC3E}">
        <p14:creationId xmlns:p14="http://schemas.microsoft.com/office/powerpoint/2010/main" val="835256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F6F7DC-344E-4B0E-A320-001A8C049B1A}" type="datetimeFigureOut">
              <a:rPr lang="en-US" smtClean="0"/>
              <a:t>5/5/2018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88BCE8-4D00-4F59-B997-E03A0A657F91}" type="slidenum">
              <a:rPr lang="en-US" smtClean="0"/>
              <a:t>‹#›</a:t>
            </a:fld>
            <a:endParaRPr lang="en-US"/>
          </a:p>
        </p:txBody>
      </p:sp>
    </p:spTree>
    <p:extLst>
      <p:ext uri="{BB962C8B-B14F-4D97-AF65-F5344CB8AC3E}">
        <p14:creationId xmlns:p14="http://schemas.microsoft.com/office/powerpoint/2010/main" val="3871264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F6F7DC-344E-4B0E-A320-001A8C049B1A}" type="datetimeFigureOut">
              <a:rPr lang="en-US" smtClean="0"/>
              <a:t>5/5/2018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88BCE8-4D00-4F59-B997-E03A0A657F91}" type="slidenum">
              <a:rPr lang="en-US" smtClean="0"/>
              <a:t>‹#›</a:t>
            </a:fld>
            <a:endParaRPr lang="en-US"/>
          </a:p>
        </p:txBody>
      </p:sp>
    </p:spTree>
    <p:extLst>
      <p:ext uri="{BB962C8B-B14F-4D97-AF65-F5344CB8AC3E}">
        <p14:creationId xmlns:p14="http://schemas.microsoft.com/office/powerpoint/2010/main" val="3036049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F6F7DC-344E-4B0E-A320-001A8C049B1A}"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8BCE8-4D00-4F59-B997-E03A0A657F91}" type="slidenum">
              <a:rPr lang="en-US" smtClean="0"/>
              <a:t>‹#›</a:t>
            </a:fld>
            <a:endParaRPr lang="en-US"/>
          </a:p>
        </p:txBody>
      </p:sp>
    </p:spTree>
    <p:extLst>
      <p:ext uri="{BB962C8B-B14F-4D97-AF65-F5344CB8AC3E}">
        <p14:creationId xmlns:p14="http://schemas.microsoft.com/office/powerpoint/2010/main" val="398228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F6F7DC-344E-4B0E-A320-001A8C049B1A}"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88BCE8-4D00-4F59-B997-E03A0A657F91}" type="slidenum">
              <a:rPr lang="en-US" smtClean="0"/>
              <a:t>‹#›</a:t>
            </a:fld>
            <a:endParaRPr lang="en-US"/>
          </a:p>
        </p:txBody>
      </p:sp>
    </p:spTree>
    <p:extLst>
      <p:ext uri="{BB962C8B-B14F-4D97-AF65-F5344CB8AC3E}">
        <p14:creationId xmlns:p14="http://schemas.microsoft.com/office/powerpoint/2010/main" val="2352197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F6F7DC-344E-4B0E-A320-001A8C049B1A}" type="datetimeFigureOut">
              <a:rPr lang="en-US" smtClean="0"/>
              <a:t>5/5/2018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8BCE8-4D00-4F59-B997-E03A0A657F91}" type="slidenum">
              <a:rPr lang="en-US" smtClean="0"/>
              <a:t>‹#›</a:t>
            </a:fld>
            <a:endParaRPr lang="en-US"/>
          </a:p>
        </p:txBody>
      </p:sp>
    </p:spTree>
    <p:extLst>
      <p:ext uri="{BB962C8B-B14F-4D97-AF65-F5344CB8AC3E}">
        <p14:creationId xmlns:p14="http://schemas.microsoft.com/office/powerpoint/2010/main" val="2113718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6125" y="17584"/>
            <a:ext cx="5857875" cy="6840415"/>
          </a:xfrm>
          <a:prstGeom prst="rect">
            <a:avLst/>
          </a:prstGeom>
        </p:spPr>
      </p:pic>
      <p:sp>
        <p:nvSpPr>
          <p:cNvPr id="2" name="Title 1"/>
          <p:cNvSpPr>
            <a:spLocks noGrp="1"/>
          </p:cNvSpPr>
          <p:nvPr>
            <p:ph type="ctrTitle"/>
          </p:nvPr>
        </p:nvSpPr>
        <p:spPr>
          <a:xfrm>
            <a:off x="762000" y="1905000"/>
            <a:ext cx="7772400" cy="1470025"/>
          </a:xfrm>
        </p:spPr>
        <p:txBody>
          <a:bodyPr>
            <a:noAutofit/>
          </a:bodyPr>
          <a:lstStyle/>
          <a:p>
            <a:r>
              <a:rPr lang="en-US" sz="6000" dirty="0" smtClean="0">
                <a:latin typeface="Algerian" panose="04020705040A02060702" pitchFamily="82" charset="0"/>
              </a:rPr>
              <a:t> Heart </a:t>
            </a:r>
            <a:r>
              <a:rPr lang="en-US" sz="6000" dirty="0" smtClean="0">
                <a:latin typeface="Algerian" panose="04020705040A02060702" pitchFamily="82" charset="0"/>
              </a:rPr>
              <a:t>Attacks in the </a:t>
            </a:r>
            <a:r>
              <a:rPr lang="en-US" sz="6000" dirty="0" smtClean="0">
                <a:latin typeface="Algerian" panose="04020705040A02060702" pitchFamily="82" charset="0"/>
              </a:rPr>
              <a:t>CNMI including the U.S</a:t>
            </a:r>
            <a:r>
              <a:rPr lang="en-US" sz="6000" dirty="0" smtClean="0">
                <a:latin typeface="Algerian" panose="04020705040A02060702" pitchFamily="82" charset="0"/>
              </a:rPr>
              <a:t/>
            </a:r>
            <a:br>
              <a:rPr lang="en-US" sz="6000" dirty="0" smtClean="0">
                <a:latin typeface="Algerian" panose="04020705040A02060702" pitchFamily="82" charset="0"/>
              </a:rPr>
            </a:br>
            <a:r>
              <a:rPr lang="en-US" sz="2800" dirty="0" smtClean="0">
                <a:latin typeface="Times New Roman" panose="02020603050405020304" pitchFamily="18" charset="0"/>
                <a:cs typeface="Times New Roman" panose="02020603050405020304" pitchFamily="18" charset="0"/>
              </a:rPr>
              <a:t>Janna Estrada </a:t>
            </a:r>
            <a:r>
              <a:rPr lang="en-US" sz="2800" dirty="0" err="1" smtClean="0">
                <a:latin typeface="Times New Roman" panose="02020603050405020304" pitchFamily="18" charset="0"/>
                <a:cs typeface="Times New Roman" panose="02020603050405020304" pitchFamily="18" charset="0"/>
              </a:rPr>
              <a:t>Atalig</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PRESENTATION I</a:t>
            </a: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6000" dirty="0" smtClean="0">
                <a:latin typeface="Algerian" panose="04020705040A02060702" pitchFamily="82" charset="0"/>
              </a:rPr>
              <a:t/>
            </a:r>
            <a:br>
              <a:rPr lang="en-US" sz="6000" dirty="0" smtClean="0">
                <a:latin typeface="Algerian" panose="04020705040A02060702" pitchFamily="82" charset="0"/>
              </a:rPr>
            </a:br>
            <a:endParaRPr lang="en-US" sz="6000" dirty="0">
              <a:latin typeface="Algerian" panose="04020705040A02060702" pitchFamily="82" charset="0"/>
            </a:endParaRPr>
          </a:p>
        </p:txBody>
      </p:sp>
      <p:sp>
        <p:nvSpPr>
          <p:cNvPr id="3" name="Rectangle 2"/>
          <p:cNvSpPr/>
          <p:nvPr/>
        </p:nvSpPr>
        <p:spPr>
          <a:xfrm>
            <a:off x="4953000" y="4419600"/>
            <a:ext cx="3962400" cy="2286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Wingdings" panose="05000000000000000000" pitchFamily="2" charset="2"/>
              <a:buChar char="q"/>
            </a:pPr>
            <a:r>
              <a:rPr lang="en-US" sz="2400" b="1" dirty="0" smtClean="0">
                <a:solidFill>
                  <a:schemeClr val="bg1"/>
                </a:solidFill>
                <a:latin typeface="Times New Roman" panose="02020603050405020304" pitchFamily="18" charset="0"/>
                <a:cs typeface="Times New Roman" panose="02020603050405020304" pitchFamily="18" charset="0"/>
              </a:rPr>
              <a:t>Primary causes of Heart Attacks in the CNMI</a:t>
            </a:r>
          </a:p>
          <a:p>
            <a:pPr marL="342900" indent="-342900" algn="ctr">
              <a:buFont typeface="Wingdings" panose="05000000000000000000" pitchFamily="2" charset="2"/>
              <a:buChar char="q"/>
            </a:pPr>
            <a:r>
              <a:rPr lang="en-US" sz="2400" b="1" dirty="0" smtClean="0">
                <a:solidFill>
                  <a:schemeClr val="bg1"/>
                </a:solidFill>
                <a:latin typeface="Times New Roman" panose="02020603050405020304" pitchFamily="18" charset="0"/>
                <a:cs typeface="Times New Roman" panose="02020603050405020304" pitchFamily="18" charset="0"/>
              </a:rPr>
              <a:t>Difference in age or gender of Heart Attacks</a:t>
            </a:r>
          </a:p>
          <a:p>
            <a:pPr marL="342900" indent="-342900" algn="ctr">
              <a:buFont typeface="Wingdings" panose="05000000000000000000" pitchFamily="2" charset="2"/>
              <a:buChar char="q"/>
            </a:pPr>
            <a:r>
              <a:rPr lang="en-US" sz="2400" b="1" dirty="0" smtClean="0">
                <a:solidFill>
                  <a:schemeClr val="bg1"/>
                </a:solidFill>
                <a:latin typeface="Times New Roman" panose="02020603050405020304" pitchFamily="18" charset="0"/>
                <a:cs typeface="Times New Roman" panose="02020603050405020304" pitchFamily="18" charset="0"/>
              </a:rPr>
              <a:t>Importance of preventing Heart Attacks</a:t>
            </a:r>
            <a:endParaRPr lang="en-US" sz="2400" b="1" dirty="0">
              <a:solidFill>
                <a:schemeClr val="bg1"/>
              </a:solidFill>
              <a:latin typeface="Times New Roman" panose="02020603050405020304" pitchFamily="18" charset="0"/>
              <a:cs typeface="Times New Roman" panose="02020603050405020304" pitchFamily="18" charset="0"/>
            </a:endParaRPr>
          </a:p>
        </p:txBody>
      </p:sp>
      <p:sp>
        <p:nvSpPr>
          <p:cNvPr id="4" name="Rectangle 3"/>
          <p:cNvSpPr/>
          <p:nvPr/>
        </p:nvSpPr>
        <p:spPr>
          <a:xfrm>
            <a:off x="152400" y="3518079"/>
            <a:ext cx="4343400" cy="32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latin typeface="Times New Roman" panose="02020603050405020304" pitchFamily="18" charset="0"/>
                <a:cs typeface="Times New Roman" panose="02020603050405020304" pitchFamily="18" charset="0"/>
              </a:rPr>
              <a:t>Importance of chosen topic: Because of many deaths that involve non-communicable diseases, heart attacks became a worldwide problem due to the fact that it </a:t>
            </a:r>
            <a:r>
              <a:rPr lang="en-US" sz="1600" dirty="0" smtClean="0">
                <a:latin typeface="Times New Roman" panose="02020603050405020304" pitchFamily="18" charset="0"/>
                <a:cs typeface="Times New Roman" panose="02020603050405020304" pitchFamily="18" charset="0"/>
              </a:rPr>
              <a:t>has </a:t>
            </a:r>
            <a:r>
              <a:rPr lang="en-US" sz="1600" dirty="0">
                <a:latin typeface="Times New Roman" panose="02020603050405020304" pitchFamily="18" charset="0"/>
                <a:cs typeface="Times New Roman" panose="02020603050405020304" pitchFamily="18" charset="0"/>
              </a:rPr>
              <a:t>become a silent killer. Heart attacks are hard to overcome, especially when it comes to seeing loved ones suffer which is life-changing</a:t>
            </a:r>
            <a:r>
              <a:rPr lang="en-US" sz="1600" dirty="0" smtClean="0">
                <a:latin typeface="Times New Roman" panose="02020603050405020304" pitchFamily="18" charset="0"/>
                <a:cs typeface="Times New Roman" panose="02020603050405020304" pitchFamily="18" charset="0"/>
              </a:rPr>
              <a:t>. People who are aware of this type of disease can learn the importance of never encountering it. There is always a better way to stay away than to experience the pain that heart attacks can bring to a family.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3452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6125" y="0"/>
            <a:ext cx="5857875" cy="6858000"/>
          </a:xfrm>
          <a:prstGeom prst="rect">
            <a:avLst/>
          </a:prstGeom>
        </p:spPr>
      </p:pic>
      <p:sp>
        <p:nvSpPr>
          <p:cNvPr id="3" name="Content Placeholder 2"/>
          <p:cNvSpPr>
            <a:spLocks noGrp="1"/>
          </p:cNvSpPr>
          <p:nvPr>
            <p:ph idx="1"/>
          </p:nvPr>
        </p:nvSpPr>
        <p:spPr>
          <a:xfrm>
            <a:off x="457200" y="685800"/>
            <a:ext cx="8229600" cy="5257800"/>
          </a:xfrm>
        </p:spPr>
        <p:txBody>
          <a:bodyPr>
            <a:normAutofit fontScale="92500" lnSpcReduction="20000"/>
          </a:bodyPr>
          <a:lstStyle/>
          <a:p>
            <a:pPr marL="0" indent="0">
              <a:buNone/>
            </a:pPr>
            <a:r>
              <a:rPr lang="en-US" dirty="0" smtClean="0">
                <a:latin typeface="Algerian" panose="04020705040A02060702" pitchFamily="82" charset="0"/>
                <a:cs typeface="Times New Roman" panose="02020603050405020304" pitchFamily="18" charset="0"/>
              </a:rPr>
              <a:t>Primary Question: What are the primary causes of heart attacks in the CNMI?</a:t>
            </a:r>
          </a:p>
          <a:p>
            <a:pPr>
              <a:buFont typeface="Wingdings" panose="05000000000000000000" pitchFamily="2" charset="2"/>
              <a:buChar char="ü"/>
            </a:pPr>
            <a:r>
              <a:rPr lang="en-US" dirty="0" smtClean="0">
                <a:latin typeface="Times New Roman" panose="02020603050405020304" pitchFamily="18" charset="0"/>
                <a:cs typeface="Times New Roman" panose="02020603050405020304" pitchFamily="18" charset="0"/>
              </a:rPr>
              <a:t>Plan/Objective: </a:t>
            </a:r>
            <a:endParaRPr lang="en-US" dirty="0" smtClean="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Collect more information from people who has suffered from heart attacks. Being able to use gather sources like this would be a great way to have more knowledge about the topic that I’ve chosen. </a:t>
            </a:r>
          </a:p>
          <a:p>
            <a:endParaRPr lang="en-US" sz="2600" dirty="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Research more online from online newspapers and try to get more facts on the causes of heart attacks.</a:t>
            </a:r>
          </a:p>
          <a:p>
            <a:endParaRPr lang="en-US" sz="2600" dirty="0">
              <a:latin typeface="Times New Roman" panose="02020603050405020304" pitchFamily="18" charset="0"/>
              <a:cs typeface="Times New Roman" panose="02020603050405020304" pitchFamily="18" charset="0"/>
            </a:endParaRPr>
          </a:p>
          <a:p>
            <a:r>
              <a:rPr lang="en-US" sz="2600" dirty="0" smtClean="0">
                <a:latin typeface="Times New Roman" panose="02020603050405020304" pitchFamily="18" charset="0"/>
                <a:cs typeface="Times New Roman" panose="02020603050405020304" pitchFamily="18" charset="0"/>
              </a:rPr>
              <a:t>Gather important booklets/readings and focus on the topic to obtain information that is relevant to the essay</a:t>
            </a:r>
          </a:p>
          <a:p>
            <a:endParaRPr lang="en-US" sz="2800" dirty="0">
              <a:latin typeface="Times New Roman" panose="02020603050405020304" pitchFamily="18" charset="0"/>
              <a:cs typeface="Times New Roman" panose="02020603050405020304" pitchFamily="18" charset="0"/>
            </a:endParaRPr>
          </a:p>
          <a:p>
            <a:pPr marL="0" indent="0">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0360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6125" y="17584"/>
            <a:ext cx="5857875" cy="6840415"/>
          </a:xfrm>
          <a:prstGeom prst="rect">
            <a:avLst/>
          </a:prstGeom>
        </p:spPr>
      </p:pic>
      <p:sp>
        <p:nvSpPr>
          <p:cNvPr id="2" name="Title 1"/>
          <p:cNvSpPr>
            <a:spLocks noGrp="1"/>
          </p:cNvSpPr>
          <p:nvPr>
            <p:ph type="title"/>
          </p:nvPr>
        </p:nvSpPr>
        <p:spPr>
          <a:xfrm>
            <a:off x="457200" y="274638"/>
            <a:ext cx="8229600" cy="1401762"/>
          </a:xfrm>
        </p:spPr>
        <p:txBody>
          <a:bodyPr>
            <a:noAutofit/>
          </a:bodyPr>
          <a:lstStyle/>
          <a:p>
            <a:r>
              <a:rPr lang="en-US" sz="2700" dirty="0" smtClean="0">
                <a:latin typeface="Algerian" panose="04020705040A02060702" pitchFamily="82" charset="0"/>
                <a:cs typeface="Times New Roman" panose="02020603050405020304" pitchFamily="18" charset="0"/>
              </a:rPr>
              <a:t>Secondary </a:t>
            </a:r>
            <a:r>
              <a:rPr lang="en-US" sz="2700" dirty="0" smtClean="0">
                <a:latin typeface="Algerian" panose="04020705040A02060702" pitchFamily="82" charset="0"/>
                <a:cs typeface="Times New Roman" panose="02020603050405020304" pitchFamily="18" charset="0"/>
              </a:rPr>
              <a:t>Question: </a:t>
            </a:r>
            <a:r>
              <a:rPr lang="en-US" sz="2700" dirty="0" smtClean="0">
                <a:latin typeface="Algerian" panose="04020705040A02060702" pitchFamily="82" charset="0"/>
                <a:cs typeface="Times New Roman" panose="02020603050405020304" pitchFamily="18" charset="0"/>
              </a:rPr>
              <a:t>What are the differences in age or gender reported in the CNMI or the U.S.? </a:t>
            </a:r>
            <a:endParaRPr lang="en-US" sz="2700" dirty="0">
              <a:latin typeface="Algerian" panose="04020705040A02060702" pitchFamily="82" charset="0"/>
              <a:cs typeface="Times New Roman" panose="02020603050405020304" pitchFamily="18" charset="0"/>
            </a:endParaRPr>
          </a:p>
        </p:txBody>
      </p:sp>
      <p:sp>
        <p:nvSpPr>
          <p:cNvPr id="3" name="Content Placeholder 2"/>
          <p:cNvSpPr>
            <a:spLocks noGrp="1"/>
          </p:cNvSpPr>
          <p:nvPr>
            <p:ph idx="1"/>
          </p:nvPr>
        </p:nvSpPr>
        <p:spPr>
          <a:xfrm>
            <a:off x="381000" y="1828800"/>
            <a:ext cx="8229600" cy="5257800"/>
          </a:xfrm>
        </p:spPr>
        <p:txBody>
          <a:bodyPr/>
          <a:lstStyle/>
          <a:p>
            <a:pPr>
              <a:buFont typeface="Wingdings" panose="05000000000000000000" pitchFamily="2" charset="2"/>
              <a:buChar char="ü"/>
            </a:pPr>
            <a:r>
              <a:rPr lang="en-US" sz="2700" dirty="0" smtClean="0">
                <a:latin typeface="Times New Roman" panose="02020603050405020304" pitchFamily="18" charset="0"/>
                <a:cs typeface="Times New Roman" panose="02020603050405020304" pitchFamily="18" charset="0"/>
              </a:rPr>
              <a:t>Plan/Objective: </a:t>
            </a:r>
            <a:endParaRPr lang="en-US" sz="2700" dirty="0" smtClean="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Research on the age/gender differences that is based on the CNMI/U.S.</a:t>
            </a:r>
          </a:p>
          <a:p>
            <a:r>
              <a:rPr lang="en-US" sz="2400" dirty="0" smtClean="0">
                <a:latin typeface="Times New Roman" panose="02020603050405020304" pitchFamily="18" charset="0"/>
                <a:cs typeface="Times New Roman" panose="02020603050405020304" pitchFamily="18" charset="0"/>
              </a:rPr>
              <a:t>Obtain </a:t>
            </a:r>
            <a:r>
              <a:rPr lang="en-US" sz="2400" dirty="0" smtClean="0">
                <a:latin typeface="Times New Roman" panose="02020603050405020304" pitchFamily="18" charset="0"/>
                <a:cs typeface="Times New Roman" panose="02020603050405020304" pitchFamily="18" charset="0"/>
              </a:rPr>
              <a:t>more information on the triggers of heart attacks</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Look for more information by interviewing people who encountered a heart attack and find out their thoughts in the gender differences between men or women.</a:t>
            </a:r>
            <a:endParaRPr lang="en-US" sz="2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61819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0263" y="0"/>
            <a:ext cx="5857875" cy="6858000"/>
          </a:xfrm>
          <a:prstGeom prst="rect">
            <a:avLst/>
          </a:prstGeom>
        </p:spPr>
      </p:pic>
      <p:sp>
        <p:nvSpPr>
          <p:cNvPr id="2" name="Title 1"/>
          <p:cNvSpPr>
            <a:spLocks noGrp="1"/>
          </p:cNvSpPr>
          <p:nvPr>
            <p:ph type="title"/>
          </p:nvPr>
        </p:nvSpPr>
        <p:spPr/>
        <p:txBody>
          <a:bodyPr>
            <a:normAutofit/>
          </a:bodyPr>
          <a:lstStyle/>
          <a:p>
            <a:r>
              <a:rPr lang="en-US" sz="2700" dirty="0" smtClean="0">
                <a:latin typeface="Algerian" panose="04020705040A02060702" pitchFamily="82" charset="0"/>
                <a:cs typeface="Times New Roman" panose="02020603050405020304" pitchFamily="18" charset="0"/>
              </a:rPr>
              <a:t>3</a:t>
            </a:r>
            <a:r>
              <a:rPr lang="en-US" sz="2700" baseline="30000" dirty="0" smtClean="0">
                <a:latin typeface="Algerian" panose="04020705040A02060702" pitchFamily="82" charset="0"/>
                <a:cs typeface="Times New Roman" panose="02020603050405020304" pitchFamily="18" charset="0"/>
              </a:rPr>
              <a:t>rd</a:t>
            </a:r>
            <a:r>
              <a:rPr lang="en-US" sz="2700" dirty="0" smtClean="0">
                <a:latin typeface="Algerian" panose="04020705040A02060702" pitchFamily="82" charset="0"/>
                <a:cs typeface="Times New Roman" panose="02020603050405020304" pitchFamily="18" charset="0"/>
              </a:rPr>
              <a:t> research </a:t>
            </a:r>
            <a:r>
              <a:rPr lang="en-US" sz="2700" dirty="0">
                <a:latin typeface="Algerian" panose="04020705040A02060702" pitchFamily="82" charset="0"/>
                <a:cs typeface="Times New Roman" panose="02020603050405020304" pitchFamily="18" charset="0"/>
              </a:rPr>
              <a:t>Question: Why is the prevention on heart attacks important in the CNMI?</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ü"/>
            </a:pPr>
            <a:r>
              <a:rPr lang="en-US" sz="2700" dirty="0" smtClean="0">
                <a:latin typeface="Times New Roman" panose="02020603050405020304" pitchFamily="18" charset="0"/>
                <a:cs typeface="Times New Roman" panose="02020603050405020304" pitchFamily="18" charset="0"/>
              </a:rPr>
              <a:t>Plan/Objective:</a:t>
            </a:r>
          </a:p>
          <a:p>
            <a:r>
              <a:rPr lang="en-US" sz="2400" dirty="0" smtClean="0">
                <a:latin typeface="Times New Roman" panose="02020603050405020304" pitchFamily="18" charset="0"/>
                <a:cs typeface="Times New Roman" panose="02020603050405020304" pitchFamily="18" charset="0"/>
              </a:rPr>
              <a:t>Conduct more research on the prevention on heart attacks.</a:t>
            </a:r>
          </a:p>
          <a:p>
            <a:r>
              <a:rPr lang="en-US" sz="2400" dirty="0">
                <a:latin typeface="Times New Roman" panose="02020603050405020304" pitchFamily="18" charset="0"/>
                <a:cs typeface="Times New Roman" panose="02020603050405020304" pitchFamily="18" charset="0"/>
              </a:rPr>
              <a:t>Get background information on what people think that can prevent heart attacks</a:t>
            </a:r>
            <a:r>
              <a:rPr lang="en-US" sz="2400" dirty="0" smtClean="0">
                <a:latin typeface="Times New Roman" panose="02020603050405020304" pitchFamily="18" charset="0"/>
                <a:cs typeface="Times New Roman" panose="02020603050405020304" pitchFamily="18" charset="0"/>
              </a:rPr>
              <a:t>.</a:t>
            </a:r>
          </a:p>
          <a:p>
            <a:r>
              <a:rPr lang="en-US" sz="2400" dirty="0" smtClean="0">
                <a:latin typeface="Times New Roman" panose="02020603050405020304" pitchFamily="18" charset="0"/>
                <a:cs typeface="Times New Roman" panose="02020603050405020304" pitchFamily="18" charset="0"/>
              </a:rPr>
              <a:t>Figure out if children can be prone to experiencing a heart attack and see whether or not that is why prevention is important.</a:t>
            </a:r>
          </a:p>
          <a:p>
            <a:endParaRPr lang="en-US" sz="2700" dirty="0">
              <a:latin typeface="Times New Roman" panose="02020603050405020304" pitchFamily="18" charset="0"/>
              <a:cs typeface="Times New Roman" panose="02020603050405020304" pitchFamily="18" charset="0"/>
            </a:endParaRPr>
          </a:p>
          <a:p>
            <a:endParaRPr lang="en-US" sz="2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04925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6125" y="0"/>
            <a:ext cx="5857875" cy="6858000"/>
          </a:xfrm>
          <a:prstGeom prst="rect">
            <a:avLst/>
          </a:prstGeom>
        </p:spPr>
      </p:pic>
      <p:sp>
        <p:nvSpPr>
          <p:cNvPr id="3" name="Content Placeholder 2"/>
          <p:cNvSpPr>
            <a:spLocks noGrp="1"/>
          </p:cNvSpPr>
          <p:nvPr>
            <p:ph idx="1"/>
          </p:nvPr>
        </p:nvSpPr>
        <p:spPr>
          <a:xfrm>
            <a:off x="304800" y="-20320"/>
            <a:ext cx="8229600" cy="3916363"/>
          </a:xfrm>
        </p:spPr>
        <p:txBody>
          <a:bodyPr>
            <a:noAutofit/>
          </a:bodyPr>
          <a:lstStyle/>
          <a:p>
            <a:pPr marL="0" indent="0" algn="ctr">
              <a:buNone/>
            </a:pPr>
            <a:r>
              <a:rPr lang="en-US" sz="3000" dirty="0" smtClean="0">
                <a:latin typeface="Algerian" panose="04020705040A02060702" pitchFamily="82" charset="0"/>
                <a:cs typeface="Times New Roman" panose="02020603050405020304" pitchFamily="18" charset="0"/>
              </a:rPr>
              <a:t>PLAN FOR GATHERING MORE DETAILS OF THE QUESTIONS:</a:t>
            </a:r>
            <a:endParaRPr lang="en-US" sz="3000" dirty="0">
              <a:latin typeface="Algerian" panose="04020705040A02060702" pitchFamily="82" charset="0"/>
              <a:cs typeface="Times New Roman" panose="02020603050405020304" pitchFamily="18" charset="0"/>
            </a:endParaRPr>
          </a:p>
          <a:p>
            <a:pPr>
              <a:buFont typeface="Wingdings" panose="05000000000000000000" pitchFamily="2" charset="2"/>
              <a:buChar char="ü"/>
            </a:pPr>
            <a:endParaRPr lang="en-US" sz="3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ü"/>
            </a:pPr>
            <a:r>
              <a:rPr lang="en-US" sz="3000" dirty="0" smtClean="0">
                <a:latin typeface="Times New Roman" panose="02020603050405020304" pitchFamily="18" charset="0"/>
                <a:cs typeface="Times New Roman" panose="02020603050405020304" pitchFamily="18" charset="0"/>
              </a:rPr>
              <a:t>Primary sources:</a:t>
            </a:r>
          </a:p>
          <a:p>
            <a:r>
              <a:rPr lang="en-US" sz="3000" dirty="0" smtClean="0">
                <a:latin typeface="Times New Roman" panose="02020603050405020304" pitchFamily="18" charset="0"/>
                <a:cs typeface="Times New Roman" panose="02020603050405020304" pitchFamily="18" charset="0"/>
              </a:rPr>
              <a:t>Get in contact with someone who has suffered from a heart attack</a:t>
            </a:r>
          </a:p>
          <a:p>
            <a:r>
              <a:rPr lang="en-US" sz="3000" dirty="0" smtClean="0">
                <a:latin typeface="Times New Roman" panose="02020603050405020304" pitchFamily="18" charset="0"/>
                <a:cs typeface="Times New Roman" panose="02020603050405020304" pitchFamily="18" charset="0"/>
              </a:rPr>
              <a:t>Doctors/nurses who know more about heart attacks</a:t>
            </a:r>
          </a:p>
          <a:p>
            <a:r>
              <a:rPr lang="en-US" sz="3000" dirty="0" smtClean="0">
                <a:latin typeface="Times New Roman" panose="02020603050405020304" pitchFamily="18" charset="0"/>
                <a:cs typeface="Times New Roman" panose="02020603050405020304" pitchFamily="18" charset="0"/>
              </a:rPr>
              <a:t>Statistics/data that relates to heart attacks in the CNMI</a:t>
            </a:r>
          </a:p>
          <a:p>
            <a:pPr>
              <a:buFont typeface="Wingdings" panose="05000000000000000000" pitchFamily="2" charset="2"/>
              <a:buChar char="ü"/>
            </a:pPr>
            <a:r>
              <a:rPr lang="en-US" sz="3000" dirty="0" smtClean="0">
                <a:latin typeface="Times New Roman" panose="02020603050405020304" pitchFamily="18" charset="0"/>
                <a:cs typeface="Times New Roman" panose="02020603050405020304" pitchFamily="18" charset="0"/>
              </a:rPr>
              <a:t>Secondary Sources:</a:t>
            </a:r>
          </a:p>
          <a:p>
            <a:r>
              <a:rPr lang="en-US" sz="3000" dirty="0" smtClean="0">
                <a:latin typeface="Times New Roman" panose="02020603050405020304" pitchFamily="18" charset="0"/>
                <a:cs typeface="Times New Roman" panose="02020603050405020304" pitchFamily="18" charset="0"/>
              </a:rPr>
              <a:t>Online Articles</a:t>
            </a:r>
          </a:p>
          <a:p>
            <a:r>
              <a:rPr lang="en-US" sz="3000" dirty="0" smtClean="0">
                <a:latin typeface="Times New Roman" panose="02020603050405020304" pitchFamily="18" charset="0"/>
                <a:cs typeface="Times New Roman" panose="02020603050405020304" pitchFamily="18" charset="0"/>
              </a:rPr>
              <a:t>Hospital Pamphlets</a:t>
            </a:r>
            <a:endParaRPr lang="en-US" sz="3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47254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6125" y="0"/>
            <a:ext cx="5857875" cy="6858000"/>
          </a:xfrm>
          <a:prstGeom prst="rect">
            <a:avLst/>
          </a:prstGeom>
        </p:spPr>
      </p:pic>
      <p:sp>
        <p:nvSpPr>
          <p:cNvPr id="2" name="Title 1"/>
          <p:cNvSpPr>
            <a:spLocks noGrp="1"/>
          </p:cNvSpPr>
          <p:nvPr>
            <p:ph type="title"/>
          </p:nvPr>
        </p:nvSpPr>
        <p:spPr>
          <a:xfrm>
            <a:off x="0" y="0"/>
            <a:ext cx="8229600" cy="1143000"/>
          </a:xfrm>
        </p:spPr>
        <p:txBody>
          <a:bodyPr/>
          <a:lstStyle/>
          <a:p>
            <a:r>
              <a:rPr lang="en-US" dirty="0" smtClean="0">
                <a:latin typeface="Algerian" panose="04020705040A02060702" pitchFamily="82" charset="0"/>
              </a:rPr>
              <a:t>Scheduled Dates:</a:t>
            </a:r>
            <a:endParaRPr lang="en-US" dirty="0">
              <a:latin typeface="Algerian" panose="04020705040A02060702" pitchFamily="82"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79569709"/>
              </p:ext>
            </p:extLst>
          </p:nvPr>
        </p:nvGraphicFramePr>
        <p:xfrm>
          <a:off x="228600" y="914400"/>
          <a:ext cx="8763000" cy="5730534"/>
        </p:xfrm>
        <a:graphic>
          <a:graphicData uri="http://schemas.openxmlformats.org/drawingml/2006/table">
            <a:tbl>
              <a:tblPr firstRow="1" bandRow="1">
                <a:effectLst/>
                <a:tableStyleId>{5C22544A-7EE6-4342-B048-85BDC9FD1C3A}</a:tableStyleId>
              </a:tblPr>
              <a:tblGrid>
                <a:gridCol w="2788226"/>
                <a:gridCol w="3266210"/>
                <a:gridCol w="2708564"/>
              </a:tblGrid>
              <a:tr h="488706">
                <a:tc>
                  <a:txBody>
                    <a:bodyPr/>
                    <a:lstStyle/>
                    <a:p>
                      <a:r>
                        <a:rPr lang="en-US" sz="2000" dirty="0" smtClean="0">
                          <a:solidFill>
                            <a:schemeClr val="bg1"/>
                          </a:solidFill>
                          <a:latin typeface="Times New Roman" panose="02020603050405020304" pitchFamily="18" charset="0"/>
                          <a:cs typeface="Times New Roman" panose="02020603050405020304" pitchFamily="18" charset="0"/>
                        </a:rPr>
                        <a:t>January</a:t>
                      </a:r>
                      <a:r>
                        <a:rPr lang="en-US" sz="2000" baseline="0" dirty="0" smtClean="0">
                          <a:solidFill>
                            <a:schemeClr val="bg1"/>
                          </a:solidFill>
                          <a:latin typeface="Times New Roman" panose="02020603050405020304" pitchFamily="18" charset="0"/>
                          <a:cs typeface="Times New Roman" panose="02020603050405020304" pitchFamily="18" charset="0"/>
                        </a:rPr>
                        <a:t> </a:t>
                      </a:r>
                      <a:r>
                        <a:rPr lang="en-US" sz="2000" baseline="0" dirty="0" smtClean="0">
                          <a:solidFill>
                            <a:schemeClr val="bg1"/>
                          </a:solidFill>
                          <a:latin typeface="Times New Roman" panose="02020603050405020304" pitchFamily="18" charset="0"/>
                          <a:cs typeface="Times New Roman" panose="02020603050405020304" pitchFamily="18" charset="0"/>
                        </a:rPr>
                        <a:t>22-28</a:t>
                      </a:r>
                      <a:endParaRPr lang="en-US" sz="2000" dirty="0">
                        <a:solidFill>
                          <a:schemeClr val="bg1"/>
                        </a:solidFill>
                        <a:latin typeface="Times New Roman" panose="02020603050405020304" pitchFamily="18" charset="0"/>
                        <a:cs typeface="Times New Roman" panose="02020603050405020304" pitchFamily="18" charset="0"/>
                      </a:endParaRPr>
                    </a:p>
                  </a:txBody>
                  <a:tcPr>
                    <a:noFill/>
                  </a:tcPr>
                </a:tc>
                <a:tc>
                  <a:txBody>
                    <a:bodyPr/>
                    <a:lstStyle/>
                    <a:p>
                      <a:endParaRPr lang="en-US" sz="2000" dirty="0">
                        <a:latin typeface="Times New Roman" panose="02020603050405020304" pitchFamily="18" charset="0"/>
                        <a:cs typeface="Times New Roman" panose="02020603050405020304" pitchFamily="18" charset="0"/>
                      </a:endParaRPr>
                    </a:p>
                  </a:txBody>
                  <a:tcPr>
                    <a:noFill/>
                  </a:tcPr>
                </a:tc>
                <a:tc>
                  <a:txBody>
                    <a:bodyPr/>
                    <a:lstStyle/>
                    <a:p>
                      <a:r>
                        <a:rPr lang="en-US" sz="2000" dirty="0" smtClean="0">
                          <a:solidFill>
                            <a:schemeClr val="bg1"/>
                          </a:solidFill>
                          <a:latin typeface="Times New Roman" panose="02020603050405020304" pitchFamily="18" charset="0"/>
                          <a:cs typeface="Times New Roman" panose="02020603050405020304" pitchFamily="18" charset="0"/>
                        </a:rPr>
                        <a:t>Choosing a research topic</a:t>
                      </a:r>
                      <a:endParaRPr lang="en-US" sz="2000" dirty="0">
                        <a:solidFill>
                          <a:schemeClr val="bg1"/>
                        </a:solidFill>
                        <a:latin typeface="Times New Roman" panose="02020603050405020304" pitchFamily="18" charset="0"/>
                        <a:cs typeface="Times New Roman" panose="02020603050405020304" pitchFamily="18" charset="0"/>
                      </a:endParaRPr>
                    </a:p>
                  </a:txBody>
                  <a:tcPr>
                    <a:noFill/>
                  </a:tcPr>
                </a:tc>
              </a:tr>
              <a:tr h="701187">
                <a:tc>
                  <a:txBody>
                    <a:bodyPr/>
                    <a:lstStyle/>
                    <a:p>
                      <a:r>
                        <a:rPr lang="en-US" sz="2000" b="1" dirty="0" smtClean="0">
                          <a:latin typeface="Times New Roman" panose="02020603050405020304" pitchFamily="18" charset="0"/>
                          <a:cs typeface="Times New Roman" panose="02020603050405020304" pitchFamily="18" charset="0"/>
                        </a:rPr>
                        <a:t>January</a:t>
                      </a:r>
                      <a:r>
                        <a:rPr lang="en-US" sz="2000" b="1" baseline="0" dirty="0" smtClean="0">
                          <a:latin typeface="Times New Roman" panose="02020603050405020304" pitchFamily="18" charset="0"/>
                          <a:cs typeface="Times New Roman" panose="02020603050405020304" pitchFamily="18" charset="0"/>
                        </a:rPr>
                        <a:t> </a:t>
                      </a:r>
                      <a:r>
                        <a:rPr lang="en-US" sz="2000" b="1" baseline="0" dirty="0" smtClean="0">
                          <a:latin typeface="Times New Roman" panose="02020603050405020304" pitchFamily="18" charset="0"/>
                          <a:cs typeface="Times New Roman" panose="02020603050405020304" pitchFamily="18" charset="0"/>
                        </a:rPr>
                        <a:t>29- February 04</a:t>
                      </a:r>
                      <a:endParaRPr lang="en-US" sz="2000" b="1" dirty="0">
                        <a:latin typeface="Times New Roman" panose="02020603050405020304" pitchFamily="18" charset="0"/>
                        <a:cs typeface="Times New Roman" panose="02020603050405020304" pitchFamily="18" charset="0"/>
                      </a:endParaRPr>
                    </a:p>
                  </a:txBody>
                  <a:tcPr>
                    <a:noFill/>
                  </a:tcPr>
                </a:tc>
                <a:tc>
                  <a:txBody>
                    <a:bodyPr/>
                    <a:lstStyle/>
                    <a:p>
                      <a:endParaRPr lang="en-US" sz="2000">
                        <a:latin typeface="Times New Roman" panose="02020603050405020304" pitchFamily="18" charset="0"/>
                        <a:cs typeface="Times New Roman" panose="02020603050405020304" pitchFamily="18" charset="0"/>
                      </a:endParaRPr>
                    </a:p>
                  </a:txBody>
                  <a:tcPr>
                    <a:noFill/>
                  </a:tcPr>
                </a:tc>
                <a:tc>
                  <a:txBody>
                    <a:bodyPr/>
                    <a:lstStyle/>
                    <a:p>
                      <a:r>
                        <a:rPr lang="en-US" sz="2000" b="1" dirty="0" smtClean="0">
                          <a:latin typeface="Times New Roman" panose="02020603050405020304" pitchFamily="18" charset="0"/>
                          <a:cs typeface="Times New Roman" panose="02020603050405020304" pitchFamily="18" charset="0"/>
                        </a:rPr>
                        <a:t>Decision</a:t>
                      </a:r>
                      <a:r>
                        <a:rPr lang="en-US" sz="2000" b="1" baseline="0" dirty="0" smtClean="0">
                          <a:latin typeface="Times New Roman" panose="02020603050405020304" pitchFamily="18" charset="0"/>
                          <a:cs typeface="Times New Roman" panose="02020603050405020304" pitchFamily="18" charset="0"/>
                        </a:rPr>
                        <a:t> of </a:t>
                      </a:r>
                      <a:r>
                        <a:rPr lang="en-US" sz="2000" b="1" baseline="0" dirty="0" smtClean="0">
                          <a:latin typeface="Times New Roman" panose="02020603050405020304" pitchFamily="18" charset="0"/>
                          <a:cs typeface="Times New Roman" panose="02020603050405020304" pitchFamily="18" charset="0"/>
                        </a:rPr>
                        <a:t>topic and Organizing of research</a:t>
                      </a:r>
                      <a:endParaRPr lang="en-US" sz="2000" b="1" dirty="0">
                        <a:latin typeface="Times New Roman" panose="02020603050405020304" pitchFamily="18" charset="0"/>
                        <a:cs typeface="Times New Roman" panose="02020603050405020304" pitchFamily="18" charset="0"/>
                      </a:endParaRPr>
                    </a:p>
                  </a:txBody>
                  <a:tcPr>
                    <a:noFill/>
                  </a:tcPr>
                </a:tc>
              </a:tr>
              <a:tr h="1126148">
                <a:tc>
                  <a:txBody>
                    <a:bodyPr/>
                    <a:lstStyle/>
                    <a:p>
                      <a:r>
                        <a:rPr lang="en-US" sz="2000" b="1" dirty="0" smtClean="0">
                          <a:latin typeface="Times New Roman" panose="02020603050405020304" pitchFamily="18" charset="0"/>
                          <a:cs typeface="Times New Roman" panose="02020603050405020304" pitchFamily="18" charset="0"/>
                        </a:rPr>
                        <a:t>February </a:t>
                      </a:r>
                      <a:r>
                        <a:rPr lang="en-US" sz="2000" b="1" dirty="0" smtClean="0">
                          <a:latin typeface="Times New Roman" panose="02020603050405020304" pitchFamily="18" charset="0"/>
                          <a:cs typeface="Times New Roman" panose="02020603050405020304" pitchFamily="18" charset="0"/>
                        </a:rPr>
                        <a:t>5-11</a:t>
                      </a:r>
                      <a:endParaRPr lang="en-US" sz="2000" b="1" dirty="0">
                        <a:latin typeface="Times New Roman" panose="02020603050405020304" pitchFamily="18" charset="0"/>
                        <a:cs typeface="Times New Roman" panose="02020603050405020304" pitchFamily="18" charset="0"/>
                      </a:endParaRPr>
                    </a:p>
                  </a:txBody>
                  <a:tcPr>
                    <a:noFill/>
                  </a:tcPr>
                </a:tc>
                <a:tc>
                  <a:txBody>
                    <a:bodyPr/>
                    <a:lstStyle/>
                    <a:p>
                      <a:r>
                        <a:rPr lang="en-US" sz="2000" b="1" dirty="0" smtClean="0">
                          <a:latin typeface="Times New Roman" panose="02020603050405020304" pitchFamily="18" charset="0"/>
                          <a:cs typeface="Times New Roman" panose="02020603050405020304" pitchFamily="18" charset="0"/>
                        </a:rPr>
                        <a:t>Primary/Secondary</a:t>
                      </a:r>
                      <a:r>
                        <a:rPr lang="en-US" sz="2000" b="1" baseline="0" dirty="0" smtClean="0">
                          <a:latin typeface="Times New Roman" panose="02020603050405020304" pitchFamily="18" charset="0"/>
                          <a:cs typeface="Times New Roman" panose="02020603050405020304" pitchFamily="18" charset="0"/>
                        </a:rPr>
                        <a:t> Research: Newspapers, Online Sources, Pamphlets /Social Interactions</a:t>
                      </a:r>
                      <a:endParaRPr lang="en-US" sz="2000" b="1" dirty="0">
                        <a:latin typeface="Times New Roman" panose="02020603050405020304" pitchFamily="18" charset="0"/>
                        <a:cs typeface="Times New Roman" panose="02020603050405020304" pitchFamily="18" charset="0"/>
                      </a:endParaRPr>
                    </a:p>
                  </a:txBody>
                  <a:tcPr>
                    <a:noFill/>
                  </a:tcPr>
                </a:tc>
                <a:tc>
                  <a:txBody>
                    <a:bodyPr/>
                    <a:lstStyle/>
                    <a:p>
                      <a:r>
                        <a:rPr lang="en-US" sz="2000" b="1" dirty="0" smtClean="0">
                          <a:latin typeface="Times New Roman" panose="02020603050405020304" pitchFamily="18" charset="0"/>
                          <a:cs typeface="Times New Roman" panose="02020603050405020304" pitchFamily="18" charset="0"/>
                        </a:rPr>
                        <a:t>Brainstorming and </a:t>
                      </a:r>
                      <a:r>
                        <a:rPr lang="en-US" sz="2000" b="1" dirty="0" smtClean="0">
                          <a:latin typeface="Times New Roman" panose="02020603050405020304" pitchFamily="18" charset="0"/>
                          <a:cs typeface="Times New Roman" panose="02020603050405020304" pitchFamily="18" charset="0"/>
                        </a:rPr>
                        <a:t>Outline/Persuasive Draft Essay to be</a:t>
                      </a:r>
                      <a:r>
                        <a:rPr lang="en-US" sz="2000" b="1" baseline="0" dirty="0" smtClean="0">
                          <a:latin typeface="Times New Roman" panose="02020603050405020304" pitchFamily="18" charset="0"/>
                          <a:cs typeface="Times New Roman" panose="02020603050405020304" pitchFamily="18" charset="0"/>
                        </a:rPr>
                        <a:t> submitted and finalized</a:t>
                      </a:r>
                      <a:endParaRPr lang="en-US" sz="2000" b="1" dirty="0">
                        <a:latin typeface="Times New Roman" panose="02020603050405020304" pitchFamily="18" charset="0"/>
                        <a:cs typeface="Times New Roman" panose="02020603050405020304" pitchFamily="18" charset="0"/>
                      </a:endParaRPr>
                    </a:p>
                  </a:txBody>
                  <a:tcPr>
                    <a:noFill/>
                  </a:tcPr>
                </a:tc>
              </a:tr>
              <a:tr h="913667">
                <a:tc>
                  <a:txBody>
                    <a:bodyPr/>
                    <a:lstStyle/>
                    <a:p>
                      <a:r>
                        <a:rPr lang="en-US" sz="2000" b="1" dirty="0" smtClean="0">
                          <a:latin typeface="Times New Roman" panose="02020603050405020304" pitchFamily="18" charset="0"/>
                          <a:cs typeface="Times New Roman" panose="02020603050405020304" pitchFamily="18" charset="0"/>
                        </a:rPr>
                        <a:t>February </a:t>
                      </a:r>
                      <a:r>
                        <a:rPr lang="en-US" sz="2000" b="1" dirty="0" smtClean="0">
                          <a:latin typeface="Times New Roman" panose="02020603050405020304" pitchFamily="18" charset="0"/>
                          <a:cs typeface="Times New Roman" panose="02020603050405020304" pitchFamily="18" charset="0"/>
                        </a:rPr>
                        <a:t>7-9</a:t>
                      </a:r>
                      <a:endParaRPr lang="en-US" sz="2000" b="1" dirty="0">
                        <a:latin typeface="Times New Roman" panose="02020603050405020304" pitchFamily="18" charset="0"/>
                        <a:cs typeface="Times New Roman" panose="02020603050405020304" pitchFamily="18" charset="0"/>
                      </a:endParaRPr>
                    </a:p>
                  </a:txBody>
                  <a:tcPr>
                    <a:noFill/>
                  </a:tcPr>
                </a:tc>
                <a:tc>
                  <a:txBody>
                    <a:bodyPr/>
                    <a:lstStyle/>
                    <a:p>
                      <a:endParaRPr lang="en-US" sz="2000" dirty="0">
                        <a:latin typeface="Times New Roman" panose="02020603050405020304" pitchFamily="18" charset="0"/>
                        <a:cs typeface="Times New Roman" panose="02020603050405020304" pitchFamily="18" charset="0"/>
                      </a:endParaRPr>
                    </a:p>
                  </a:txBody>
                  <a:tcPr>
                    <a:noFill/>
                  </a:tcPr>
                </a:tc>
                <a:tc>
                  <a:txBody>
                    <a:bodyPr/>
                    <a:lstStyle/>
                    <a:p>
                      <a:r>
                        <a:rPr lang="en-US" sz="2000" b="1" dirty="0" smtClean="0">
                          <a:latin typeface="Times New Roman" panose="02020603050405020304" pitchFamily="18" charset="0"/>
                          <a:cs typeface="Times New Roman" panose="02020603050405020304" pitchFamily="18" charset="0"/>
                        </a:rPr>
                        <a:t>Submission </a:t>
                      </a:r>
                      <a:r>
                        <a:rPr lang="en-US" sz="2000" b="1" dirty="0" smtClean="0">
                          <a:latin typeface="Times New Roman" panose="02020603050405020304" pitchFamily="18" charset="0"/>
                          <a:cs typeface="Times New Roman" panose="02020603050405020304" pitchFamily="18" charset="0"/>
                        </a:rPr>
                        <a:t>of</a:t>
                      </a:r>
                      <a:r>
                        <a:rPr lang="en-US" sz="2000" b="1" baseline="0" dirty="0" smtClean="0">
                          <a:latin typeface="Times New Roman" panose="02020603050405020304" pitchFamily="18" charset="0"/>
                          <a:cs typeface="Times New Roman" panose="02020603050405020304" pitchFamily="18" charset="0"/>
                        </a:rPr>
                        <a:t> assignments on research and focusing on data</a:t>
                      </a:r>
                      <a:endParaRPr lang="en-US" sz="2000" b="1" dirty="0">
                        <a:latin typeface="Times New Roman" panose="02020603050405020304" pitchFamily="18" charset="0"/>
                        <a:cs typeface="Times New Roman" panose="02020603050405020304" pitchFamily="18" charset="0"/>
                      </a:endParaRPr>
                    </a:p>
                  </a:txBody>
                  <a:tcPr>
                    <a:noFill/>
                  </a:tcPr>
                </a:tc>
              </a:tr>
              <a:tr h="701187">
                <a:tc>
                  <a:txBody>
                    <a:bodyPr/>
                    <a:lstStyle/>
                    <a:p>
                      <a:r>
                        <a:rPr lang="en-US" sz="2000" b="1" dirty="0" smtClean="0">
                          <a:latin typeface="Times New Roman" panose="02020603050405020304" pitchFamily="18" charset="0"/>
                          <a:cs typeface="Times New Roman" panose="02020603050405020304" pitchFamily="18" charset="0"/>
                        </a:rPr>
                        <a:t>February</a:t>
                      </a:r>
                      <a:r>
                        <a:rPr lang="en-US" sz="2000" b="1" baseline="0" dirty="0" smtClean="0">
                          <a:latin typeface="Times New Roman" panose="02020603050405020304" pitchFamily="18" charset="0"/>
                          <a:cs typeface="Times New Roman" panose="02020603050405020304" pitchFamily="18" charset="0"/>
                        </a:rPr>
                        <a:t> </a:t>
                      </a:r>
                      <a:r>
                        <a:rPr lang="en-US" sz="2000" b="1" baseline="0" dirty="0" smtClean="0">
                          <a:latin typeface="Times New Roman" panose="02020603050405020304" pitchFamily="18" charset="0"/>
                          <a:cs typeface="Times New Roman" panose="02020603050405020304" pitchFamily="18" charset="0"/>
                        </a:rPr>
                        <a:t>10-11</a:t>
                      </a:r>
                      <a:endParaRPr lang="en-US" sz="2000" b="1" dirty="0">
                        <a:latin typeface="Times New Roman" panose="02020603050405020304" pitchFamily="18" charset="0"/>
                        <a:cs typeface="Times New Roman" panose="02020603050405020304" pitchFamily="18" charset="0"/>
                      </a:endParaRPr>
                    </a:p>
                  </a:txBody>
                  <a:tcPr>
                    <a:noFill/>
                  </a:tcPr>
                </a:tc>
                <a:tc>
                  <a:txBody>
                    <a:bodyPr/>
                    <a:lstStyle/>
                    <a:p>
                      <a:r>
                        <a:rPr lang="en-US" sz="2000" b="1" dirty="0" smtClean="0">
                          <a:latin typeface="Times New Roman" panose="02020603050405020304" pitchFamily="18" charset="0"/>
                          <a:cs typeface="Times New Roman" panose="02020603050405020304" pitchFamily="18" charset="0"/>
                        </a:rPr>
                        <a:t>Writing Schedule/Tentative Writing Schedule</a:t>
                      </a:r>
                      <a:endParaRPr lang="en-US" sz="2000" b="1" dirty="0">
                        <a:latin typeface="Times New Roman" panose="02020603050405020304" pitchFamily="18" charset="0"/>
                        <a:cs typeface="Times New Roman" panose="02020603050405020304" pitchFamily="18" charset="0"/>
                      </a:endParaRPr>
                    </a:p>
                  </a:txBody>
                  <a:tcPr>
                    <a:noFill/>
                  </a:tcPr>
                </a:tc>
                <a:tc>
                  <a:txBody>
                    <a:bodyPr/>
                    <a:lstStyle/>
                    <a:p>
                      <a:r>
                        <a:rPr lang="en-US" sz="2000" b="1" dirty="0" smtClean="0">
                          <a:latin typeface="Times New Roman" panose="02020603050405020304" pitchFamily="18" charset="0"/>
                          <a:cs typeface="Times New Roman" panose="02020603050405020304" pitchFamily="18" charset="0"/>
                        </a:rPr>
                        <a:t>Revisions</a:t>
                      </a:r>
                      <a:r>
                        <a:rPr lang="en-US" sz="2000" b="1" baseline="0" dirty="0" smtClean="0">
                          <a:latin typeface="Times New Roman" panose="02020603050405020304" pitchFamily="18" charset="0"/>
                          <a:cs typeface="Times New Roman" panose="02020603050405020304" pitchFamily="18" charset="0"/>
                        </a:rPr>
                        <a:t> of Final Essay</a:t>
                      </a:r>
                      <a:endParaRPr lang="en-US" sz="2000" b="1" dirty="0">
                        <a:latin typeface="Times New Roman" panose="02020603050405020304" pitchFamily="18" charset="0"/>
                        <a:cs typeface="Times New Roman" panose="02020603050405020304" pitchFamily="18" charset="0"/>
                      </a:endParaRPr>
                    </a:p>
                  </a:txBody>
                  <a:tcPr>
                    <a:noFill/>
                  </a:tcPr>
                </a:tc>
              </a:tr>
              <a:tr h="488706">
                <a:tc>
                  <a:txBody>
                    <a:bodyPr/>
                    <a:lstStyle/>
                    <a:p>
                      <a:r>
                        <a:rPr lang="en-US" sz="2000" b="1" dirty="0" smtClean="0">
                          <a:latin typeface="Times New Roman" panose="02020603050405020304" pitchFamily="18" charset="0"/>
                          <a:cs typeface="Times New Roman" panose="02020603050405020304" pitchFamily="18" charset="0"/>
                        </a:rPr>
                        <a:t>February </a:t>
                      </a:r>
                      <a:r>
                        <a:rPr lang="en-US" sz="2000" b="1" dirty="0" smtClean="0">
                          <a:latin typeface="Times New Roman" panose="02020603050405020304" pitchFamily="18" charset="0"/>
                          <a:cs typeface="Times New Roman" panose="02020603050405020304" pitchFamily="18" charset="0"/>
                        </a:rPr>
                        <a:t>12-15</a:t>
                      </a:r>
                      <a:endParaRPr lang="en-US" sz="2000" b="1" dirty="0">
                        <a:latin typeface="Times New Roman" panose="02020603050405020304" pitchFamily="18" charset="0"/>
                        <a:cs typeface="Times New Roman" panose="02020603050405020304" pitchFamily="18" charset="0"/>
                      </a:endParaRPr>
                    </a:p>
                  </a:txBody>
                  <a:tcPr>
                    <a:noFill/>
                  </a:tcPr>
                </a:tc>
                <a:tc>
                  <a:txBody>
                    <a:bodyPr/>
                    <a:lstStyle/>
                    <a:p>
                      <a:endParaRPr lang="en-US" sz="2000" dirty="0">
                        <a:latin typeface="Times New Roman" panose="02020603050405020304" pitchFamily="18" charset="0"/>
                        <a:cs typeface="Times New Roman" panose="02020603050405020304" pitchFamily="18" charset="0"/>
                      </a:endParaRPr>
                    </a:p>
                  </a:txBody>
                  <a:tcPr>
                    <a:noFill/>
                  </a:tcPr>
                </a:tc>
                <a:tc>
                  <a:txBody>
                    <a:bodyPr/>
                    <a:lstStyle/>
                    <a:p>
                      <a:r>
                        <a:rPr lang="en-US" sz="2000" b="1" dirty="0" smtClean="0">
                          <a:latin typeface="Times New Roman" panose="02020603050405020304" pitchFamily="18" charset="0"/>
                          <a:cs typeface="Times New Roman" panose="02020603050405020304" pitchFamily="18" charset="0"/>
                        </a:rPr>
                        <a:t>Research</a:t>
                      </a:r>
                      <a:r>
                        <a:rPr lang="en-US" sz="2000" b="1" baseline="0" dirty="0" smtClean="0">
                          <a:latin typeface="Times New Roman" panose="02020603050405020304" pitchFamily="18" charset="0"/>
                          <a:cs typeface="Times New Roman" panose="02020603050405020304" pitchFamily="18" charset="0"/>
                        </a:rPr>
                        <a:t> Report Submission</a:t>
                      </a:r>
                      <a:endParaRPr lang="en-US" sz="2000" b="1" dirty="0">
                        <a:latin typeface="Times New Roman" panose="02020603050405020304" pitchFamily="18" charset="0"/>
                        <a:cs typeface="Times New Roman" panose="02020603050405020304" pitchFamily="18" charset="0"/>
                      </a:endParaRPr>
                    </a:p>
                  </a:txBody>
                  <a:tcPr>
                    <a:noFill/>
                  </a:tcPr>
                </a:tc>
              </a:tr>
            </a:tbl>
          </a:graphicData>
        </a:graphic>
      </p:graphicFrame>
    </p:spTree>
    <p:extLst>
      <p:ext uri="{BB962C8B-B14F-4D97-AF65-F5344CB8AC3E}">
        <p14:creationId xmlns:p14="http://schemas.microsoft.com/office/powerpoint/2010/main" val="36997612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6125" y="22538"/>
            <a:ext cx="5857875" cy="6835462"/>
          </a:xfrm>
          <a:prstGeom prst="rect">
            <a:avLst/>
          </a:prstGeom>
        </p:spPr>
      </p:pic>
      <p:sp>
        <p:nvSpPr>
          <p:cNvPr id="2" name="Title 1"/>
          <p:cNvSpPr>
            <a:spLocks noGrp="1"/>
          </p:cNvSpPr>
          <p:nvPr>
            <p:ph type="title"/>
          </p:nvPr>
        </p:nvSpPr>
        <p:spPr>
          <a:xfrm>
            <a:off x="29308" y="0"/>
            <a:ext cx="8229600" cy="1143000"/>
          </a:xfrm>
        </p:spPr>
        <p:txBody>
          <a:bodyPr>
            <a:normAutofit/>
          </a:bodyPr>
          <a:lstStyle/>
          <a:p>
            <a:r>
              <a:rPr lang="en-US" sz="2700" dirty="0" smtClean="0">
                <a:latin typeface="Algerian" panose="04020705040A02060702" pitchFamily="82" charset="0"/>
                <a:cs typeface="Times New Roman" panose="02020603050405020304" pitchFamily="18" charset="0"/>
              </a:rPr>
              <a:t>Conclusion:</a:t>
            </a:r>
            <a:endParaRPr lang="en-US" sz="2700" dirty="0">
              <a:latin typeface="Algerian" panose="04020705040A02060702" pitchFamily="82" charset="0"/>
              <a:cs typeface="Times New Roman" panose="02020603050405020304" pitchFamily="18" charset="0"/>
            </a:endParaRPr>
          </a:p>
        </p:txBody>
      </p:sp>
      <p:sp>
        <p:nvSpPr>
          <p:cNvPr id="3" name="Content Placeholder 2"/>
          <p:cNvSpPr>
            <a:spLocks noGrp="1"/>
          </p:cNvSpPr>
          <p:nvPr>
            <p:ph idx="1"/>
          </p:nvPr>
        </p:nvSpPr>
        <p:spPr>
          <a:xfrm>
            <a:off x="29308" y="914400"/>
            <a:ext cx="6981092" cy="4525963"/>
          </a:xfrm>
        </p:spPr>
        <p:txBody>
          <a:bodyPr>
            <a:normAutofit fontScale="62500" lnSpcReduction="20000"/>
          </a:bodyPr>
          <a:lstStyle/>
          <a:p>
            <a:r>
              <a:rPr lang="en-US" b="1" dirty="0">
                <a:solidFill>
                  <a:schemeClr val="bg1"/>
                </a:solidFill>
                <a:latin typeface="Times New Roman" panose="02020603050405020304" pitchFamily="18" charset="0"/>
                <a:cs typeface="Times New Roman" panose="02020603050405020304" pitchFamily="18" charset="0"/>
              </a:rPr>
              <a:t>Heart attacks </a:t>
            </a:r>
            <a:r>
              <a:rPr lang="en-US" b="1" dirty="0" smtClean="0">
                <a:solidFill>
                  <a:schemeClr val="bg1"/>
                </a:solidFill>
                <a:latin typeface="Times New Roman" panose="02020603050405020304" pitchFamily="18" charset="0"/>
                <a:cs typeface="Times New Roman" panose="02020603050405020304" pitchFamily="18" charset="0"/>
              </a:rPr>
              <a:t>are </a:t>
            </a:r>
            <a:r>
              <a:rPr lang="en-US" b="1" dirty="0">
                <a:solidFill>
                  <a:schemeClr val="bg1"/>
                </a:solidFill>
                <a:latin typeface="Times New Roman" panose="02020603050405020304" pitchFamily="18" charset="0"/>
                <a:cs typeface="Times New Roman" panose="02020603050405020304" pitchFamily="18" charset="0"/>
              </a:rPr>
              <a:t>one of the leading </a:t>
            </a:r>
            <a:r>
              <a:rPr lang="en-US" b="1" dirty="0" smtClean="0">
                <a:solidFill>
                  <a:schemeClr val="bg1"/>
                </a:solidFill>
                <a:latin typeface="Times New Roman" panose="02020603050405020304" pitchFamily="18" charset="0"/>
                <a:cs typeface="Times New Roman" panose="02020603050405020304" pitchFamily="18" charset="0"/>
              </a:rPr>
              <a:t>cause </a:t>
            </a:r>
            <a:r>
              <a:rPr lang="en-US" b="1" dirty="0">
                <a:solidFill>
                  <a:schemeClr val="bg1"/>
                </a:solidFill>
                <a:latin typeface="Times New Roman" panose="02020603050405020304" pitchFamily="18" charset="0"/>
                <a:cs typeface="Times New Roman" panose="02020603050405020304" pitchFamily="18" charset="0"/>
              </a:rPr>
              <a:t>of deaths ever to happen in the CNMI. Many deaths that involve a non-communicable disease like heart attacks became a worldwide problem because it has become a silent killer. Heart attacks are hard to overcome, especially when it comes to seeing loved ones suffer which becomes life-changing. In addition, people who are aware of this type of disease can learn the importance of never encountering it and can finally see the truth of what simple ways there are to prevent it. There is always a better way to stay away than to experience the pain that heart attacks can bring to a family or to the people. Some individuals might not want to take this up to date and seek awareness for this illness, but when the time comes and they unexpectedly experience the pain a heart attack causes, the people are not safe. So, what will the people of the CNMI do? Will they continue to care or not? Will they finally take the time to see what benefits they can have by trying?</a:t>
            </a:r>
          </a:p>
          <a:p>
            <a:endParaRPr lang="en-US" dirty="0"/>
          </a:p>
        </p:txBody>
      </p:sp>
    </p:spTree>
    <p:extLst>
      <p:ext uri="{BB962C8B-B14F-4D97-AF65-F5344CB8AC3E}">
        <p14:creationId xmlns:p14="http://schemas.microsoft.com/office/powerpoint/2010/main" val="4280311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662</Words>
  <Application>Microsoft Office PowerPoint</Application>
  <PresentationFormat>On-screen Show (4:3)</PresentationFormat>
  <Paragraphs>48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 Heart Attacks in the CNMI including the U.S Janna Estrada Atalig PRESENTATION I  </vt:lpstr>
      <vt:lpstr>PowerPoint Presentation</vt:lpstr>
      <vt:lpstr>Secondary Question: What are the differences in age or gender reported in the CNMI or the U.S.? </vt:lpstr>
      <vt:lpstr>3rd research Question: Why is the prevention on heart attacks important in the CNMI?</vt:lpstr>
      <vt:lpstr>PowerPoint Presentation</vt:lpstr>
      <vt:lpstr>Scheduled Dates:</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Impacts of Heart Attacks in the CNMI</dc:title>
  <dc:creator>ADMIN</dc:creator>
  <cp:lastModifiedBy>ADMIN</cp:lastModifiedBy>
  <cp:revision>15</cp:revision>
  <dcterms:created xsi:type="dcterms:W3CDTF">2018-02-01T11:05:08Z</dcterms:created>
  <dcterms:modified xsi:type="dcterms:W3CDTF">2018-05-05T03:39:03Z</dcterms:modified>
</cp:coreProperties>
</file>