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Caveat"/>
      <p:regular r:id="rId19"/>
      <p:bold r:id="rId20"/>
    </p:embeddedFont>
    <p:embeddedFont>
      <p:font typeface="Amatic SC"/>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Caveat-bold.fntdata"/><Relationship Id="rId11" Type="http://schemas.openxmlformats.org/officeDocument/2006/relationships/slide" Target="slides/slide7.xml"/><Relationship Id="rId22" Type="http://schemas.openxmlformats.org/officeDocument/2006/relationships/font" Target="fonts/AmaticSC-bold.fntdata"/><Relationship Id="rId10" Type="http://schemas.openxmlformats.org/officeDocument/2006/relationships/slide" Target="slides/slide6.xml"/><Relationship Id="rId21" Type="http://schemas.openxmlformats.org/officeDocument/2006/relationships/font" Target="fonts/AmaticSC-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aveat-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2.jpg"/><Relationship Id="rId5" Type="http://schemas.openxmlformats.org/officeDocument/2006/relationships/image" Target="../media/image16.jpg"/><Relationship Id="rId6"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8.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b="1" lang="en" sz="10000">
                <a:latin typeface="Amatic SC"/>
                <a:ea typeface="Amatic SC"/>
                <a:cs typeface="Amatic SC"/>
                <a:sym typeface="Amatic SC"/>
              </a:rPr>
              <a:t>The CNMI CWs:</a:t>
            </a:r>
            <a:endParaRPr b="1" sz="10000">
              <a:latin typeface="Amatic SC"/>
              <a:ea typeface="Amatic SC"/>
              <a:cs typeface="Amatic SC"/>
              <a:sym typeface="Amatic SC"/>
            </a:endParaRPr>
          </a:p>
          <a:p>
            <a:pPr indent="0" lvl="0" marL="0">
              <a:spcBef>
                <a:spcPts val="0"/>
              </a:spcBef>
              <a:spcAft>
                <a:spcPts val="0"/>
              </a:spcAft>
              <a:buNone/>
            </a:pPr>
            <a:r>
              <a:rPr b="1" lang="en" sz="4000">
                <a:latin typeface="Amatic SC"/>
                <a:ea typeface="Amatic SC"/>
                <a:cs typeface="Amatic SC"/>
                <a:sym typeface="Amatic SC"/>
              </a:rPr>
              <a:t>The Process to It All</a:t>
            </a:r>
            <a:endParaRPr b="1" sz="4000">
              <a:latin typeface="Amatic SC"/>
              <a:ea typeface="Amatic SC"/>
              <a:cs typeface="Amatic SC"/>
              <a:sym typeface="Amatic SC"/>
            </a:endParaRPr>
          </a:p>
        </p:txBody>
      </p:sp>
      <p:sp>
        <p:nvSpPr>
          <p:cNvPr id="55" name="Shape 55"/>
          <p:cNvSpPr txBox="1"/>
          <p:nvPr>
            <p:ph idx="1" type="subTitle"/>
          </p:nvPr>
        </p:nvSpPr>
        <p:spPr>
          <a:xfrm>
            <a:off x="311700" y="3339421"/>
            <a:ext cx="8520600" cy="1529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Caveat"/>
                <a:ea typeface="Caveat"/>
                <a:cs typeface="Caveat"/>
                <a:sym typeface="Caveat"/>
              </a:rPr>
              <a:t>Tiara Babauta</a:t>
            </a:r>
            <a:endParaRPr>
              <a:latin typeface="Caveat"/>
              <a:ea typeface="Caveat"/>
              <a:cs typeface="Caveat"/>
              <a:sym typeface="Caveat"/>
            </a:endParaRPr>
          </a:p>
          <a:p>
            <a:pPr indent="0" lvl="0" marL="0">
              <a:spcBef>
                <a:spcPts val="0"/>
              </a:spcBef>
              <a:spcAft>
                <a:spcPts val="0"/>
              </a:spcAft>
              <a:buNone/>
            </a:pPr>
            <a:r>
              <a:rPr lang="en">
                <a:latin typeface="Caveat"/>
                <a:ea typeface="Caveat"/>
                <a:cs typeface="Caveat"/>
                <a:sym typeface="Caveat"/>
              </a:rPr>
              <a:t>EN101-06</a:t>
            </a:r>
            <a:endParaRPr>
              <a:latin typeface="Caveat"/>
              <a:ea typeface="Caveat"/>
              <a:cs typeface="Caveat"/>
              <a:sym typeface="Caveat"/>
            </a:endParaRPr>
          </a:p>
          <a:p>
            <a:pPr indent="0" lvl="0" marL="0">
              <a:spcBef>
                <a:spcPts val="0"/>
              </a:spcBef>
              <a:spcAft>
                <a:spcPts val="0"/>
              </a:spcAft>
              <a:buNone/>
            </a:pPr>
            <a:r>
              <a:rPr lang="en">
                <a:latin typeface="Caveat"/>
                <a:ea typeface="Caveat"/>
                <a:cs typeface="Caveat"/>
                <a:sym typeface="Caveat"/>
              </a:rPr>
              <a:t>Dr. Kimberly Bunts-Anderson</a:t>
            </a:r>
            <a:endParaRPr>
              <a:latin typeface="Caveat"/>
              <a:ea typeface="Caveat"/>
              <a:cs typeface="Caveat"/>
              <a:sym typeface="Cave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0"/>
            <a:ext cx="8520600" cy="665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4000">
                <a:latin typeface="Amatic SC"/>
                <a:ea typeface="Amatic SC"/>
                <a:cs typeface="Amatic SC"/>
                <a:sym typeface="Amatic SC"/>
              </a:rPr>
              <a:t>So,what's the literature? </a:t>
            </a:r>
            <a:endParaRPr b="1" sz="4000">
              <a:latin typeface="Amatic SC"/>
              <a:ea typeface="Amatic SC"/>
              <a:cs typeface="Amatic SC"/>
              <a:sym typeface="Amatic SC"/>
            </a:endParaRPr>
          </a:p>
        </p:txBody>
      </p:sp>
      <p:sp>
        <p:nvSpPr>
          <p:cNvPr id="142" name="Shape 142"/>
          <p:cNvSpPr txBox="1"/>
          <p:nvPr>
            <p:ph idx="1" type="body"/>
          </p:nvPr>
        </p:nvSpPr>
        <p:spPr>
          <a:xfrm>
            <a:off x="163175" y="1690800"/>
            <a:ext cx="2304600" cy="17619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en">
                <a:latin typeface="Caveat"/>
                <a:ea typeface="Caveat"/>
                <a:cs typeface="Caveat"/>
                <a:sym typeface="Caveat"/>
              </a:rPr>
              <a:t>The reading notes depicted show what was found when locating sources. As seen, most of the information was from a new article by Sarah Perez and the Government Accountability Office.</a:t>
            </a:r>
            <a:endParaRPr>
              <a:latin typeface="Caveat"/>
              <a:ea typeface="Caveat"/>
              <a:cs typeface="Caveat"/>
              <a:sym typeface="Caveat"/>
            </a:endParaRPr>
          </a:p>
        </p:txBody>
      </p:sp>
      <p:pic>
        <p:nvPicPr>
          <p:cNvPr descr="Image result for book emoji" id="143" name="Shape 143"/>
          <p:cNvPicPr preferRelativeResize="0"/>
          <p:nvPr/>
        </p:nvPicPr>
        <p:blipFill>
          <a:blip r:embed="rId3">
            <a:alphaModFix/>
          </a:blip>
          <a:stretch>
            <a:fillRect/>
          </a:stretch>
        </p:blipFill>
        <p:spPr>
          <a:xfrm>
            <a:off x="6471700" y="74600"/>
            <a:ext cx="1026250" cy="1026250"/>
          </a:xfrm>
          <a:prstGeom prst="rect">
            <a:avLst/>
          </a:prstGeom>
          <a:noFill/>
          <a:ln>
            <a:noFill/>
          </a:ln>
        </p:spPr>
      </p:pic>
      <p:pic>
        <p:nvPicPr>
          <p:cNvPr descr="Image result for book emoji" id="144" name="Shape 144"/>
          <p:cNvPicPr preferRelativeResize="0"/>
          <p:nvPr/>
        </p:nvPicPr>
        <p:blipFill>
          <a:blip r:embed="rId3">
            <a:alphaModFix/>
          </a:blip>
          <a:stretch>
            <a:fillRect/>
          </a:stretch>
        </p:blipFill>
        <p:spPr>
          <a:xfrm>
            <a:off x="1637575" y="74600"/>
            <a:ext cx="1026250" cy="1026250"/>
          </a:xfrm>
          <a:prstGeom prst="rect">
            <a:avLst/>
          </a:prstGeom>
          <a:noFill/>
          <a:ln>
            <a:noFill/>
          </a:ln>
        </p:spPr>
      </p:pic>
      <p:pic>
        <p:nvPicPr>
          <p:cNvPr id="145" name="Shape 145"/>
          <p:cNvPicPr preferRelativeResize="0"/>
          <p:nvPr/>
        </p:nvPicPr>
        <p:blipFill rotWithShape="1">
          <a:blip r:embed="rId4">
            <a:alphaModFix/>
          </a:blip>
          <a:srcRect b="27039" l="9807" r="12171" t="28669"/>
          <a:stretch/>
        </p:blipFill>
        <p:spPr>
          <a:xfrm>
            <a:off x="2519575" y="1562675"/>
            <a:ext cx="3372449" cy="3403299"/>
          </a:xfrm>
          <a:prstGeom prst="rect">
            <a:avLst/>
          </a:prstGeom>
          <a:noFill/>
          <a:ln>
            <a:noFill/>
          </a:ln>
        </p:spPr>
      </p:pic>
      <p:pic>
        <p:nvPicPr>
          <p:cNvPr id="146" name="Shape 146"/>
          <p:cNvPicPr preferRelativeResize="0"/>
          <p:nvPr/>
        </p:nvPicPr>
        <p:blipFill rotWithShape="1">
          <a:blip r:embed="rId5">
            <a:alphaModFix/>
          </a:blip>
          <a:srcRect b="3703" l="9798" r="11056" t="39584"/>
          <a:stretch/>
        </p:blipFill>
        <p:spPr>
          <a:xfrm>
            <a:off x="5943825" y="1513875"/>
            <a:ext cx="3155800" cy="34520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96650"/>
            <a:ext cx="8520600" cy="8901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5500">
                <a:latin typeface="Amatic SC"/>
                <a:ea typeface="Amatic SC"/>
                <a:cs typeface="Amatic SC"/>
                <a:sym typeface="Amatic SC"/>
              </a:rPr>
              <a:t>Identify the Difficulties</a:t>
            </a:r>
            <a:endParaRPr b="1" sz="5500">
              <a:latin typeface="Amatic SC"/>
              <a:ea typeface="Amatic SC"/>
              <a:cs typeface="Amatic SC"/>
              <a:sym typeface="Amatic SC"/>
            </a:endParaRPr>
          </a:p>
        </p:txBody>
      </p:sp>
      <p:sp>
        <p:nvSpPr>
          <p:cNvPr id="152" name="Shape 152"/>
          <p:cNvSpPr txBox="1"/>
          <p:nvPr>
            <p:ph idx="1" type="body"/>
          </p:nvPr>
        </p:nvSpPr>
        <p:spPr>
          <a:xfrm>
            <a:off x="311700" y="1198650"/>
            <a:ext cx="39999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Comic Sans MS"/>
                <a:ea typeface="Comic Sans MS"/>
                <a:cs typeface="Comic Sans MS"/>
                <a:sym typeface="Comic Sans MS"/>
              </a:rPr>
              <a:t>Strengths</a:t>
            </a:r>
            <a:endParaRPr b="1" sz="1600">
              <a:latin typeface="Comic Sans MS"/>
              <a:ea typeface="Comic Sans MS"/>
              <a:cs typeface="Comic Sans MS"/>
              <a:sym typeface="Comic Sans MS"/>
            </a:endParaRPr>
          </a:p>
          <a:p>
            <a:pPr indent="-330200" lvl="0" marL="457200" rtl="0" algn="l">
              <a:spcBef>
                <a:spcPts val="1600"/>
              </a:spcBef>
              <a:spcAft>
                <a:spcPts val="0"/>
              </a:spcAft>
              <a:buSzPts val="1600"/>
              <a:buFont typeface="Caveat"/>
              <a:buChar char="●"/>
            </a:pPr>
            <a:r>
              <a:rPr b="1" lang="en" sz="1600">
                <a:latin typeface="Caveat"/>
                <a:ea typeface="Caveat"/>
                <a:cs typeface="Caveat"/>
                <a:sym typeface="Caveat"/>
              </a:rPr>
              <a:t>People of the CNMI were very active in the topic</a:t>
            </a:r>
            <a:endParaRPr b="1" sz="1600">
              <a:latin typeface="Caveat"/>
              <a:ea typeface="Caveat"/>
              <a:cs typeface="Caveat"/>
              <a:sym typeface="Caveat"/>
            </a:endParaRPr>
          </a:p>
          <a:p>
            <a:pPr indent="-330200" lvl="0" marL="457200" rtl="0" algn="l">
              <a:spcBef>
                <a:spcPts val="0"/>
              </a:spcBef>
              <a:spcAft>
                <a:spcPts val="0"/>
              </a:spcAft>
              <a:buSzPts val="1600"/>
              <a:buFont typeface="Caveat"/>
              <a:buChar char="●"/>
            </a:pPr>
            <a:r>
              <a:rPr b="1" lang="en" sz="1600">
                <a:latin typeface="Caveat"/>
                <a:ea typeface="Caveat"/>
                <a:cs typeface="Caveat"/>
                <a:sym typeface="Caveat"/>
              </a:rPr>
              <a:t>Most actually gave me tips on what I could </a:t>
            </a:r>
            <a:r>
              <a:rPr b="1" lang="en" sz="1600">
                <a:latin typeface="Caveat"/>
                <a:ea typeface="Caveat"/>
                <a:cs typeface="Caveat"/>
                <a:sym typeface="Caveat"/>
              </a:rPr>
              <a:t>add</a:t>
            </a:r>
            <a:r>
              <a:rPr b="1" lang="en" sz="1600">
                <a:latin typeface="Caveat"/>
                <a:ea typeface="Caveat"/>
                <a:cs typeface="Caveat"/>
                <a:sym typeface="Caveat"/>
              </a:rPr>
              <a:t> to my research.</a:t>
            </a:r>
            <a:endParaRPr b="1" sz="1600">
              <a:latin typeface="Caveat"/>
              <a:ea typeface="Caveat"/>
              <a:cs typeface="Caveat"/>
              <a:sym typeface="Caveat"/>
            </a:endParaRPr>
          </a:p>
          <a:p>
            <a:pPr indent="-330200" lvl="0" marL="457200" rtl="0" algn="l">
              <a:spcBef>
                <a:spcPts val="0"/>
              </a:spcBef>
              <a:spcAft>
                <a:spcPts val="0"/>
              </a:spcAft>
              <a:buSzPts val="1600"/>
              <a:buFont typeface="Caveat"/>
              <a:buChar char="●"/>
            </a:pPr>
            <a:r>
              <a:rPr b="1" lang="en" sz="1600">
                <a:latin typeface="Caveat"/>
                <a:ea typeface="Caveat"/>
                <a:cs typeface="Caveat"/>
                <a:sym typeface="Caveat"/>
              </a:rPr>
              <a:t>There was a ton of background information every time I located a source.</a:t>
            </a:r>
            <a:endParaRPr b="1" sz="1600">
              <a:latin typeface="Caveat"/>
              <a:ea typeface="Caveat"/>
              <a:cs typeface="Caveat"/>
              <a:sym typeface="Caveat"/>
            </a:endParaRPr>
          </a:p>
          <a:p>
            <a:pPr indent="0" lvl="0" marL="0" rtl="0" algn="l">
              <a:spcBef>
                <a:spcPts val="1600"/>
              </a:spcBef>
              <a:spcAft>
                <a:spcPts val="0"/>
              </a:spcAft>
              <a:buNone/>
            </a:pPr>
            <a:r>
              <a:t/>
            </a:r>
            <a:endParaRPr b="1" sz="1600">
              <a:latin typeface="Caveat"/>
              <a:ea typeface="Caveat"/>
              <a:cs typeface="Caveat"/>
              <a:sym typeface="Caveat"/>
            </a:endParaRPr>
          </a:p>
          <a:p>
            <a:pPr indent="0" lvl="0" marL="0" rtl="0" algn="l">
              <a:spcBef>
                <a:spcPts val="1600"/>
              </a:spcBef>
              <a:spcAft>
                <a:spcPts val="1600"/>
              </a:spcAft>
              <a:buNone/>
            </a:pPr>
            <a:r>
              <a:t/>
            </a:r>
            <a:endParaRPr b="1" sz="1600">
              <a:latin typeface="Caveat"/>
              <a:ea typeface="Caveat"/>
              <a:cs typeface="Caveat"/>
              <a:sym typeface="Caveat"/>
            </a:endParaRPr>
          </a:p>
        </p:txBody>
      </p:sp>
      <p:sp>
        <p:nvSpPr>
          <p:cNvPr id="153" name="Shape 153"/>
          <p:cNvSpPr txBox="1"/>
          <p:nvPr>
            <p:ph idx="2" type="body"/>
          </p:nvPr>
        </p:nvSpPr>
        <p:spPr>
          <a:xfrm>
            <a:off x="4832400" y="1198650"/>
            <a:ext cx="39999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Comic Sans MS"/>
                <a:ea typeface="Comic Sans MS"/>
                <a:cs typeface="Comic Sans MS"/>
                <a:sym typeface="Comic Sans MS"/>
              </a:rPr>
              <a:t>Weaknesses</a:t>
            </a:r>
            <a:endParaRPr b="1" sz="1600">
              <a:latin typeface="Comic Sans MS"/>
              <a:ea typeface="Comic Sans MS"/>
              <a:cs typeface="Comic Sans MS"/>
              <a:sym typeface="Comic Sans MS"/>
            </a:endParaRPr>
          </a:p>
          <a:p>
            <a:pPr indent="-330200" lvl="0" marL="457200" rtl="0" algn="l">
              <a:spcBef>
                <a:spcPts val="1600"/>
              </a:spcBef>
              <a:spcAft>
                <a:spcPts val="0"/>
              </a:spcAft>
              <a:buSzPts val="1600"/>
              <a:buFont typeface="Caveat"/>
              <a:buChar char="●"/>
            </a:pPr>
            <a:r>
              <a:rPr b="1" lang="en" sz="1600">
                <a:latin typeface="Caveat"/>
                <a:ea typeface="Caveat"/>
                <a:cs typeface="Caveat"/>
                <a:sym typeface="Caveat"/>
              </a:rPr>
              <a:t>Most sources were repetitive.</a:t>
            </a:r>
            <a:endParaRPr b="1" sz="1600">
              <a:latin typeface="Caveat"/>
              <a:ea typeface="Caveat"/>
              <a:cs typeface="Caveat"/>
              <a:sym typeface="Caveat"/>
            </a:endParaRPr>
          </a:p>
          <a:p>
            <a:pPr indent="-330200" lvl="0" marL="457200" rtl="0" algn="l">
              <a:spcBef>
                <a:spcPts val="0"/>
              </a:spcBef>
              <a:spcAft>
                <a:spcPts val="0"/>
              </a:spcAft>
              <a:buSzPts val="1600"/>
              <a:buFont typeface="Caveat"/>
              <a:buChar char="●"/>
            </a:pPr>
            <a:r>
              <a:rPr b="1" lang="en" sz="1600">
                <a:latin typeface="Caveat"/>
                <a:ea typeface="Caveat"/>
                <a:cs typeface="Caveat"/>
                <a:sym typeface="Caveat"/>
              </a:rPr>
              <a:t>More experts could have been found, but most were not interested in explaining more about the issue from an outside view.</a:t>
            </a:r>
            <a:endParaRPr b="1" sz="1600">
              <a:latin typeface="Caveat"/>
              <a:ea typeface="Caveat"/>
              <a:cs typeface="Caveat"/>
              <a:sym typeface="Caveat"/>
            </a:endParaRPr>
          </a:p>
          <a:p>
            <a:pPr indent="-330200" lvl="0" marL="457200" rtl="0" algn="l">
              <a:spcBef>
                <a:spcPts val="0"/>
              </a:spcBef>
              <a:spcAft>
                <a:spcPts val="0"/>
              </a:spcAft>
              <a:buSzPts val="1600"/>
              <a:buFont typeface="Caveat"/>
              <a:buChar char="●"/>
            </a:pPr>
            <a:r>
              <a:rPr b="1" lang="en" sz="1600">
                <a:latin typeface="Caveat"/>
                <a:ea typeface="Caveat"/>
                <a:cs typeface="Caveat"/>
                <a:sym typeface="Caveat"/>
              </a:rPr>
              <a:t>Literature sources were mainly non-academic sources, barely enough academic sources.</a:t>
            </a:r>
            <a:endParaRPr b="1" sz="1600">
              <a:latin typeface="Caveat"/>
              <a:ea typeface="Caveat"/>
              <a:cs typeface="Caveat"/>
              <a:sym typeface="Caveat"/>
            </a:endParaRPr>
          </a:p>
          <a:p>
            <a:pPr indent="-330200" lvl="0" marL="457200" algn="l">
              <a:spcBef>
                <a:spcPts val="0"/>
              </a:spcBef>
              <a:spcAft>
                <a:spcPts val="0"/>
              </a:spcAft>
              <a:buSzPts val="1600"/>
              <a:buFont typeface="Caveat"/>
              <a:buChar char="●"/>
            </a:pPr>
            <a:r>
              <a:rPr b="1" lang="en" sz="1600">
                <a:latin typeface="Caveat"/>
                <a:ea typeface="Caveat"/>
                <a:cs typeface="Caveat"/>
                <a:sym typeface="Caveat"/>
              </a:rPr>
              <a:t>Sources barely gave me answers to what I needed, so I had to change my question.</a:t>
            </a:r>
            <a:endParaRPr b="1" sz="1600">
              <a:latin typeface="Caveat"/>
              <a:ea typeface="Caveat"/>
              <a:cs typeface="Caveat"/>
              <a:sym typeface="Caveat"/>
            </a:endParaRPr>
          </a:p>
        </p:txBody>
      </p:sp>
      <p:pic>
        <p:nvPicPr>
          <p:cNvPr descr="Image result for strong emoji" id="154" name="Shape 154"/>
          <p:cNvPicPr preferRelativeResize="0"/>
          <p:nvPr/>
        </p:nvPicPr>
        <p:blipFill>
          <a:blip r:embed="rId3">
            <a:alphaModFix/>
          </a:blip>
          <a:stretch>
            <a:fillRect/>
          </a:stretch>
        </p:blipFill>
        <p:spPr>
          <a:xfrm>
            <a:off x="2801225" y="1336800"/>
            <a:ext cx="169000" cy="180025"/>
          </a:xfrm>
          <a:prstGeom prst="rect">
            <a:avLst/>
          </a:prstGeom>
          <a:noFill/>
          <a:ln>
            <a:noFill/>
          </a:ln>
        </p:spPr>
      </p:pic>
      <p:cxnSp>
        <p:nvCxnSpPr>
          <p:cNvPr id="155" name="Shape 155"/>
          <p:cNvCxnSpPr/>
          <p:nvPr/>
        </p:nvCxnSpPr>
        <p:spPr>
          <a:xfrm flipH="1">
            <a:off x="4456513" y="1336793"/>
            <a:ext cx="10200" cy="3140100"/>
          </a:xfrm>
          <a:prstGeom prst="straightConnector1">
            <a:avLst/>
          </a:prstGeom>
          <a:noFill/>
          <a:ln cap="flat" cmpd="sng" w="38100">
            <a:solidFill>
              <a:schemeClr val="dk1"/>
            </a:solidFill>
            <a:prstDash val="solid"/>
            <a:round/>
            <a:headEnd len="med" w="med" type="none"/>
            <a:tailEnd len="med" w="med" type="none"/>
          </a:ln>
        </p:spPr>
      </p:cxnSp>
      <p:pic>
        <p:nvPicPr>
          <p:cNvPr descr="Image result for thumbs down emoji" id="156" name="Shape 156"/>
          <p:cNvPicPr preferRelativeResize="0"/>
          <p:nvPr/>
        </p:nvPicPr>
        <p:blipFill>
          <a:blip r:embed="rId4">
            <a:alphaModFix/>
          </a:blip>
          <a:stretch>
            <a:fillRect/>
          </a:stretch>
        </p:blipFill>
        <p:spPr>
          <a:xfrm>
            <a:off x="7437600" y="1342313"/>
            <a:ext cx="169000" cy="169000"/>
          </a:xfrm>
          <a:prstGeom prst="rect">
            <a:avLst/>
          </a:prstGeom>
          <a:noFill/>
          <a:ln>
            <a:noFill/>
          </a:ln>
        </p:spPr>
      </p:pic>
      <p:sp>
        <p:nvSpPr>
          <p:cNvPr id="157" name="Shape 157"/>
          <p:cNvSpPr txBox="1"/>
          <p:nvPr/>
        </p:nvSpPr>
        <p:spPr>
          <a:xfrm>
            <a:off x="2562150" y="2352275"/>
            <a:ext cx="12900" cy="64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0"/>
            <a:ext cx="8520600" cy="5838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3400">
                <a:latin typeface="Amatic SC"/>
                <a:ea typeface="Amatic SC"/>
                <a:cs typeface="Amatic SC"/>
                <a:sym typeface="Amatic SC"/>
              </a:rPr>
              <a:t>what was learned? What was felt? </a:t>
            </a:r>
            <a:endParaRPr b="1" sz="3400">
              <a:latin typeface="Amatic SC"/>
              <a:ea typeface="Amatic SC"/>
              <a:cs typeface="Amatic SC"/>
              <a:sym typeface="Amatic SC"/>
            </a:endParaRPr>
          </a:p>
        </p:txBody>
      </p:sp>
      <p:sp>
        <p:nvSpPr>
          <p:cNvPr id="163" name="Shape 163"/>
          <p:cNvSpPr txBox="1"/>
          <p:nvPr>
            <p:ph idx="1" type="body"/>
          </p:nvPr>
        </p:nvSpPr>
        <p:spPr>
          <a:xfrm>
            <a:off x="341900" y="1164550"/>
            <a:ext cx="37110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latin typeface="Caveat"/>
                <a:ea typeface="Caveat"/>
                <a:cs typeface="Caveat"/>
                <a:sym typeface="Caveat"/>
              </a:rPr>
              <a:t>I actually felt glad that I attempted to conduct this research. I learned that we, the locals and foreigners, both what the Marianas to thrive. In order fo that to happen, we need to work together and our locals must find a way to train to the same advancement as the foreigners. I learned that the unemployment rate could be at the number one in the nation, if we find a way to raise the numbers.</a:t>
            </a:r>
            <a:endParaRPr>
              <a:latin typeface="Caveat"/>
              <a:ea typeface="Caveat"/>
              <a:cs typeface="Caveat"/>
              <a:sym typeface="Caveat"/>
            </a:endParaRPr>
          </a:p>
        </p:txBody>
      </p:sp>
      <p:pic>
        <p:nvPicPr>
          <p:cNvPr descr="Image result for taking notes" id="164" name="Shape 164"/>
          <p:cNvPicPr preferRelativeResize="0"/>
          <p:nvPr/>
        </p:nvPicPr>
        <p:blipFill>
          <a:blip r:embed="rId3">
            <a:alphaModFix/>
          </a:blip>
          <a:stretch>
            <a:fillRect/>
          </a:stretch>
        </p:blipFill>
        <p:spPr>
          <a:xfrm>
            <a:off x="5511450" y="809775"/>
            <a:ext cx="2568525" cy="1712350"/>
          </a:xfrm>
          <a:prstGeom prst="rect">
            <a:avLst/>
          </a:prstGeom>
          <a:noFill/>
          <a:ln>
            <a:noFill/>
          </a:ln>
        </p:spPr>
      </p:pic>
      <p:pic>
        <p:nvPicPr>
          <p:cNvPr descr="Image result for employment\" id="165" name="Shape 165"/>
          <p:cNvPicPr preferRelativeResize="0"/>
          <p:nvPr/>
        </p:nvPicPr>
        <p:blipFill>
          <a:blip r:embed="rId4">
            <a:alphaModFix/>
          </a:blip>
          <a:stretch>
            <a:fillRect/>
          </a:stretch>
        </p:blipFill>
        <p:spPr>
          <a:xfrm>
            <a:off x="4292425" y="2702925"/>
            <a:ext cx="4192051" cy="2130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0"/>
            <a:ext cx="8520600" cy="6450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3600">
                <a:latin typeface="Amatic SC"/>
                <a:ea typeface="Amatic SC"/>
                <a:cs typeface="Amatic SC"/>
                <a:sym typeface="Amatic SC"/>
              </a:rPr>
              <a:t>Future Plans on Topic</a:t>
            </a:r>
            <a:endParaRPr b="1" sz="3600">
              <a:latin typeface="Amatic SC"/>
              <a:ea typeface="Amatic SC"/>
              <a:cs typeface="Amatic SC"/>
              <a:sym typeface="Amatic SC"/>
            </a:endParaRPr>
          </a:p>
        </p:txBody>
      </p:sp>
      <p:sp>
        <p:nvSpPr>
          <p:cNvPr id="171" name="Shape 171"/>
          <p:cNvSpPr txBox="1"/>
          <p:nvPr>
            <p:ph idx="1" type="body"/>
          </p:nvPr>
        </p:nvSpPr>
        <p:spPr>
          <a:xfrm>
            <a:off x="311700" y="1152475"/>
            <a:ext cx="2934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2000">
                <a:latin typeface="Caveat"/>
                <a:ea typeface="Caveat"/>
                <a:cs typeface="Caveat"/>
                <a:sym typeface="Caveat"/>
              </a:rPr>
              <a:t>Regardless of how interesting the topic was, I do not plan on research further. However, I do plan to review the updates on the topic every now and then. I do hope that the Marianas drastically changes, in a good way!</a:t>
            </a:r>
            <a:endParaRPr sz="2000">
              <a:latin typeface="Caveat"/>
              <a:ea typeface="Caveat"/>
              <a:cs typeface="Caveat"/>
              <a:sym typeface="Caveat"/>
            </a:endParaRPr>
          </a:p>
        </p:txBody>
      </p:sp>
      <p:pic>
        <p:nvPicPr>
          <p:cNvPr descr="Image result for student searching the web" id="172" name="Shape 172"/>
          <p:cNvPicPr preferRelativeResize="0"/>
          <p:nvPr/>
        </p:nvPicPr>
        <p:blipFill>
          <a:blip r:embed="rId3">
            <a:alphaModFix/>
          </a:blip>
          <a:stretch>
            <a:fillRect/>
          </a:stretch>
        </p:blipFill>
        <p:spPr>
          <a:xfrm>
            <a:off x="3639900" y="1506875"/>
            <a:ext cx="4820800" cy="2644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0"/>
            <a:ext cx="8520600" cy="7260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4000">
                <a:latin typeface="Amatic SC"/>
                <a:ea typeface="Amatic SC"/>
                <a:cs typeface="Amatic SC"/>
                <a:sym typeface="Amatic SC"/>
              </a:rPr>
              <a:t>Suggestions?</a:t>
            </a:r>
            <a:endParaRPr b="1" sz="4000">
              <a:latin typeface="Amatic SC"/>
              <a:ea typeface="Amatic SC"/>
              <a:cs typeface="Amatic SC"/>
              <a:sym typeface="Amatic SC"/>
            </a:endParaRPr>
          </a:p>
        </p:txBody>
      </p:sp>
      <p:sp>
        <p:nvSpPr>
          <p:cNvPr id="178" name="Shape 178"/>
          <p:cNvSpPr txBox="1"/>
          <p:nvPr>
            <p:ph idx="1" type="body"/>
          </p:nvPr>
        </p:nvSpPr>
        <p:spPr>
          <a:xfrm>
            <a:off x="221350" y="1010500"/>
            <a:ext cx="4004700" cy="3416400"/>
          </a:xfrm>
          <a:prstGeom prst="rect">
            <a:avLst/>
          </a:prstGeom>
        </p:spPr>
        <p:txBody>
          <a:bodyPr anchorCtr="0" anchor="t" bIns="91425" lIns="91425" spcFirstLastPara="1" rIns="91425" wrap="square" tIns="91425">
            <a:noAutofit/>
          </a:bodyPr>
          <a:lstStyle/>
          <a:p>
            <a:pPr indent="-355600" lvl="0" marL="457200" rtl="0">
              <a:spcBef>
                <a:spcPts val="0"/>
              </a:spcBef>
              <a:spcAft>
                <a:spcPts val="0"/>
              </a:spcAft>
              <a:buSzPts val="2000"/>
              <a:buFont typeface="Caveat"/>
              <a:buChar char="●"/>
            </a:pPr>
            <a:r>
              <a:rPr lang="en" sz="2000">
                <a:latin typeface="Caveat"/>
                <a:ea typeface="Caveat"/>
                <a:cs typeface="Caveat"/>
                <a:sym typeface="Caveat"/>
              </a:rPr>
              <a:t>Be sure to have more than five experts.</a:t>
            </a:r>
            <a:endParaRPr sz="2000">
              <a:latin typeface="Caveat"/>
              <a:ea typeface="Caveat"/>
              <a:cs typeface="Caveat"/>
              <a:sym typeface="Caveat"/>
            </a:endParaRPr>
          </a:p>
          <a:p>
            <a:pPr indent="-355600" lvl="0" marL="457200" rtl="0">
              <a:spcBef>
                <a:spcPts val="0"/>
              </a:spcBef>
              <a:spcAft>
                <a:spcPts val="0"/>
              </a:spcAft>
              <a:buSzPts val="2000"/>
              <a:buFont typeface="Caveat"/>
              <a:buChar char="●"/>
            </a:pPr>
            <a:r>
              <a:rPr lang="en" sz="2000">
                <a:latin typeface="Caveat"/>
                <a:ea typeface="Caveat"/>
                <a:cs typeface="Caveat"/>
                <a:sym typeface="Caveat"/>
              </a:rPr>
              <a:t>READ the literature, you could find out more the I did.</a:t>
            </a:r>
            <a:endParaRPr sz="2000">
              <a:latin typeface="Caveat"/>
              <a:ea typeface="Caveat"/>
              <a:cs typeface="Caveat"/>
              <a:sym typeface="Caveat"/>
            </a:endParaRPr>
          </a:p>
          <a:p>
            <a:pPr indent="-355600" lvl="0" marL="457200" rtl="0">
              <a:spcBef>
                <a:spcPts val="0"/>
              </a:spcBef>
              <a:spcAft>
                <a:spcPts val="0"/>
              </a:spcAft>
              <a:buSzPts val="2000"/>
              <a:buFont typeface="Caveat"/>
              <a:buChar char="●"/>
            </a:pPr>
            <a:r>
              <a:rPr lang="en" sz="2000">
                <a:latin typeface="Caveat"/>
                <a:ea typeface="Caveat"/>
                <a:cs typeface="Caveat"/>
                <a:sym typeface="Caveat"/>
              </a:rPr>
              <a:t>Talk to people, ask them these questions, you never know they could actually answer the questions that you have.</a:t>
            </a:r>
            <a:endParaRPr sz="2000">
              <a:latin typeface="Caveat"/>
              <a:ea typeface="Caveat"/>
              <a:cs typeface="Caveat"/>
              <a:sym typeface="Caveat"/>
            </a:endParaRPr>
          </a:p>
          <a:p>
            <a:pPr indent="-355600" lvl="0" marL="457200">
              <a:spcBef>
                <a:spcPts val="0"/>
              </a:spcBef>
              <a:spcAft>
                <a:spcPts val="0"/>
              </a:spcAft>
              <a:buSzPts val="2000"/>
              <a:buFont typeface="Caveat"/>
              <a:buChar char="●"/>
            </a:pPr>
            <a:r>
              <a:rPr lang="en" sz="2000">
                <a:latin typeface="Caveat"/>
                <a:ea typeface="Caveat"/>
                <a:cs typeface="Caveat"/>
                <a:sym typeface="Caveat"/>
              </a:rPr>
              <a:t>If all else fails, PICK ANOTHER TOPIC!!!</a:t>
            </a:r>
            <a:endParaRPr sz="2000">
              <a:latin typeface="Caveat"/>
              <a:ea typeface="Caveat"/>
              <a:cs typeface="Caveat"/>
              <a:sym typeface="Caveat"/>
            </a:endParaRPr>
          </a:p>
        </p:txBody>
      </p:sp>
      <p:pic>
        <p:nvPicPr>
          <p:cNvPr descr="Image result for thinking emoji" id="179" name="Shape 179"/>
          <p:cNvPicPr preferRelativeResize="0"/>
          <p:nvPr/>
        </p:nvPicPr>
        <p:blipFill>
          <a:blip r:embed="rId3">
            <a:alphaModFix/>
          </a:blip>
          <a:stretch>
            <a:fillRect/>
          </a:stretch>
        </p:blipFill>
        <p:spPr>
          <a:xfrm>
            <a:off x="5529900" y="39175"/>
            <a:ext cx="839150" cy="839150"/>
          </a:xfrm>
          <a:prstGeom prst="rect">
            <a:avLst/>
          </a:prstGeom>
          <a:noFill/>
          <a:ln>
            <a:noFill/>
          </a:ln>
        </p:spPr>
      </p:pic>
      <p:pic>
        <p:nvPicPr>
          <p:cNvPr descr="Image result for thinking emoji" id="180" name="Shape 180"/>
          <p:cNvPicPr preferRelativeResize="0"/>
          <p:nvPr/>
        </p:nvPicPr>
        <p:blipFill>
          <a:blip r:embed="rId3">
            <a:alphaModFix/>
          </a:blip>
          <a:stretch>
            <a:fillRect/>
          </a:stretch>
        </p:blipFill>
        <p:spPr>
          <a:xfrm>
            <a:off x="2784550" y="39175"/>
            <a:ext cx="839150" cy="839150"/>
          </a:xfrm>
          <a:prstGeom prst="rect">
            <a:avLst/>
          </a:prstGeom>
          <a:noFill/>
          <a:ln>
            <a:noFill/>
          </a:ln>
        </p:spPr>
      </p:pic>
      <p:pic>
        <p:nvPicPr>
          <p:cNvPr descr="Image result for suggestion box" id="181" name="Shape 181"/>
          <p:cNvPicPr preferRelativeResize="0"/>
          <p:nvPr/>
        </p:nvPicPr>
        <p:blipFill>
          <a:blip r:embed="rId4">
            <a:alphaModFix/>
          </a:blip>
          <a:stretch>
            <a:fillRect/>
          </a:stretch>
        </p:blipFill>
        <p:spPr>
          <a:xfrm>
            <a:off x="5434025" y="984675"/>
            <a:ext cx="2992300" cy="1795375"/>
          </a:xfrm>
          <a:prstGeom prst="rect">
            <a:avLst/>
          </a:prstGeom>
          <a:noFill/>
          <a:ln>
            <a:noFill/>
          </a:ln>
        </p:spPr>
      </p:pic>
      <p:pic>
        <p:nvPicPr>
          <p:cNvPr descr="Image result for reading" id="182" name="Shape 182"/>
          <p:cNvPicPr preferRelativeResize="0"/>
          <p:nvPr/>
        </p:nvPicPr>
        <p:blipFill>
          <a:blip r:embed="rId5">
            <a:alphaModFix/>
          </a:blip>
          <a:stretch>
            <a:fillRect/>
          </a:stretch>
        </p:blipFill>
        <p:spPr>
          <a:xfrm>
            <a:off x="6453675" y="3094425"/>
            <a:ext cx="2607950" cy="1738625"/>
          </a:xfrm>
          <a:prstGeom prst="rect">
            <a:avLst/>
          </a:prstGeom>
          <a:noFill/>
          <a:ln>
            <a:noFill/>
          </a:ln>
        </p:spPr>
      </p:pic>
      <p:pic>
        <p:nvPicPr>
          <p:cNvPr descr="Image result for talking" id="183" name="Shape 183"/>
          <p:cNvPicPr preferRelativeResize="0"/>
          <p:nvPr/>
        </p:nvPicPr>
        <p:blipFill>
          <a:blip r:embed="rId6">
            <a:alphaModFix/>
          </a:blip>
          <a:stretch>
            <a:fillRect/>
          </a:stretch>
        </p:blipFill>
        <p:spPr>
          <a:xfrm>
            <a:off x="3894449" y="3339725"/>
            <a:ext cx="2417276" cy="142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0"/>
            <a:ext cx="8520600" cy="10176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4600">
                <a:latin typeface="Amatic SC"/>
                <a:ea typeface="Amatic SC"/>
                <a:cs typeface="Amatic SC"/>
                <a:sym typeface="Amatic SC"/>
              </a:rPr>
              <a:t>Resea</a:t>
            </a:r>
            <a:r>
              <a:rPr b="1" lang="en" sz="4600">
                <a:latin typeface="Amatic SC"/>
                <a:ea typeface="Amatic SC"/>
                <a:cs typeface="Amatic SC"/>
                <a:sym typeface="Amatic SC"/>
              </a:rPr>
              <a:t>rch Questions</a:t>
            </a:r>
            <a:endParaRPr b="1" sz="4600">
              <a:latin typeface="Amatic SC"/>
              <a:ea typeface="Amatic SC"/>
              <a:cs typeface="Amatic SC"/>
              <a:sym typeface="Amatic SC"/>
            </a:endParaRPr>
          </a:p>
        </p:txBody>
      </p:sp>
      <p:sp>
        <p:nvSpPr>
          <p:cNvPr id="61" name="Shape 61"/>
          <p:cNvSpPr txBox="1"/>
          <p:nvPr>
            <p:ph idx="1" type="body"/>
          </p:nvPr>
        </p:nvSpPr>
        <p:spPr>
          <a:xfrm>
            <a:off x="311700" y="863550"/>
            <a:ext cx="39999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t/>
            </a:r>
            <a:endParaRPr b="1" sz="2900">
              <a:solidFill>
                <a:schemeClr val="dk1"/>
              </a:solidFill>
              <a:latin typeface="Caveat"/>
              <a:ea typeface="Caveat"/>
              <a:cs typeface="Caveat"/>
              <a:sym typeface="Caveat"/>
            </a:endParaRPr>
          </a:p>
          <a:p>
            <a:pPr indent="0" lvl="0" marL="0" rtl="0" algn="ctr">
              <a:lnSpc>
                <a:spcPct val="100000"/>
              </a:lnSpc>
              <a:spcBef>
                <a:spcPts val="0"/>
              </a:spcBef>
              <a:spcAft>
                <a:spcPts val="0"/>
              </a:spcAft>
              <a:buNone/>
            </a:pPr>
            <a:r>
              <a:rPr b="1" lang="en" sz="2900">
                <a:solidFill>
                  <a:schemeClr val="dk1"/>
                </a:solidFill>
                <a:latin typeface="Caveat"/>
                <a:ea typeface="Caveat"/>
                <a:cs typeface="Caveat"/>
                <a:sym typeface="Caveat"/>
              </a:rPr>
              <a:t> Primary Question: </a:t>
            </a:r>
            <a:endParaRPr b="1" sz="2900">
              <a:solidFill>
                <a:schemeClr val="dk1"/>
              </a:solidFill>
              <a:latin typeface="Caveat"/>
              <a:ea typeface="Caveat"/>
              <a:cs typeface="Caveat"/>
              <a:sym typeface="Caveat"/>
            </a:endParaRPr>
          </a:p>
          <a:p>
            <a:pPr indent="0" lvl="0" marL="0" rtl="0" algn="ctr">
              <a:lnSpc>
                <a:spcPct val="100000"/>
              </a:lnSpc>
              <a:spcBef>
                <a:spcPts val="0"/>
              </a:spcBef>
              <a:spcAft>
                <a:spcPts val="0"/>
              </a:spcAft>
              <a:buNone/>
            </a:pPr>
            <a:r>
              <a:t/>
            </a:r>
            <a:endParaRPr b="1" sz="2900">
              <a:solidFill>
                <a:schemeClr val="dk1"/>
              </a:solidFill>
              <a:latin typeface="Caveat"/>
              <a:ea typeface="Caveat"/>
              <a:cs typeface="Caveat"/>
              <a:sym typeface="Caveat"/>
            </a:endParaRPr>
          </a:p>
          <a:p>
            <a:pPr indent="0" lvl="0" marL="0" rtl="0" algn="ctr">
              <a:lnSpc>
                <a:spcPct val="100000"/>
              </a:lnSpc>
              <a:spcBef>
                <a:spcPts val="0"/>
              </a:spcBef>
              <a:spcAft>
                <a:spcPts val="0"/>
              </a:spcAft>
              <a:buClr>
                <a:schemeClr val="dk1"/>
              </a:buClr>
              <a:buSzPts val="1100"/>
              <a:buFont typeface="Arial"/>
              <a:buNone/>
            </a:pPr>
            <a:r>
              <a:rPr b="1" lang="en" sz="2900">
                <a:solidFill>
                  <a:schemeClr val="dk1"/>
                </a:solidFill>
                <a:latin typeface="Caveat"/>
                <a:ea typeface="Caveat"/>
                <a:cs typeface="Caveat"/>
                <a:sym typeface="Caveat"/>
              </a:rPr>
              <a:t>Does the Marianas have enough experienced workers to fill the necessary spaces when the CWs leave?</a:t>
            </a:r>
            <a:endParaRPr b="1" sz="2900">
              <a:solidFill>
                <a:schemeClr val="dk1"/>
              </a:solidFill>
              <a:latin typeface="Caveat"/>
              <a:ea typeface="Caveat"/>
              <a:cs typeface="Caveat"/>
              <a:sym typeface="Caveat"/>
            </a:endParaRPr>
          </a:p>
          <a:p>
            <a:pPr indent="0" lvl="0" marL="0" rtl="0" algn="ctr">
              <a:lnSpc>
                <a:spcPct val="100000"/>
              </a:lnSpc>
              <a:spcBef>
                <a:spcPts val="0"/>
              </a:spcBef>
              <a:spcAft>
                <a:spcPts val="0"/>
              </a:spcAft>
              <a:buClr>
                <a:schemeClr val="dk1"/>
              </a:buClr>
              <a:buSzPts val="1100"/>
              <a:buFont typeface="Arial"/>
              <a:buNone/>
            </a:pPr>
            <a:r>
              <a:t/>
            </a:r>
            <a:endParaRPr b="1" sz="2900">
              <a:solidFill>
                <a:schemeClr val="dk1"/>
              </a:solidFill>
              <a:latin typeface="Caveat"/>
              <a:ea typeface="Caveat"/>
              <a:cs typeface="Caveat"/>
              <a:sym typeface="Caveat"/>
            </a:endParaRPr>
          </a:p>
          <a:p>
            <a:pPr indent="0" lvl="0" marL="0">
              <a:lnSpc>
                <a:spcPct val="100000"/>
              </a:lnSpc>
              <a:spcBef>
                <a:spcPts val="0"/>
              </a:spcBef>
              <a:spcAft>
                <a:spcPts val="1600"/>
              </a:spcAft>
              <a:buNone/>
            </a:pPr>
            <a:r>
              <a:t/>
            </a:r>
            <a:endParaRPr b="1" sz="2900">
              <a:latin typeface="Caveat"/>
              <a:ea typeface="Caveat"/>
              <a:cs typeface="Caveat"/>
              <a:sym typeface="Caveat"/>
            </a:endParaRPr>
          </a:p>
        </p:txBody>
      </p:sp>
      <p:sp>
        <p:nvSpPr>
          <p:cNvPr id="62" name="Shape 62"/>
          <p:cNvSpPr txBox="1"/>
          <p:nvPr>
            <p:ph idx="2" type="body"/>
          </p:nvPr>
        </p:nvSpPr>
        <p:spPr>
          <a:xfrm>
            <a:off x="4832400" y="1017589"/>
            <a:ext cx="3999900" cy="3705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200">
                <a:solidFill>
                  <a:schemeClr val="dk1"/>
                </a:solidFill>
                <a:latin typeface="Caveat"/>
                <a:ea typeface="Caveat"/>
                <a:cs typeface="Caveat"/>
                <a:sym typeface="Caveat"/>
              </a:rPr>
              <a:t>Secondary Questions:</a:t>
            </a:r>
            <a:endParaRPr sz="2200">
              <a:solidFill>
                <a:schemeClr val="dk1"/>
              </a:solidFill>
              <a:latin typeface="Caveat"/>
              <a:ea typeface="Caveat"/>
              <a:cs typeface="Caveat"/>
              <a:sym typeface="Caveat"/>
            </a:endParaRPr>
          </a:p>
          <a:p>
            <a:pPr indent="-368300" lvl="0" marL="457200" rtl="0" algn="l">
              <a:lnSpc>
                <a:spcPct val="115000"/>
              </a:lnSpc>
              <a:spcBef>
                <a:spcPts val="0"/>
              </a:spcBef>
              <a:spcAft>
                <a:spcPts val="0"/>
              </a:spcAft>
              <a:buClr>
                <a:schemeClr val="dk1"/>
              </a:buClr>
              <a:buSzPts val="2200"/>
              <a:buFont typeface="Caveat"/>
              <a:buAutoNum type="arabicPeriod"/>
            </a:pPr>
            <a:r>
              <a:rPr lang="en" sz="2200">
                <a:solidFill>
                  <a:schemeClr val="dk1"/>
                </a:solidFill>
                <a:latin typeface="Caveat"/>
                <a:ea typeface="Caveat"/>
                <a:cs typeface="Caveat"/>
                <a:sym typeface="Caveat"/>
              </a:rPr>
              <a:t>How can we continue the work within the absence of the CWs?</a:t>
            </a:r>
            <a:endParaRPr sz="2200">
              <a:solidFill>
                <a:schemeClr val="dk1"/>
              </a:solidFill>
              <a:latin typeface="Caveat"/>
              <a:ea typeface="Caveat"/>
              <a:cs typeface="Caveat"/>
              <a:sym typeface="Caveat"/>
            </a:endParaRPr>
          </a:p>
          <a:p>
            <a:pPr indent="-368300" lvl="0" marL="457200" rtl="0" algn="l">
              <a:lnSpc>
                <a:spcPct val="115000"/>
              </a:lnSpc>
              <a:spcBef>
                <a:spcPts val="0"/>
              </a:spcBef>
              <a:spcAft>
                <a:spcPts val="0"/>
              </a:spcAft>
              <a:buClr>
                <a:schemeClr val="dk1"/>
              </a:buClr>
              <a:buSzPts val="2200"/>
              <a:buFont typeface="Caveat"/>
              <a:buAutoNum type="arabicPeriod"/>
            </a:pPr>
            <a:r>
              <a:rPr lang="en" sz="2200">
                <a:solidFill>
                  <a:schemeClr val="dk1"/>
                </a:solidFill>
                <a:latin typeface="Caveat"/>
                <a:ea typeface="Caveat"/>
                <a:cs typeface="Caveat"/>
                <a:sym typeface="Caveat"/>
              </a:rPr>
              <a:t>Do we prioritize our locals more than our foreigners?</a:t>
            </a:r>
            <a:endParaRPr sz="2200">
              <a:solidFill>
                <a:schemeClr val="dk1"/>
              </a:solidFill>
              <a:latin typeface="Caveat"/>
              <a:ea typeface="Caveat"/>
              <a:cs typeface="Caveat"/>
              <a:sym typeface="Caveat"/>
            </a:endParaRPr>
          </a:p>
          <a:p>
            <a:pPr indent="-368300" lvl="0" marL="457200" rtl="0" algn="l">
              <a:lnSpc>
                <a:spcPct val="115000"/>
              </a:lnSpc>
              <a:spcBef>
                <a:spcPts val="0"/>
              </a:spcBef>
              <a:spcAft>
                <a:spcPts val="0"/>
              </a:spcAft>
              <a:buClr>
                <a:schemeClr val="dk1"/>
              </a:buClr>
              <a:buSzPts val="2200"/>
              <a:buFont typeface="Caveat"/>
              <a:buAutoNum type="arabicPeriod"/>
            </a:pPr>
            <a:r>
              <a:rPr lang="en" sz="2200">
                <a:solidFill>
                  <a:schemeClr val="dk1"/>
                </a:solidFill>
                <a:latin typeface="Caveat"/>
                <a:ea typeface="Caveat"/>
                <a:cs typeface="Caveat"/>
                <a:sym typeface="Caveat"/>
              </a:rPr>
              <a:t>If the CWs do leave, will this better the CNMI or will this slowly increase more issues that have already taken place?</a:t>
            </a:r>
            <a:endParaRPr sz="2200">
              <a:solidFill>
                <a:schemeClr val="dk1"/>
              </a:solidFill>
              <a:latin typeface="Caveat"/>
              <a:ea typeface="Caveat"/>
              <a:cs typeface="Caveat"/>
              <a:sym typeface="Caveat"/>
            </a:endParaRPr>
          </a:p>
          <a:p>
            <a:pPr indent="0" lvl="0" marL="0">
              <a:lnSpc>
                <a:spcPct val="115000"/>
              </a:lnSpc>
              <a:spcBef>
                <a:spcPts val="0"/>
              </a:spcBef>
              <a:spcAft>
                <a:spcPts val="1600"/>
              </a:spcAft>
              <a:buNone/>
            </a:pPr>
            <a:r>
              <a:t/>
            </a:r>
            <a:endParaRPr sz="2200">
              <a:latin typeface="Caveat"/>
              <a:ea typeface="Caveat"/>
              <a:cs typeface="Caveat"/>
              <a:sym typeface="Caveat"/>
            </a:endParaRPr>
          </a:p>
        </p:txBody>
      </p:sp>
      <p:cxnSp>
        <p:nvCxnSpPr>
          <p:cNvPr id="63" name="Shape 63"/>
          <p:cNvCxnSpPr/>
          <p:nvPr/>
        </p:nvCxnSpPr>
        <p:spPr>
          <a:xfrm flipH="1">
            <a:off x="4456513" y="1336793"/>
            <a:ext cx="10200" cy="3140100"/>
          </a:xfrm>
          <a:prstGeom prst="straightConnector1">
            <a:avLst/>
          </a:prstGeom>
          <a:noFill/>
          <a:ln cap="flat" cmpd="sng" w="38100">
            <a:solidFill>
              <a:schemeClr val="dk1"/>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0"/>
            <a:ext cx="8520600" cy="7764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3600">
                <a:latin typeface="Amatic SC"/>
                <a:ea typeface="Amatic SC"/>
                <a:cs typeface="Amatic SC"/>
                <a:sym typeface="Amatic SC"/>
              </a:rPr>
              <a:t>So, </a:t>
            </a:r>
            <a:r>
              <a:rPr b="1" lang="en" sz="3600">
                <a:latin typeface="Amatic SC"/>
                <a:ea typeface="Amatic SC"/>
                <a:cs typeface="Amatic SC"/>
                <a:sym typeface="Amatic SC"/>
              </a:rPr>
              <a:t>here's how I figured out how to actually get my answers...</a:t>
            </a:r>
            <a:endParaRPr b="1" sz="3600">
              <a:latin typeface="Amatic SC"/>
              <a:ea typeface="Amatic SC"/>
              <a:cs typeface="Amatic SC"/>
              <a:sym typeface="Amatic SC"/>
            </a:endParaRPr>
          </a:p>
        </p:txBody>
      </p:sp>
      <p:sp>
        <p:nvSpPr>
          <p:cNvPr id="69" name="Shape 69"/>
          <p:cNvSpPr/>
          <p:nvPr/>
        </p:nvSpPr>
        <p:spPr>
          <a:xfrm>
            <a:off x="988800" y="966575"/>
            <a:ext cx="2459700" cy="922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Amatic SC"/>
                <a:ea typeface="Amatic SC"/>
                <a:cs typeface="Amatic SC"/>
                <a:sym typeface="Amatic SC"/>
              </a:rPr>
              <a:t>The CNMI and</a:t>
            </a:r>
            <a:endParaRPr sz="2500">
              <a:latin typeface="Amatic SC"/>
              <a:ea typeface="Amatic SC"/>
              <a:cs typeface="Amatic SC"/>
              <a:sym typeface="Amatic SC"/>
            </a:endParaRPr>
          </a:p>
          <a:p>
            <a:pPr indent="0" lvl="0" marL="0" rtl="0" algn="ctr">
              <a:spcBef>
                <a:spcPts val="0"/>
              </a:spcBef>
              <a:spcAft>
                <a:spcPts val="0"/>
              </a:spcAft>
              <a:buNone/>
            </a:pPr>
            <a:r>
              <a:rPr lang="en" sz="2500">
                <a:latin typeface="Amatic SC"/>
                <a:ea typeface="Amatic SC"/>
                <a:cs typeface="Amatic SC"/>
                <a:sym typeface="Amatic SC"/>
              </a:rPr>
              <a:t>the CWs</a:t>
            </a:r>
            <a:endParaRPr sz="2500">
              <a:latin typeface="Amatic SC"/>
              <a:ea typeface="Amatic SC"/>
              <a:cs typeface="Amatic SC"/>
              <a:sym typeface="Amatic SC"/>
            </a:endParaRPr>
          </a:p>
        </p:txBody>
      </p:sp>
      <p:cxnSp>
        <p:nvCxnSpPr>
          <p:cNvPr id="70" name="Shape 70"/>
          <p:cNvCxnSpPr>
            <a:stCxn id="69" idx="3"/>
            <a:endCxn id="71" idx="1"/>
          </p:cNvCxnSpPr>
          <p:nvPr/>
        </p:nvCxnSpPr>
        <p:spPr>
          <a:xfrm>
            <a:off x="3448500" y="1427825"/>
            <a:ext cx="653700" cy="0"/>
          </a:xfrm>
          <a:prstGeom prst="straightConnector1">
            <a:avLst/>
          </a:prstGeom>
          <a:noFill/>
          <a:ln cap="flat" cmpd="sng" w="19050">
            <a:solidFill>
              <a:srgbClr val="000000"/>
            </a:solidFill>
            <a:prstDash val="solid"/>
            <a:round/>
            <a:headEnd len="med" w="med" type="none"/>
            <a:tailEnd len="med" w="med" type="stealth"/>
          </a:ln>
        </p:spPr>
      </p:cxnSp>
      <p:sp>
        <p:nvSpPr>
          <p:cNvPr id="72" name="Shape 72"/>
          <p:cNvSpPr/>
          <p:nvPr/>
        </p:nvSpPr>
        <p:spPr>
          <a:xfrm>
            <a:off x="3900356" y="2151297"/>
            <a:ext cx="2314500" cy="457800"/>
          </a:xfrm>
          <a:prstGeom prst="rect">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veat"/>
                <a:ea typeface="Caveat"/>
                <a:cs typeface="Caveat"/>
                <a:sym typeface="Caveat"/>
              </a:rPr>
              <a:t>Interviews with experts</a:t>
            </a:r>
            <a:endParaRPr b="1">
              <a:latin typeface="Caveat"/>
              <a:ea typeface="Caveat"/>
              <a:cs typeface="Caveat"/>
              <a:sym typeface="Caveat"/>
            </a:endParaRPr>
          </a:p>
        </p:txBody>
      </p:sp>
      <p:sp>
        <p:nvSpPr>
          <p:cNvPr id="73" name="Shape 73"/>
          <p:cNvSpPr/>
          <p:nvPr/>
        </p:nvSpPr>
        <p:spPr>
          <a:xfrm>
            <a:off x="1276373" y="2204255"/>
            <a:ext cx="1884300" cy="736800"/>
          </a:xfrm>
          <a:prstGeom prst="rect">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aveat"/>
                <a:ea typeface="Caveat"/>
                <a:cs typeface="Caveat"/>
                <a:sym typeface="Caveat"/>
              </a:rPr>
              <a:t>Create a pilot and final survey to be disseminated to students at NMC.</a:t>
            </a:r>
            <a:endParaRPr b="1" sz="1100">
              <a:latin typeface="Caveat"/>
              <a:ea typeface="Caveat"/>
              <a:cs typeface="Caveat"/>
              <a:sym typeface="Caveat"/>
            </a:endParaRPr>
          </a:p>
        </p:txBody>
      </p:sp>
      <p:sp>
        <p:nvSpPr>
          <p:cNvPr id="74" name="Shape 74"/>
          <p:cNvSpPr/>
          <p:nvPr/>
        </p:nvSpPr>
        <p:spPr>
          <a:xfrm>
            <a:off x="3675617" y="3181056"/>
            <a:ext cx="1525500" cy="675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Caveat"/>
                <a:ea typeface="Caveat"/>
                <a:cs typeface="Caveat"/>
                <a:sym typeface="Caveat"/>
              </a:rPr>
              <a:t>Locate sources, both academic and non-academic. </a:t>
            </a:r>
            <a:endParaRPr b="1" sz="1000">
              <a:latin typeface="Caveat"/>
              <a:ea typeface="Caveat"/>
              <a:cs typeface="Caveat"/>
              <a:sym typeface="Caveat"/>
            </a:endParaRPr>
          </a:p>
        </p:txBody>
      </p:sp>
      <p:sp>
        <p:nvSpPr>
          <p:cNvPr id="71" name="Shape 71"/>
          <p:cNvSpPr/>
          <p:nvPr/>
        </p:nvSpPr>
        <p:spPr>
          <a:xfrm>
            <a:off x="4102336" y="1176579"/>
            <a:ext cx="1722900" cy="502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Caveat"/>
                <a:ea typeface="Caveat"/>
                <a:cs typeface="Caveat"/>
                <a:sym typeface="Caveat"/>
              </a:rPr>
              <a:t>Start on a schedule of when to get certain things done. </a:t>
            </a:r>
            <a:endParaRPr b="1" sz="1000">
              <a:latin typeface="Caveat"/>
              <a:ea typeface="Caveat"/>
              <a:cs typeface="Caveat"/>
              <a:sym typeface="Caveat"/>
            </a:endParaRPr>
          </a:p>
        </p:txBody>
      </p:sp>
      <p:cxnSp>
        <p:nvCxnSpPr>
          <p:cNvPr id="75" name="Shape 75"/>
          <p:cNvCxnSpPr>
            <a:stCxn id="69" idx="2"/>
            <a:endCxn id="73" idx="0"/>
          </p:cNvCxnSpPr>
          <p:nvPr/>
        </p:nvCxnSpPr>
        <p:spPr>
          <a:xfrm>
            <a:off x="2218650" y="1889075"/>
            <a:ext cx="0" cy="315300"/>
          </a:xfrm>
          <a:prstGeom prst="straightConnector1">
            <a:avLst/>
          </a:prstGeom>
          <a:noFill/>
          <a:ln cap="flat" cmpd="sng" w="19050">
            <a:solidFill>
              <a:srgbClr val="000000"/>
            </a:solidFill>
            <a:prstDash val="solid"/>
            <a:round/>
            <a:headEnd len="med" w="med" type="none"/>
            <a:tailEnd len="med" w="med" type="stealth"/>
          </a:ln>
        </p:spPr>
      </p:cxnSp>
      <p:sp>
        <p:nvSpPr>
          <p:cNvPr id="76" name="Shape 76"/>
          <p:cNvSpPr/>
          <p:nvPr/>
        </p:nvSpPr>
        <p:spPr>
          <a:xfrm>
            <a:off x="1596374" y="3318690"/>
            <a:ext cx="1244400" cy="645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Caveat"/>
                <a:ea typeface="Caveat"/>
                <a:cs typeface="Caveat"/>
                <a:sym typeface="Caveat"/>
              </a:rPr>
              <a:t>Disseminate them to students at NMC.</a:t>
            </a:r>
            <a:endParaRPr sz="1200">
              <a:latin typeface="Caveat"/>
              <a:ea typeface="Caveat"/>
              <a:cs typeface="Caveat"/>
              <a:sym typeface="Caveat"/>
            </a:endParaRPr>
          </a:p>
        </p:txBody>
      </p:sp>
      <p:cxnSp>
        <p:nvCxnSpPr>
          <p:cNvPr id="77" name="Shape 77"/>
          <p:cNvCxnSpPr>
            <a:stCxn id="73" idx="2"/>
            <a:endCxn id="76" idx="0"/>
          </p:cNvCxnSpPr>
          <p:nvPr/>
        </p:nvCxnSpPr>
        <p:spPr>
          <a:xfrm>
            <a:off x="2218523" y="2941055"/>
            <a:ext cx="0" cy="377700"/>
          </a:xfrm>
          <a:prstGeom prst="straightConnector1">
            <a:avLst/>
          </a:prstGeom>
          <a:noFill/>
          <a:ln cap="flat" cmpd="sng" w="19050">
            <a:solidFill>
              <a:srgbClr val="000000"/>
            </a:solidFill>
            <a:prstDash val="solid"/>
            <a:round/>
            <a:headEnd len="med" w="med" type="none"/>
            <a:tailEnd len="med" w="med" type="stealth"/>
          </a:ln>
        </p:spPr>
      </p:cxnSp>
      <p:cxnSp>
        <p:nvCxnSpPr>
          <p:cNvPr id="78" name="Shape 78"/>
          <p:cNvCxnSpPr/>
          <p:nvPr/>
        </p:nvCxnSpPr>
        <p:spPr>
          <a:xfrm>
            <a:off x="3448465" y="1888943"/>
            <a:ext cx="427200" cy="261000"/>
          </a:xfrm>
          <a:prstGeom prst="straightConnector1">
            <a:avLst/>
          </a:prstGeom>
          <a:noFill/>
          <a:ln cap="flat" cmpd="sng" w="19050">
            <a:solidFill>
              <a:srgbClr val="000000"/>
            </a:solidFill>
            <a:prstDash val="solid"/>
            <a:round/>
            <a:headEnd len="med" w="med" type="none"/>
            <a:tailEnd len="med" w="med" type="stealth"/>
          </a:ln>
        </p:spPr>
      </p:cxnSp>
      <p:sp>
        <p:nvSpPr>
          <p:cNvPr id="79" name="Shape 79"/>
          <p:cNvSpPr/>
          <p:nvPr/>
        </p:nvSpPr>
        <p:spPr>
          <a:xfrm>
            <a:off x="6700383" y="1773801"/>
            <a:ext cx="1412700" cy="606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Caveat"/>
                <a:ea typeface="Caveat"/>
                <a:cs typeface="Caveat"/>
                <a:sym typeface="Caveat"/>
              </a:rPr>
              <a:t>Find 5 experts and write them letters along with a questionnaire.</a:t>
            </a:r>
            <a:endParaRPr sz="1000">
              <a:latin typeface="Caveat"/>
              <a:ea typeface="Caveat"/>
              <a:cs typeface="Caveat"/>
              <a:sym typeface="Caveat"/>
            </a:endParaRPr>
          </a:p>
        </p:txBody>
      </p:sp>
      <p:cxnSp>
        <p:nvCxnSpPr>
          <p:cNvPr id="80" name="Shape 80"/>
          <p:cNvCxnSpPr>
            <a:stCxn id="72" idx="3"/>
            <a:endCxn id="79" idx="1"/>
          </p:cNvCxnSpPr>
          <p:nvPr/>
        </p:nvCxnSpPr>
        <p:spPr>
          <a:xfrm flipH="1" rot="10800000">
            <a:off x="6214856" y="2076897"/>
            <a:ext cx="485400" cy="303300"/>
          </a:xfrm>
          <a:prstGeom prst="straightConnector1">
            <a:avLst/>
          </a:prstGeom>
          <a:noFill/>
          <a:ln cap="flat" cmpd="sng" w="19050">
            <a:solidFill>
              <a:srgbClr val="000000"/>
            </a:solidFill>
            <a:prstDash val="solid"/>
            <a:round/>
            <a:headEnd len="med" w="med" type="none"/>
            <a:tailEnd len="med" w="med" type="stealth"/>
          </a:ln>
        </p:spPr>
      </p:cxnSp>
      <p:sp>
        <p:nvSpPr>
          <p:cNvPr id="81" name="Shape 81"/>
          <p:cNvSpPr/>
          <p:nvPr/>
        </p:nvSpPr>
        <p:spPr>
          <a:xfrm flipH="1">
            <a:off x="6658175" y="2878721"/>
            <a:ext cx="1497000" cy="502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aveat"/>
                <a:ea typeface="Caveat"/>
                <a:cs typeface="Caveat"/>
                <a:sym typeface="Caveat"/>
              </a:rPr>
              <a:t>Meetings with Ed Propst and Governor Torres.</a:t>
            </a:r>
            <a:endParaRPr sz="1100">
              <a:latin typeface="Caveat"/>
              <a:ea typeface="Caveat"/>
              <a:cs typeface="Caveat"/>
              <a:sym typeface="Caveat"/>
            </a:endParaRPr>
          </a:p>
        </p:txBody>
      </p:sp>
      <p:cxnSp>
        <p:nvCxnSpPr>
          <p:cNvPr id="82" name="Shape 82"/>
          <p:cNvCxnSpPr/>
          <p:nvPr/>
        </p:nvCxnSpPr>
        <p:spPr>
          <a:xfrm>
            <a:off x="6214807" y="2608958"/>
            <a:ext cx="463800" cy="266700"/>
          </a:xfrm>
          <a:prstGeom prst="straightConnector1">
            <a:avLst/>
          </a:prstGeom>
          <a:noFill/>
          <a:ln cap="flat" cmpd="sng" w="19050">
            <a:solidFill>
              <a:srgbClr val="000000"/>
            </a:solidFill>
            <a:prstDash val="solid"/>
            <a:round/>
            <a:headEnd len="med" w="med" type="none"/>
            <a:tailEnd len="med" w="med" type="stealth"/>
          </a:ln>
        </p:spPr>
      </p:cxnSp>
      <p:sp>
        <p:nvSpPr>
          <p:cNvPr id="83" name="Shape 83"/>
          <p:cNvSpPr/>
          <p:nvPr/>
        </p:nvSpPr>
        <p:spPr>
          <a:xfrm>
            <a:off x="6132411" y="3816431"/>
            <a:ext cx="1244400" cy="675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Caveat"/>
                <a:ea typeface="Caveat"/>
                <a:cs typeface="Caveat"/>
                <a:sym typeface="Caveat"/>
              </a:rPr>
              <a:t>Use search engines such as Google Scholar &amp; EBSCO. </a:t>
            </a:r>
            <a:endParaRPr sz="1000">
              <a:latin typeface="Caveat"/>
              <a:ea typeface="Caveat"/>
              <a:cs typeface="Caveat"/>
              <a:sym typeface="Caveat"/>
            </a:endParaRPr>
          </a:p>
        </p:txBody>
      </p:sp>
      <p:cxnSp>
        <p:nvCxnSpPr>
          <p:cNvPr id="84" name="Shape 84"/>
          <p:cNvCxnSpPr>
            <a:endCxn id="74" idx="0"/>
          </p:cNvCxnSpPr>
          <p:nvPr/>
        </p:nvCxnSpPr>
        <p:spPr>
          <a:xfrm>
            <a:off x="2869667" y="1859556"/>
            <a:ext cx="1568700" cy="1321500"/>
          </a:xfrm>
          <a:prstGeom prst="straightConnector1">
            <a:avLst/>
          </a:prstGeom>
          <a:noFill/>
          <a:ln cap="flat" cmpd="sng" w="19050">
            <a:solidFill>
              <a:srgbClr val="000000"/>
            </a:solidFill>
            <a:prstDash val="solid"/>
            <a:round/>
            <a:headEnd len="med" w="med" type="none"/>
            <a:tailEnd len="med" w="med" type="stealth"/>
          </a:ln>
        </p:spPr>
      </p:cxnSp>
      <p:cxnSp>
        <p:nvCxnSpPr>
          <p:cNvPr id="85" name="Shape 85"/>
          <p:cNvCxnSpPr>
            <a:stCxn id="74" idx="3"/>
            <a:endCxn id="83" idx="1"/>
          </p:cNvCxnSpPr>
          <p:nvPr/>
        </p:nvCxnSpPr>
        <p:spPr>
          <a:xfrm>
            <a:off x="5201117" y="3518706"/>
            <a:ext cx="931200" cy="635400"/>
          </a:xfrm>
          <a:prstGeom prst="straightConnector1">
            <a:avLst/>
          </a:prstGeom>
          <a:noFill/>
          <a:ln cap="flat" cmpd="sng" w="19050">
            <a:solidFill>
              <a:srgbClr val="000000"/>
            </a:solidFill>
            <a:prstDash val="solid"/>
            <a:round/>
            <a:headEnd len="med" w="med" type="none"/>
            <a:tailEnd len="med" w="med" type="stealth"/>
          </a:ln>
        </p:spPr>
      </p:cxnSp>
      <p:sp>
        <p:nvSpPr>
          <p:cNvPr id="86" name="Shape 86"/>
          <p:cNvSpPr/>
          <p:nvPr/>
        </p:nvSpPr>
        <p:spPr>
          <a:xfrm>
            <a:off x="3448465" y="4092776"/>
            <a:ext cx="1833900" cy="7818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Caveat"/>
              <a:ea typeface="Caveat"/>
              <a:cs typeface="Caveat"/>
              <a:sym typeface="Caveat"/>
            </a:endParaRPr>
          </a:p>
          <a:p>
            <a:pPr indent="0" lvl="0" marL="0" rtl="0" algn="ctr">
              <a:spcBef>
                <a:spcPts val="0"/>
              </a:spcBef>
              <a:spcAft>
                <a:spcPts val="0"/>
              </a:spcAft>
              <a:buNone/>
            </a:pPr>
            <a:r>
              <a:rPr lang="en" sz="1200">
                <a:latin typeface="Caveat"/>
                <a:ea typeface="Caveat"/>
                <a:cs typeface="Caveat"/>
                <a:sym typeface="Caveat"/>
              </a:rPr>
              <a:t>Found sources from news articles, journal entries, and government reports. </a:t>
            </a:r>
            <a:endParaRPr sz="1200">
              <a:latin typeface="Caveat"/>
              <a:ea typeface="Caveat"/>
              <a:cs typeface="Caveat"/>
              <a:sym typeface="Caveat"/>
            </a:endParaRPr>
          </a:p>
          <a:p>
            <a:pPr indent="0" lvl="0" marL="0" rtl="0" algn="ctr">
              <a:spcBef>
                <a:spcPts val="0"/>
              </a:spcBef>
              <a:spcAft>
                <a:spcPts val="0"/>
              </a:spcAft>
              <a:buNone/>
            </a:pPr>
            <a:r>
              <a:t/>
            </a:r>
            <a:endParaRPr sz="1200">
              <a:latin typeface="Caveat"/>
              <a:ea typeface="Caveat"/>
              <a:cs typeface="Caveat"/>
              <a:sym typeface="Caveat"/>
            </a:endParaRPr>
          </a:p>
        </p:txBody>
      </p:sp>
      <p:cxnSp>
        <p:nvCxnSpPr>
          <p:cNvPr id="87" name="Shape 87"/>
          <p:cNvCxnSpPr>
            <a:stCxn id="74" idx="2"/>
            <a:endCxn id="86" idx="0"/>
          </p:cNvCxnSpPr>
          <p:nvPr/>
        </p:nvCxnSpPr>
        <p:spPr>
          <a:xfrm flipH="1">
            <a:off x="4365467" y="3856356"/>
            <a:ext cx="72900" cy="236400"/>
          </a:xfrm>
          <a:prstGeom prst="straightConnector1">
            <a:avLst/>
          </a:prstGeom>
          <a:noFill/>
          <a:ln cap="flat" cmpd="sng" w="19050">
            <a:solidFill>
              <a:srgbClr val="000000"/>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par>
                                <p:cTn fill="hold" nodeType="with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par>
                                <p:cTn fill="hold" nodeType="with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par>
                                <p:cTn fill="hold" nodeType="with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0"/>
            <a:ext cx="8520600" cy="101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500">
                <a:latin typeface="Amatic SC"/>
                <a:ea typeface="Amatic SC"/>
                <a:cs typeface="Amatic SC"/>
                <a:sym typeface="Amatic SC"/>
              </a:rPr>
              <a:t>About the </a:t>
            </a:r>
            <a:r>
              <a:rPr b="1" lang="en" sz="4500">
                <a:latin typeface="Amatic SC"/>
                <a:ea typeface="Amatic SC"/>
                <a:cs typeface="Amatic SC"/>
                <a:sym typeface="Amatic SC"/>
              </a:rPr>
              <a:t>surveys</a:t>
            </a:r>
            <a:endParaRPr b="1" sz="4500">
              <a:latin typeface="Amatic SC"/>
              <a:ea typeface="Amatic SC"/>
              <a:cs typeface="Amatic SC"/>
              <a:sym typeface="Amatic SC"/>
            </a:endParaRPr>
          </a:p>
        </p:txBody>
      </p:sp>
      <p:sp>
        <p:nvSpPr>
          <p:cNvPr id="93" name="Shape 93"/>
          <p:cNvSpPr txBox="1"/>
          <p:nvPr>
            <p:ph idx="1" type="body"/>
          </p:nvPr>
        </p:nvSpPr>
        <p:spPr>
          <a:xfrm>
            <a:off x="6974209" y="146991"/>
            <a:ext cx="1956300" cy="72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700">
                <a:solidFill>
                  <a:schemeClr val="dk1"/>
                </a:solidFill>
                <a:latin typeface="Caveat"/>
                <a:ea typeface="Caveat"/>
                <a:cs typeface="Caveat"/>
                <a:sym typeface="Caveat"/>
              </a:rPr>
              <a:t>I created two surveys: a pilot and a final.</a:t>
            </a:r>
            <a:endParaRPr b="1" sz="1700">
              <a:solidFill>
                <a:schemeClr val="dk1"/>
              </a:solidFill>
              <a:latin typeface="Caveat"/>
              <a:ea typeface="Caveat"/>
              <a:cs typeface="Caveat"/>
              <a:sym typeface="Caveat"/>
            </a:endParaRPr>
          </a:p>
        </p:txBody>
      </p:sp>
      <p:pic>
        <p:nvPicPr>
          <p:cNvPr descr="Image result for survey" id="94" name="Shape 94"/>
          <p:cNvPicPr preferRelativeResize="0"/>
          <p:nvPr/>
        </p:nvPicPr>
        <p:blipFill>
          <a:blip r:embed="rId3">
            <a:alphaModFix/>
          </a:blip>
          <a:stretch>
            <a:fillRect/>
          </a:stretch>
        </p:blipFill>
        <p:spPr>
          <a:xfrm>
            <a:off x="4676775" y="1080475"/>
            <a:ext cx="4155526" cy="2982550"/>
          </a:xfrm>
          <a:prstGeom prst="rect">
            <a:avLst/>
          </a:prstGeom>
          <a:noFill/>
          <a:ln>
            <a:noFill/>
          </a:ln>
        </p:spPr>
      </p:pic>
      <p:sp>
        <p:nvSpPr>
          <p:cNvPr id="95" name="Shape 95"/>
          <p:cNvSpPr txBox="1"/>
          <p:nvPr/>
        </p:nvSpPr>
        <p:spPr>
          <a:xfrm>
            <a:off x="671050" y="1168625"/>
            <a:ext cx="3519600" cy="3303300"/>
          </a:xfrm>
          <a:prstGeom prst="rect">
            <a:avLst/>
          </a:prstGeom>
          <a:noFill/>
          <a:ln>
            <a:noFill/>
          </a:ln>
        </p:spPr>
        <p:txBody>
          <a:bodyPr anchorCtr="0" anchor="t" bIns="91425" lIns="91425" spcFirstLastPara="1" rIns="91425" wrap="square" tIns="91425">
            <a:noAutofit/>
          </a:bodyPr>
          <a:lstStyle/>
          <a:p>
            <a:pPr indent="0" lvl="0" marL="0">
              <a:lnSpc>
                <a:spcPct val="150000"/>
              </a:lnSpc>
              <a:spcBef>
                <a:spcPts val="0"/>
              </a:spcBef>
              <a:spcAft>
                <a:spcPts val="0"/>
              </a:spcAft>
              <a:buNone/>
            </a:pPr>
            <a:r>
              <a:rPr lang="en">
                <a:latin typeface="Caveat"/>
                <a:ea typeface="Caveat"/>
                <a:cs typeface="Caveat"/>
                <a:sym typeface="Caveat"/>
              </a:rPr>
              <a:t>Each survey was given to students at NMC via email. Students were allowed to answer how they please, and giving their own open-minded answers. They were mainly Chamorro or filipino, where many of them were not children of contract workers. Most of them had agreed upon an extension, while others remained neutral. They almost all agreed upon the lack of local workers that the CNMI has. And lastly, the all stated what needs to be done in the workforce to actually make a better employment impact in the Marianas.</a:t>
            </a:r>
            <a:endParaRPr>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0"/>
            <a:ext cx="8520600" cy="101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500">
                <a:latin typeface="Amatic SC"/>
                <a:ea typeface="Amatic SC"/>
                <a:cs typeface="Amatic SC"/>
                <a:sym typeface="Amatic SC"/>
              </a:rPr>
              <a:t>What was on the surveys?</a:t>
            </a:r>
            <a:endParaRPr b="1" sz="4500">
              <a:latin typeface="Amatic SC"/>
              <a:ea typeface="Amatic SC"/>
              <a:cs typeface="Amatic SC"/>
              <a:sym typeface="Amatic SC"/>
            </a:endParaRPr>
          </a:p>
        </p:txBody>
      </p:sp>
      <p:sp>
        <p:nvSpPr>
          <p:cNvPr id="101" name="Shape 101"/>
          <p:cNvSpPr txBox="1"/>
          <p:nvPr/>
        </p:nvSpPr>
        <p:spPr>
          <a:xfrm>
            <a:off x="460625" y="825023"/>
            <a:ext cx="4932300" cy="3871800"/>
          </a:xfrm>
          <a:prstGeom prst="rect">
            <a:avLst/>
          </a:prstGeom>
          <a:noFill/>
          <a:ln>
            <a:noFill/>
          </a:ln>
        </p:spPr>
        <p:txBody>
          <a:bodyPr anchorCtr="0" anchor="t" bIns="91425" lIns="91425" spcFirstLastPara="1" rIns="91425" wrap="square" tIns="91425">
            <a:noAutofit/>
          </a:bodyPr>
          <a:lstStyle/>
          <a:p>
            <a:pPr indent="0" lvl="0" marL="0" rtl="0">
              <a:lnSpc>
                <a:spcPct val="200000"/>
              </a:lnSpc>
              <a:spcBef>
                <a:spcPts val="0"/>
              </a:spcBef>
              <a:spcAft>
                <a:spcPts val="0"/>
              </a:spcAft>
              <a:buNone/>
            </a:pPr>
            <a:r>
              <a:rPr lang="en" sz="2000">
                <a:solidFill>
                  <a:schemeClr val="dk1"/>
                </a:solidFill>
                <a:latin typeface="Caveat"/>
                <a:ea typeface="Caveat"/>
                <a:cs typeface="Caveat"/>
                <a:sym typeface="Caveat"/>
              </a:rPr>
              <a:t>Pilot</a:t>
            </a:r>
            <a:r>
              <a:rPr lang="en" sz="2000">
                <a:solidFill>
                  <a:schemeClr val="dk1"/>
                </a:solidFill>
                <a:latin typeface="Caveat"/>
                <a:ea typeface="Caveat"/>
                <a:cs typeface="Caveat"/>
                <a:sym typeface="Caveat"/>
              </a:rPr>
              <a:t> Survey:</a:t>
            </a:r>
            <a:endParaRPr sz="2000">
              <a:solidFill>
                <a:schemeClr val="dk1"/>
              </a:solidFill>
              <a:latin typeface="Caveat"/>
              <a:ea typeface="Caveat"/>
              <a:cs typeface="Caveat"/>
              <a:sym typeface="Caveat"/>
            </a:endParaRPr>
          </a:p>
          <a:p>
            <a:pPr indent="-304800" lvl="0" marL="457200" rtl="0">
              <a:lnSpc>
                <a:spcPct val="200000"/>
              </a:lnSpc>
              <a:spcBef>
                <a:spcPts val="1000"/>
              </a:spcBef>
              <a:spcAft>
                <a:spcPts val="0"/>
              </a:spcAft>
              <a:buClr>
                <a:schemeClr val="dk1"/>
              </a:buClr>
              <a:buSzPts val="1200"/>
              <a:buFont typeface="Caveat"/>
              <a:buChar char="●"/>
            </a:pPr>
            <a:r>
              <a:rPr lang="en" sz="1200">
                <a:solidFill>
                  <a:schemeClr val="dk1"/>
                </a:solidFill>
                <a:latin typeface="Caveat"/>
                <a:ea typeface="Caveat"/>
                <a:cs typeface="Caveat"/>
                <a:sym typeface="Caveat"/>
              </a:rPr>
              <a:t>Multiple choice, where the percentage of each question was high.</a:t>
            </a:r>
            <a:endParaRPr sz="1200">
              <a:solidFill>
                <a:schemeClr val="dk1"/>
              </a:solidFill>
              <a:latin typeface="Caveat"/>
              <a:ea typeface="Caveat"/>
              <a:cs typeface="Caveat"/>
              <a:sym typeface="Caveat"/>
            </a:endParaRPr>
          </a:p>
          <a:p>
            <a:pPr indent="-304800" lvl="0" marL="457200" rtl="0">
              <a:lnSpc>
                <a:spcPct val="200000"/>
              </a:lnSpc>
              <a:spcBef>
                <a:spcPts val="0"/>
              </a:spcBef>
              <a:spcAft>
                <a:spcPts val="0"/>
              </a:spcAft>
              <a:buClr>
                <a:schemeClr val="dk1"/>
              </a:buClr>
              <a:buSzPts val="1200"/>
              <a:buFont typeface="Caveat"/>
              <a:buChar char="●"/>
            </a:pPr>
            <a:r>
              <a:rPr lang="en" sz="1200">
                <a:solidFill>
                  <a:schemeClr val="dk1"/>
                </a:solidFill>
                <a:latin typeface="Caveat"/>
                <a:ea typeface="Caveat"/>
                <a:cs typeface="Caveat"/>
                <a:sym typeface="Caveat"/>
              </a:rPr>
              <a:t>80, and majority were both Chamorro and Filipino. The rest consisted of different nationalities.</a:t>
            </a:r>
            <a:endParaRPr sz="1200">
              <a:solidFill>
                <a:schemeClr val="dk1"/>
              </a:solidFill>
              <a:latin typeface="Caveat"/>
              <a:ea typeface="Caveat"/>
              <a:cs typeface="Caveat"/>
              <a:sym typeface="Caveat"/>
            </a:endParaRPr>
          </a:p>
          <a:p>
            <a:pPr indent="-304800" lvl="0" marL="457200" rtl="0">
              <a:lnSpc>
                <a:spcPct val="200000"/>
              </a:lnSpc>
              <a:spcBef>
                <a:spcPts val="0"/>
              </a:spcBef>
              <a:spcAft>
                <a:spcPts val="0"/>
              </a:spcAft>
              <a:buClr>
                <a:schemeClr val="dk1"/>
              </a:buClr>
              <a:buSzPts val="1200"/>
              <a:buFont typeface="Caveat"/>
              <a:buChar char="●"/>
            </a:pPr>
            <a:r>
              <a:rPr lang="en" sz="1200">
                <a:solidFill>
                  <a:schemeClr val="dk1"/>
                </a:solidFill>
                <a:latin typeface="Caveat"/>
                <a:ea typeface="Caveat"/>
                <a:cs typeface="Caveat"/>
                <a:sym typeface="Caveat"/>
              </a:rPr>
              <a:t>Of those ethnicities, almost all were not children of contract workers. </a:t>
            </a:r>
            <a:endParaRPr sz="1200">
              <a:solidFill>
                <a:schemeClr val="dk1"/>
              </a:solidFill>
              <a:latin typeface="Caveat"/>
              <a:ea typeface="Caveat"/>
              <a:cs typeface="Caveat"/>
              <a:sym typeface="Caveat"/>
            </a:endParaRPr>
          </a:p>
          <a:p>
            <a:pPr indent="-304800" lvl="0" marL="457200" rtl="0">
              <a:lnSpc>
                <a:spcPct val="200000"/>
              </a:lnSpc>
              <a:spcBef>
                <a:spcPts val="0"/>
              </a:spcBef>
              <a:spcAft>
                <a:spcPts val="0"/>
              </a:spcAft>
              <a:buClr>
                <a:schemeClr val="dk1"/>
              </a:buClr>
              <a:buSzPts val="1200"/>
              <a:buFont typeface="Caveat"/>
              <a:buChar char="●"/>
            </a:pPr>
            <a:r>
              <a:rPr lang="en" sz="1200">
                <a:solidFill>
                  <a:schemeClr val="dk1"/>
                </a:solidFill>
                <a:latin typeface="Caveat"/>
                <a:ea typeface="Caveat"/>
                <a:cs typeface="Caveat"/>
                <a:sym typeface="Caveat"/>
              </a:rPr>
              <a:t>Most chose to be mutual about the situation but others had believed that there was a lack of workers.</a:t>
            </a:r>
            <a:endParaRPr sz="1200">
              <a:solidFill>
                <a:schemeClr val="dk1"/>
              </a:solidFill>
              <a:latin typeface="Caveat"/>
              <a:ea typeface="Caveat"/>
              <a:cs typeface="Caveat"/>
              <a:sym typeface="Caveat"/>
            </a:endParaRPr>
          </a:p>
          <a:p>
            <a:pPr indent="-304800" lvl="0" marL="457200" rtl="0">
              <a:lnSpc>
                <a:spcPct val="200000"/>
              </a:lnSpc>
              <a:spcBef>
                <a:spcPts val="0"/>
              </a:spcBef>
              <a:spcAft>
                <a:spcPts val="0"/>
              </a:spcAft>
              <a:buClr>
                <a:schemeClr val="dk1"/>
              </a:buClr>
              <a:buSzPts val="1200"/>
              <a:buFont typeface="Caveat"/>
              <a:buChar char="●"/>
            </a:pPr>
            <a:r>
              <a:rPr lang="en" sz="1200">
                <a:solidFill>
                  <a:schemeClr val="dk1"/>
                </a:solidFill>
                <a:latin typeface="Caveat"/>
                <a:ea typeface="Caveat"/>
                <a:cs typeface="Caveat"/>
                <a:sym typeface="Caveat"/>
              </a:rPr>
              <a:t>Other individuals chose to say that we do need these workers and their time here is very critical.</a:t>
            </a:r>
            <a:endParaRPr sz="1200">
              <a:latin typeface="Caveat"/>
              <a:ea typeface="Caveat"/>
              <a:cs typeface="Caveat"/>
              <a:sym typeface="Caveat"/>
            </a:endParaRPr>
          </a:p>
        </p:txBody>
      </p:sp>
      <p:pic>
        <p:nvPicPr>
          <p:cNvPr descr="Image result for survey" id="102" name="Shape 102"/>
          <p:cNvPicPr preferRelativeResize="0"/>
          <p:nvPr/>
        </p:nvPicPr>
        <p:blipFill>
          <a:blip r:embed="rId3">
            <a:alphaModFix/>
          </a:blip>
          <a:stretch>
            <a:fillRect/>
          </a:stretch>
        </p:blipFill>
        <p:spPr>
          <a:xfrm>
            <a:off x="5392925" y="1298775"/>
            <a:ext cx="3547225" cy="2545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0"/>
            <a:ext cx="8520600" cy="101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500">
                <a:latin typeface="Amatic SC"/>
                <a:ea typeface="Amatic SC"/>
                <a:cs typeface="Amatic SC"/>
                <a:sym typeface="Amatic SC"/>
              </a:rPr>
              <a:t>What was on the surveys?</a:t>
            </a:r>
            <a:endParaRPr b="1" sz="4500">
              <a:latin typeface="Amatic SC"/>
              <a:ea typeface="Amatic SC"/>
              <a:cs typeface="Amatic SC"/>
              <a:sym typeface="Amatic SC"/>
            </a:endParaRPr>
          </a:p>
        </p:txBody>
      </p:sp>
      <p:pic>
        <p:nvPicPr>
          <p:cNvPr id="108" name="Shape 108"/>
          <p:cNvPicPr preferRelativeResize="0"/>
          <p:nvPr/>
        </p:nvPicPr>
        <p:blipFill rotWithShape="1">
          <a:blip r:embed="rId3">
            <a:alphaModFix/>
          </a:blip>
          <a:srcRect b="33909" l="13792" r="11126" t="47458"/>
          <a:stretch/>
        </p:blipFill>
        <p:spPr>
          <a:xfrm>
            <a:off x="3304950" y="1017588"/>
            <a:ext cx="3582400" cy="1580474"/>
          </a:xfrm>
          <a:prstGeom prst="rect">
            <a:avLst/>
          </a:prstGeom>
          <a:noFill/>
          <a:ln>
            <a:noFill/>
          </a:ln>
        </p:spPr>
      </p:pic>
      <p:pic>
        <p:nvPicPr>
          <p:cNvPr id="109" name="Shape 109"/>
          <p:cNvPicPr preferRelativeResize="0"/>
          <p:nvPr/>
        </p:nvPicPr>
        <p:blipFill rotWithShape="1">
          <a:blip r:embed="rId4">
            <a:alphaModFix/>
          </a:blip>
          <a:srcRect b="18061" l="13445" r="12677" t="24288"/>
          <a:stretch/>
        </p:blipFill>
        <p:spPr>
          <a:xfrm>
            <a:off x="311700" y="759658"/>
            <a:ext cx="2993251" cy="4152451"/>
          </a:xfrm>
          <a:prstGeom prst="rect">
            <a:avLst/>
          </a:prstGeom>
          <a:noFill/>
          <a:ln>
            <a:noFill/>
          </a:ln>
        </p:spPr>
      </p:pic>
      <p:sp>
        <p:nvSpPr>
          <p:cNvPr id="110" name="Shape 110"/>
          <p:cNvSpPr txBox="1"/>
          <p:nvPr/>
        </p:nvSpPr>
        <p:spPr>
          <a:xfrm>
            <a:off x="3229825" y="2786025"/>
            <a:ext cx="5602200" cy="1873800"/>
          </a:xfrm>
          <a:prstGeom prst="rect">
            <a:avLst/>
          </a:prstGeom>
          <a:noFill/>
          <a:ln>
            <a:noFill/>
          </a:ln>
        </p:spPr>
        <p:txBody>
          <a:bodyPr anchorCtr="0" anchor="t" bIns="91425" lIns="91425" spcFirstLastPara="1" rIns="91425" wrap="square" tIns="91425">
            <a:noAutofit/>
          </a:bodyPr>
          <a:lstStyle/>
          <a:p>
            <a:pPr indent="0" lvl="0" marL="0" rtl="0">
              <a:lnSpc>
                <a:spcPct val="200000"/>
              </a:lnSpc>
              <a:spcBef>
                <a:spcPts val="0"/>
              </a:spcBef>
              <a:spcAft>
                <a:spcPts val="1000"/>
              </a:spcAft>
              <a:buNone/>
            </a:pPr>
            <a:r>
              <a:rPr lang="en" sz="1200">
                <a:solidFill>
                  <a:schemeClr val="dk1"/>
                </a:solidFill>
                <a:latin typeface="Caveat"/>
                <a:ea typeface="Caveat"/>
                <a:cs typeface="Caveat"/>
                <a:sym typeface="Caveat"/>
              </a:rPr>
              <a:t>This survey was distributed to a total of 123 people. Again, majority were either Chamorro and Filipino who were not children of contract workers. From questions 5 to 10 were for people to agree or disagree, it goes to show that the Marianas desperately needs these CWs. However, from questions 11 to 17, were more for opinionated answers and if the Marianas can allow for the locals to gain training, so that when an extension does not occur, we can thrive.</a:t>
            </a:r>
            <a:endParaRPr sz="1200">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0"/>
            <a:ext cx="8520600" cy="755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3900">
                <a:latin typeface="Amatic SC"/>
                <a:ea typeface="Amatic SC"/>
                <a:cs typeface="Amatic SC"/>
                <a:sym typeface="Amatic SC"/>
              </a:rPr>
              <a:t>What questions are asked to the experts?</a:t>
            </a:r>
            <a:endParaRPr b="1" sz="3900">
              <a:latin typeface="Amatic SC"/>
              <a:ea typeface="Amatic SC"/>
              <a:cs typeface="Amatic SC"/>
              <a:sym typeface="Amatic SC"/>
            </a:endParaRPr>
          </a:p>
        </p:txBody>
      </p:sp>
      <p:pic>
        <p:nvPicPr>
          <p:cNvPr id="116" name="Shape 116"/>
          <p:cNvPicPr preferRelativeResize="0"/>
          <p:nvPr/>
        </p:nvPicPr>
        <p:blipFill rotWithShape="1">
          <a:blip r:embed="rId3">
            <a:alphaModFix/>
          </a:blip>
          <a:srcRect b="53192" l="14416" r="10497" t="11217"/>
          <a:stretch/>
        </p:blipFill>
        <p:spPr>
          <a:xfrm>
            <a:off x="311700" y="751301"/>
            <a:ext cx="4870949" cy="4104550"/>
          </a:xfrm>
          <a:prstGeom prst="rect">
            <a:avLst/>
          </a:prstGeom>
          <a:noFill/>
          <a:ln>
            <a:noFill/>
          </a:ln>
        </p:spPr>
      </p:pic>
      <p:sp>
        <p:nvSpPr>
          <p:cNvPr id="117" name="Shape 117"/>
          <p:cNvSpPr txBox="1"/>
          <p:nvPr/>
        </p:nvSpPr>
        <p:spPr>
          <a:xfrm>
            <a:off x="5182650" y="1300249"/>
            <a:ext cx="3649500" cy="2865900"/>
          </a:xfrm>
          <a:prstGeom prst="rect">
            <a:avLst/>
          </a:prstGeom>
          <a:noFill/>
          <a:ln>
            <a:noFill/>
          </a:ln>
        </p:spPr>
        <p:txBody>
          <a:bodyPr anchorCtr="0" anchor="t" bIns="91425" lIns="91425" spcFirstLastPara="1" rIns="91425" wrap="square" tIns="91425">
            <a:noAutofit/>
          </a:bodyPr>
          <a:lstStyle/>
          <a:p>
            <a:pPr indent="-368300" lvl="0" marL="457200" rtl="0">
              <a:spcBef>
                <a:spcPts val="0"/>
              </a:spcBef>
              <a:spcAft>
                <a:spcPts val="0"/>
              </a:spcAft>
              <a:buSzPts val="2200"/>
              <a:buFont typeface="Caveat"/>
              <a:buChar char="➔"/>
            </a:pPr>
            <a:r>
              <a:rPr lang="en" sz="2200">
                <a:latin typeface="Caveat"/>
                <a:ea typeface="Caveat"/>
                <a:cs typeface="Caveat"/>
                <a:sym typeface="Caveat"/>
              </a:rPr>
              <a:t>Two questions were unable to be answered due to a certain policy.</a:t>
            </a:r>
            <a:endParaRPr sz="2200">
              <a:latin typeface="Caveat"/>
              <a:ea typeface="Caveat"/>
              <a:cs typeface="Caveat"/>
              <a:sym typeface="Caveat"/>
            </a:endParaRPr>
          </a:p>
          <a:p>
            <a:pPr indent="0" lvl="0" marL="0" rtl="0">
              <a:spcBef>
                <a:spcPts val="0"/>
              </a:spcBef>
              <a:spcAft>
                <a:spcPts val="0"/>
              </a:spcAft>
              <a:buNone/>
            </a:pPr>
            <a:r>
              <a:t/>
            </a:r>
            <a:endParaRPr sz="2200">
              <a:latin typeface="Caveat"/>
              <a:ea typeface="Caveat"/>
              <a:cs typeface="Caveat"/>
              <a:sym typeface="Caveat"/>
            </a:endParaRPr>
          </a:p>
          <a:p>
            <a:pPr indent="-368300" lvl="0" marL="457200">
              <a:spcBef>
                <a:spcPts val="0"/>
              </a:spcBef>
              <a:spcAft>
                <a:spcPts val="0"/>
              </a:spcAft>
              <a:buSzPts val="2200"/>
              <a:buFont typeface="Caveat"/>
              <a:buChar char="➔"/>
            </a:pPr>
            <a:r>
              <a:rPr lang="en" sz="2200">
                <a:latin typeface="Caveat"/>
                <a:ea typeface="Caveat"/>
                <a:cs typeface="Caveat"/>
                <a:sym typeface="Caveat"/>
              </a:rPr>
              <a:t>The expert’s assistant emailed me other sources that I could use in attempting to answer these questions.</a:t>
            </a:r>
            <a:endParaRPr sz="2200">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0"/>
            <a:ext cx="8520600" cy="75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900">
                <a:latin typeface="Amatic SC"/>
                <a:ea typeface="Amatic SC"/>
                <a:cs typeface="Amatic SC"/>
                <a:sym typeface="Amatic SC"/>
              </a:rPr>
              <a:t>What questions are asked to the experts?</a:t>
            </a:r>
            <a:endParaRPr b="1" sz="3900">
              <a:latin typeface="Amatic SC"/>
              <a:ea typeface="Amatic SC"/>
              <a:cs typeface="Amatic SC"/>
              <a:sym typeface="Amatic SC"/>
            </a:endParaRPr>
          </a:p>
        </p:txBody>
      </p:sp>
      <p:pic>
        <p:nvPicPr>
          <p:cNvPr id="123" name="Shape 123"/>
          <p:cNvPicPr preferRelativeResize="0"/>
          <p:nvPr/>
        </p:nvPicPr>
        <p:blipFill rotWithShape="1">
          <a:blip r:embed="rId3">
            <a:alphaModFix/>
          </a:blip>
          <a:srcRect b="18955" l="13923" r="11057" t="66887"/>
          <a:stretch/>
        </p:blipFill>
        <p:spPr>
          <a:xfrm>
            <a:off x="311688" y="1382787"/>
            <a:ext cx="7087900" cy="2377926"/>
          </a:xfrm>
          <a:prstGeom prst="rect">
            <a:avLst/>
          </a:prstGeom>
          <a:noFill/>
          <a:ln>
            <a:noFill/>
          </a:ln>
        </p:spPr>
      </p:pic>
      <p:sp>
        <p:nvSpPr>
          <p:cNvPr id="124" name="Shape 124"/>
          <p:cNvSpPr txBox="1"/>
          <p:nvPr/>
        </p:nvSpPr>
        <p:spPr>
          <a:xfrm>
            <a:off x="232425" y="3875350"/>
            <a:ext cx="3323700" cy="1064700"/>
          </a:xfrm>
          <a:prstGeom prst="rect">
            <a:avLst/>
          </a:prstGeom>
          <a:noFill/>
          <a:ln>
            <a:noFill/>
          </a:ln>
        </p:spPr>
        <p:txBody>
          <a:bodyPr anchorCtr="0" anchor="t" bIns="91425" lIns="91425" spcFirstLastPara="1" rIns="91425" wrap="square" tIns="91425">
            <a:noAutofit/>
          </a:bodyPr>
          <a:lstStyle/>
          <a:p>
            <a:pPr indent="-323850" lvl="0" marL="457200">
              <a:spcBef>
                <a:spcPts val="0"/>
              </a:spcBef>
              <a:spcAft>
                <a:spcPts val="0"/>
              </a:spcAft>
              <a:buSzPts val="1500"/>
              <a:buFont typeface="Caveat"/>
              <a:buChar char="➔"/>
            </a:pPr>
            <a:r>
              <a:rPr lang="en" sz="1500">
                <a:latin typeface="Caveat"/>
                <a:ea typeface="Caveat"/>
                <a:cs typeface="Caveat"/>
                <a:sym typeface="Caveat"/>
              </a:rPr>
              <a:t>When emailing this to the experts, I had no issues. They were both very helpful and actually wanted me the overall repost of my essay.</a:t>
            </a:r>
            <a:endParaRPr sz="1500">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000"/>
                                        <p:tgtEl>
                                          <p:spTgt spid="12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0"/>
            <a:ext cx="8520600" cy="6555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3800">
                <a:latin typeface="Amatic SC"/>
                <a:ea typeface="Amatic SC"/>
                <a:cs typeface="Amatic SC"/>
                <a:sym typeface="Amatic SC"/>
              </a:rPr>
              <a:t>Who are the experts tho</a:t>
            </a:r>
            <a:r>
              <a:rPr b="1" lang="en" sz="3800">
                <a:latin typeface="Amatic SC"/>
                <a:ea typeface="Amatic SC"/>
                <a:cs typeface="Amatic SC"/>
                <a:sym typeface="Amatic SC"/>
              </a:rPr>
              <a:t>ugh?</a:t>
            </a:r>
            <a:endParaRPr b="1" sz="3800">
              <a:latin typeface="Amatic SC"/>
              <a:ea typeface="Amatic SC"/>
              <a:cs typeface="Amatic SC"/>
              <a:sym typeface="Amatic SC"/>
            </a:endParaRPr>
          </a:p>
        </p:txBody>
      </p:sp>
      <p:sp>
        <p:nvSpPr>
          <p:cNvPr id="130" name="Shape 130"/>
          <p:cNvSpPr txBox="1"/>
          <p:nvPr>
            <p:ph idx="1" type="body"/>
          </p:nvPr>
        </p:nvSpPr>
        <p:spPr>
          <a:xfrm>
            <a:off x="311700" y="864613"/>
            <a:ext cx="5055300" cy="1956600"/>
          </a:xfrm>
          <a:prstGeom prst="rect">
            <a:avLst/>
          </a:prstGeom>
        </p:spPr>
        <p:txBody>
          <a:bodyPr anchorCtr="0" anchor="ctr" bIns="91425" lIns="91425" spcFirstLastPara="1" rIns="91425" wrap="square" tIns="91425">
            <a:noAutofit/>
          </a:bodyPr>
          <a:lstStyle/>
          <a:p>
            <a:pPr indent="-412750" lvl="0" marL="457200" rtl="0">
              <a:lnSpc>
                <a:spcPct val="100000"/>
              </a:lnSpc>
              <a:spcBef>
                <a:spcPts val="0"/>
              </a:spcBef>
              <a:spcAft>
                <a:spcPts val="0"/>
              </a:spcAft>
              <a:buClr>
                <a:schemeClr val="dk1"/>
              </a:buClr>
              <a:buSzPts val="2900"/>
              <a:buFont typeface="Caveat"/>
              <a:buAutoNum type="arabicPeriod"/>
            </a:pPr>
            <a:r>
              <a:rPr b="1" lang="en" sz="2900">
                <a:solidFill>
                  <a:schemeClr val="dk1"/>
                </a:solidFill>
                <a:latin typeface="Caveat"/>
                <a:ea typeface="Caveat"/>
                <a:cs typeface="Caveat"/>
                <a:sym typeface="Caveat"/>
              </a:rPr>
              <a:t>Honorable Ralph DLG Torres</a:t>
            </a:r>
            <a:endParaRPr b="1" sz="2900">
              <a:solidFill>
                <a:schemeClr val="dk1"/>
              </a:solidFill>
              <a:latin typeface="Caveat"/>
              <a:ea typeface="Caveat"/>
              <a:cs typeface="Caveat"/>
              <a:sym typeface="Caveat"/>
            </a:endParaRPr>
          </a:p>
          <a:p>
            <a:pPr indent="-412750" lvl="0" marL="457200" rtl="0">
              <a:lnSpc>
                <a:spcPct val="100000"/>
              </a:lnSpc>
              <a:spcBef>
                <a:spcPts val="0"/>
              </a:spcBef>
              <a:spcAft>
                <a:spcPts val="0"/>
              </a:spcAft>
              <a:buClr>
                <a:schemeClr val="dk1"/>
              </a:buClr>
              <a:buSzPts val="2900"/>
              <a:buFont typeface="Caveat"/>
              <a:buAutoNum type="arabicPeriod"/>
            </a:pPr>
            <a:r>
              <a:rPr b="1" lang="en" sz="2900">
                <a:solidFill>
                  <a:schemeClr val="dk1"/>
                </a:solidFill>
                <a:latin typeface="Caveat"/>
                <a:ea typeface="Caveat"/>
                <a:cs typeface="Caveat"/>
                <a:sym typeface="Caveat"/>
              </a:rPr>
              <a:t>Representative </a:t>
            </a:r>
            <a:r>
              <a:rPr b="1" lang="en" sz="2900">
                <a:solidFill>
                  <a:schemeClr val="dk1"/>
                </a:solidFill>
                <a:latin typeface="Caveat"/>
                <a:ea typeface="Caveat"/>
                <a:cs typeface="Caveat"/>
                <a:sym typeface="Caveat"/>
              </a:rPr>
              <a:t>Edwin K</a:t>
            </a:r>
            <a:r>
              <a:rPr b="1" lang="en" sz="2900">
                <a:solidFill>
                  <a:schemeClr val="dk1"/>
                </a:solidFill>
                <a:latin typeface="Caveat"/>
                <a:ea typeface="Caveat"/>
                <a:cs typeface="Caveat"/>
                <a:sym typeface="Caveat"/>
              </a:rPr>
              <a:t>. Propst</a:t>
            </a:r>
            <a:endParaRPr b="1" sz="2900">
              <a:solidFill>
                <a:schemeClr val="dk1"/>
              </a:solidFill>
              <a:latin typeface="Caveat"/>
              <a:ea typeface="Caveat"/>
              <a:cs typeface="Caveat"/>
              <a:sym typeface="Caveat"/>
            </a:endParaRPr>
          </a:p>
          <a:p>
            <a:pPr indent="-412750" lvl="0" marL="457200" rtl="0">
              <a:lnSpc>
                <a:spcPct val="100000"/>
              </a:lnSpc>
              <a:spcBef>
                <a:spcPts val="0"/>
              </a:spcBef>
              <a:spcAft>
                <a:spcPts val="0"/>
              </a:spcAft>
              <a:buClr>
                <a:schemeClr val="dk1"/>
              </a:buClr>
              <a:buSzPts val="2900"/>
              <a:buFont typeface="Caveat"/>
              <a:buAutoNum type="arabicPeriod"/>
            </a:pPr>
            <a:r>
              <a:rPr b="1" lang="en" sz="2900">
                <a:solidFill>
                  <a:schemeClr val="dk1"/>
                </a:solidFill>
                <a:latin typeface="Caveat"/>
                <a:ea typeface="Caveat"/>
                <a:cs typeface="Caveat"/>
                <a:sym typeface="Caveat"/>
              </a:rPr>
              <a:t>Mr. </a:t>
            </a:r>
            <a:r>
              <a:rPr b="1" lang="en" sz="2900">
                <a:solidFill>
                  <a:schemeClr val="dk1"/>
                </a:solidFill>
                <a:latin typeface="Caveat"/>
                <a:ea typeface="Caveat"/>
                <a:cs typeface="Caveat"/>
                <a:sym typeface="Caveat"/>
              </a:rPr>
              <a:t>Da</a:t>
            </a:r>
            <a:r>
              <a:rPr b="1" lang="en" sz="2900">
                <a:solidFill>
                  <a:schemeClr val="dk1"/>
                </a:solidFill>
                <a:latin typeface="Caveat"/>
                <a:ea typeface="Caveat"/>
                <a:cs typeface="Caveat"/>
                <a:sym typeface="Caveat"/>
              </a:rPr>
              <a:t>vid Gootnick </a:t>
            </a:r>
            <a:endParaRPr b="1" sz="2900">
              <a:solidFill>
                <a:schemeClr val="dk1"/>
              </a:solidFill>
              <a:latin typeface="Caveat"/>
              <a:ea typeface="Caveat"/>
              <a:cs typeface="Caveat"/>
              <a:sym typeface="Caveat"/>
            </a:endParaRPr>
          </a:p>
          <a:p>
            <a:pPr indent="-412750" lvl="0" marL="457200" rtl="0">
              <a:lnSpc>
                <a:spcPct val="100000"/>
              </a:lnSpc>
              <a:spcBef>
                <a:spcPts val="0"/>
              </a:spcBef>
              <a:spcAft>
                <a:spcPts val="0"/>
              </a:spcAft>
              <a:buClr>
                <a:schemeClr val="dk1"/>
              </a:buClr>
              <a:buSzPts val="2900"/>
              <a:buFont typeface="Caveat"/>
              <a:buAutoNum type="arabicPeriod"/>
            </a:pPr>
            <a:r>
              <a:rPr b="1" lang="en" sz="2900">
                <a:solidFill>
                  <a:schemeClr val="dk1"/>
                </a:solidFill>
                <a:latin typeface="Caveat"/>
                <a:ea typeface="Caveat"/>
                <a:cs typeface="Caveat"/>
                <a:sym typeface="Caveat"/>
              </a:rPr>
              <a:t>Dr. Oliver Richard</a:t>
            </a:r>
            <a:endParaRPr b="1" sz="2900">
              <a:solidFill>
                <a:schemeClr val="dk1"/>
              </a:solidFill>
              <a:latin typeface="Caveat"/>
              <a:ea typeface="Caveat"/>
              <a:cs typeface="Caveat"/>
              <a:sym typeface="Caveat"/>
            </a:endParaRPr>
          </a:p>
        </p:txBody>
      </p:sp>
      <p:pic>
        <p:nvPicPr>
          <p:cNvPr id="131" name="Shape 131"/>
          <p:cNvPicPr preferRelativeResize="0"/>
          <p:nvPr/>
        </p:nvPicPr>
        <p:blipFill rotWithShape="1">
          <a:blip r:embed="rId3">
            <a:alphaModFix/>
          </a:blip>
          <a:srcRect b="0" l="0" r="7697" t="0"/>
          <a:stretch/>
        </p:blipFill>
        <p:spPr>
          <a:xfrm>
            <a:off x="311700" y="2758125"/>
            <a:ext cx="1020325" cy="1545225"/>
          </a:xfrm>
          <a:prstGeom prst="rect">
            <a:avLst/>
          </a:prstGeom>
          <a:noFill/>
          <a:ln>
            <a:noFill/>
          </a:ln>
        </p:spPr>
      </p:pic>
      <p:pic>
        <p:nvPicPr>
          <p:cNvPr id="132" name="Shape 132"/>
          <p:cNvPicPr preferRelativeResize="0"/>
          <p:nvPr/>
        </p:nvPicPr>
        <p:blipFill>
          <a:blip r:embed="rId4">
            <a:alphaModFix/>
          </a:blip>
          <a:stretch>
            <a:fillRect/>
          </a:stretch>
        </p:blipFill>
        <p:spPr>
          <a:xfrm>
            <a:off x="1407576" y="3449833"/>
            <a:ext cx="1020322" cy="1545240"/>
          </a:xfrm>
          <a:prstGeom prst="rect">
            <a:avLst/>
          </a:prstGeom>
          <a:noFill/>
          <a:ln>
            <a:noFill/>
          </a:ln>
        </p:spPr>
      </p:pic>
      <p:pic>
        <p:nvPicPr>
          <p:cNvPr id="133" name="Shape 133"/>
          <p:cNvPicPr preferRelativeResize="0"/>
          <p:nvPr/>
        </p:nvPicPr>
        <p:blipFill rotWithShape="1">
          <a:blip r:embed="rId5">
            <a:alphaModFix/>
          </a:blip>
          <a:srcRect b="0" l="13583" r="10785" t="0"/>
          <a:stretch/>
        </p:blipFill>
        <p:spPr>
          <a:xfrm>
            <a:off x="2569625" y="2773375"/>
            <a:ext cx="967500" cy="1514725"/>
          </a:xfrm>
          <a:prstGeom prst="rect">
            <a:avLst/>
          </a:prstGeom>
          <a:noFill/>
          <a:ln>
            <a:noFill/>
          </a:ln>
        </p:spPr>
      </p:pic>
      <p:pic>
        <p:nvPicPr>
          <p:cNvPr id="134" name="Shape 134"/>
          <p:cNvPicPr preferRelativeResize="0"/>
          <p:nvPr/>
        </p:nvPicPr>
        <p:blipFill>
          <a:blip r:embed="rId6">
            <a:alphaModFix/>
          </a:blip>
          <a:stretch>
            <a:fillRect/>
          </a:stretch>
        </p:blipFill>
        <p:spPr>
          <a:xfrm>
            <a:off x="3897070" y="3509331"/>
            <a:ext cx="967505" cy="1514712"/>
          </a:xfrm>
          <a:prstGeom prst="rect">
            <a:avLst/>
          </a:prstGeom>
          <a:noFill/>
          <a:ln>
            <a:noFill/>
          </a:ln>
        </p:spPr>
      </p:pic>
      <p:pic>
        <p:nvPicPr>
          <p:cNvPr descr="Image result for david gootnick gao" id="135" name="Shape 135"/>
          <p:cNvPicPr preferRelativeResize="0"/>
          <p:nvPr/>
        </p:nvPicPr>
        <p:blipFill rotWithShape="1">
          <a:blip r:embed="rId7">
            <a:alphaModFix/>
          </a:blip>
          <a:srcRect b="31546" l="31043" r="46329" t="18388"/>
          <a:stretch/>
        </p:blipFill>
        <p:spPr>
          <a:xfrm>
            <a:off x="6815050" y="1164825"/>
            <a:ext cx="1942524" cy="2574975"/>
          </a:xfrm>
          <a:prstGeom prst="rect">
            <a:avLst/>
          </a:prstGeom>
          <a:noFill/>
          <a:ln>
            <a:noFill/>
          </a:ln>
        </p:spPr>
      </p:pic>
      <p:sp>
        <p:nvSpPr>
          <p:cNvPr id="136" name="Shape 136"/>
          <p:cNvSpPr txBox="1"/>
          <p:nvPr/>
        </p:nvSpPr>
        <p:spPr>
          <a:xfrm>
            <a:off x="3962600" y="2074775"/>
            <a:ext cx="2658900" cy="11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veat"/>
                <a:ea typeface="Caveat"/>
                <a:cs typeface="Caveat"/>
                <a:sym typeface="Caveat"/>
              </a:rPr>
              <a:t>Emil Friberg Jr. was the individual who answer my questions in the absence of Mr. Gootnick and Dr. Richard.</a:t>
            </a:r>
            <a:endParaRPr>
              <a:latin typeface="Caveat"/>
              <a:ea typeface="Caveat"/>
              <a:cs typeface="Caveat"/>
              <a:sym typeface="Caveat"/>
            </a:endParaRPr>
          </a:p>
          <a:p>
            <a:pPr indent="0" lvl="0" marL="0" algn="ctr">
              <a:spcBef>
                <a:spcPts val="0"/>
              </a:spcBef>
              <a:spcAft>
                <a:spcPts val="0"/>
              </a:spcAft>
              <a:buNone/>
            </a:pPr>
            <a:r>
              <a:rPr lang="en">
                <a:latin typeface="Caveat"/>
                <a:ea typeface="Caveat"/>
                <a:cs typeface="Caveat"/>
                <a:sym typeface="Caveat"/>
              </a:rPr>
              <a:t>----------------&gt;</a:t>
            </a:r>
            <a:endParaRPr>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