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5F22F-0838-452F-A01B-D940DEBE43F9}"/>
              </a:ext>
            </a:extLst>
          </p:cNvPr>
          <p:cNvSpPr>
            <a:spLocks noGrp="1"/>
          </p:cNvSpPr>
          <p:nvPr>
            <p:ph type="ctrTitle"/>
          </p:nvPr>
        </p:nvSpPr>
        <p:spPr/>
        <p:txBody>
          <a:bodyPr/>
          <a:lstStyle/>
          <a:p>
            <a:r>
              <a:rPr lang="en-US" dirty="0"/>
              <a:t>Presentation II</a:t>
            </a:r>
            <a:endParaRPr lang="en-MP" dirty="0"/>
          </a:p>
        </p:txBody>
      </p:sp>
      <p:sp>
        <p:nvSpPr>
          <p:cNvPr id="3" name="Subtitle 2">
            <a:extLst>
              <a:ext uri="{FF2B5EF4-FFF2-40B4-BE49-F238E27FC236}">
                <a16:creationId xmlns:a16="http://schemas.microsoft.com/office/drawing/2014/main" id="{84BAE345-95CB-4E84-99A3-75BC4F6DD156}"/>
              </a:ext>
            </a:extLst>
          </p:cNvPr>
          <p:cNvSpPr>
            <a:spLocks noGrp="1"/>
          </p:cNvSpPr>
          <p:nvPr>
            <p:ph type="subTitle" idx="1"/>
          </p:nvPr>
        </p:nvSpPr>
        <p:spPr/>
        <p:txBody>
          <a:bodyPr/>
          <a:lstStyle/>
          <a:p>
            <a:r>
              <a:rPr lang="en-US" dirty="0"/>
              <a:t>Henry Andersen</a:t>
            </a:r>
          </a:p>
          <a:p>
            <a:r>
              <a:rPr lang="en-US" dirty="0"/>
              <a:t>Northern Marianas College</a:t>
            </a:r>
          </a:p>
          <a:p>
            <a:endParaRPr lang="en-US" dirty="0"/>
          </a:p>
          <a:p>
            <a:endParaRPr lang="en-MP" dirty="0"/>
          </a:p>
        </p:txBody>
      </p:sp>
    </p:spTree>
    <p:extLst>
      <p:ext uri="{BB962C8B-B14F-4D97-AF65-F5344CB8AC3E}">
        <p14:creationId xmlns:p14="http://schemas.microsoft.com/office/powerpoint/2010/main" val="2722293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7C3-ED52-46D0-8E19-87262256E370}"/>
              </a:ext>
            </a:extLst>
          </p:cNvPr>
          <p:cNvSpPr>
            <a:spLocks noGrp="1"/>
          </p:cNvSpPr>
          <p:nvPr>
            <p:ph type="title"/>
          </p:nvPr>
        </p:nvSpPr>
        <p:spPr/>
        <p:txBody>
          <a:bodyPr>
            <a:normAutofit/>
          </a:bodyPr>
          <a:lstStyle/>
          <a:p>
            <a:r>
              <a:rPr lang="en-US" sz="2800" dirty="0"/>
              <a:t>Results from my research project</a:t>
            </a:r>
            <a:endParaRPr lang="en-MP" sz="2800" dirty="0"/>
          </a:p>
        </p:txBody>
      </p:sp>
      <p:sp>
        <p:nvSpPr>
          <p:cNvPr id="3" name="Content Placeholder 2">
            <a:extLst>
              <a:ext uri="{FF2B5EF4-FFF2-40B4-BE49-F238E27FC236}">
                <a16:creationId xmlns:a16="http://schemas.microsoft.com/office/drawing/2014/main" id="{88116B1A-7DB7-42C5-8507-E58D4137F92D}"/>
              </a:ext>
            </a:extLst>
          </p:cNvPr>
          <p:cNvSpPr>
            <a:spLocks noGrp="1"/>
          </p:cNvSpPr>
          <p:nvPr>
            <p:ph idx="1"/>
          </p:nvPr>
        </p:nvSpPr>
        <p:spPr/>
        <p:txBody>
          <a:bodyPr/>
          <a:lstStyle/>
          <a:p>
            <a:r>
              <a:rPr lang="en-US" dirty="0"/>
              <a:t>Research question:</a:t>
            </a:r>
          </a:p>
          <a:p>
            <a:endParaRPr lang="en-US" dirty="0"/>
          </a:p>
          <a:p>
            <a:r>
              <a:rPr lang="en-US" dirty="0"/>
              <a:t>Can Birth Tourism to the CNMI negatively affect the tourist industry?</a:t>
            </a:r>
            <a:endParaRPr lang="en-MP" dirty="0"/>
          </a:p>
          <a:p>
            <a:endParaRPr lang="en-MP" dirty="0"/>
          </a:p>
        </p:txBody>
      </p:sp>
    </p:spTree>
    <p:extLst>
      <p:ext uri="{BB962C8B-B14F-4D97-AF65-F5344CB8AC3E}">
        <p14:creationId xmlns:p14="http://schemas.microsoft.com/office/powerpoint/2010/main" val="273868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08A8E-DD35-4499-A7B2-BC33B2E36EE5}"/>
              </a:ext>
            </a:extLst>
          </p:cNvPr>
          <p:cNvSpPr>
            <a:spLocks noGrp="1"/>
          </p:cNvSpPr>
          <p:nvPr>
            <p:ph type="title"/>
          </p:nvPr>
        </p:nvSpPr>
        <p:spPr/>
        <p:txBody>
          <a:bodyPr/>
          <a:lstStyle/>
          <a:p>
            <a:r>
              <a:rPr lang="en-US" dirty="0"/>
              <a:t>Methods of research</a:t>
            </a:r>
            <a:endParaRPr lang="en-MP" dirty="0"/>
          </a:p>
        </p:txBody>
      </p:sp>
      <p:sp>
        <p:nvSpPr>
          <p:cNvPr id="3" name="Content Placeholder 2">
            <a:extLst>
              <a:ext uri="{FF2B5EF4-FFF2-40B4-BE49-F238E27FC236}">
                <a16:creationId xmlns:a16="http://schemas.microsoft.com/office/drawing/2014/main" id="{6AFD59E6-99A2-4002-B553-252E3DE237C9}"/>
              </a:ext>
            </a:extLst>
          </p:cNvPr>
          <p:cNvSpPr>
            <a:spLocks noGrp="1"/>
          </p:cNvSpPr>
          <p:nvPr>
            <p:ph idx="1"/>
          </p:nvPr>
        </p:nvSpPr>
        <p:spPr/>
        <p:txBody>
          <a:bodyPr/>
          <a:lstStyle/>
          <a:p>
            <a:r>
              <a:rPr lang="en-US" dirty="0"/>
              <a:t>Literary review- On line articles, text books</a:t>
            </a:r>
          </a:p>
          <a:p>
            <a:r>
              <a:rPr lang="en-US" dirty="0"/>
              <a:t> Letters to experts</a:t>
            </a:r>
          </a:p>
          <a:p>
            <a:r>
              <a:rPr lang="en-US" dirty="0"/>
              <a:t> Surveys</a:t>
            </a:r>
          </a:p>
          <a:p>
            <a:r>
              <a:rPr lang="en-US" dirty="0"/>
              <a:t>Interviews with subject matter experts.</a:t>
            </a:r>
            <a:endParaRPr lang="en-MP" dirty="0"/>
          </a:p>
        </p:txBody>
      </p:sp>
    </p:spTree>
    <p:extLst>
      <p:ext uri="{BB962C8B-B14F-4D97-AF65-F5344CB8AC3E}">
        <p14:creationId xmlns:p14="http://schemas.microsoft.com/office/powerpoint/2010/main" val="120397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7A072-3AE6-457C-AA96-EB45D05A8DAE}"/>
              </a:ext>
            </a:extLst>
          </p:cNvPr>
          <p:cNvSpPr>
            <a:spLocks noGrp="1"/>
          </p:cNvSpPr>
          <p:nvPr>
            <p:ph type="title"/>
          </p:nvPr>
        </p:nvSpPr>
        <p:spPr/>
        <p:txBody>
          <a:bodyPr/>
          <a:lstStyle/>
          <a:p>
            <a:r>
              <a:rPr lang="en-US" dirty="0"/>
              <a:t>Literary review</a:t>
            </a:r>
            <a:endParaRPr lang="en-MP" dirty="0"/>
          </a:p>
        </p:txBody>
      </p:sp>
      <p:sp>
        <p:nvSpPr>
          <p:cNvPr id="3" name="Content Placeholder 2">
            <a:extLst>
              <a:ext uri="{FF2B5EF4-FFF2-40B4-BE49-F238E27FC236}">
                <a16:creationId xmlns:a16="http://schemas.microsoft.com/office/drawing/2014/main" id="{483091B7-4AB8-4A96-A85B-CC23A3EC6FB2}"/>
              </a:ext>
            </a:extLst>
          </p:cNvPr>
          <p:cNvSpPr>
            <a:spLocks noGrp="1"/>
          </p:cNvSpPr>
          <p:nvPr>
            <p:ph idx="1"/>
          </p:nvPr>
        </p:nvSpPr>
        <p:spPr/>
        <p:txBody>
          <a:bodyPr/>
          <a:lstStyle/>
          <a:p>
            <a:r>
              <a:rPr lang="en-US" dirty="0"/>
              <a:t>On line articles and statistics,</a:t>
            </a:r>
          </a:p>
          <a:p>
            <a:r>
              <a:rPr lang="en-US" dirty="0"/>
              <a:t>As seen in the E portfolio there were numerous articles published on my topic of choice. Thou not all were utilized, all were very informative.</a:t>
            </a:r>
          </a:p>
          <a:p>
            <a:r>
              <a:rPr lang="en-US" dirty="0"/>
              <a:t>The most important finding was the actual numbers of births to Chinese mothers, which were greater than all other births combined.</a:t>
            </a:r>
          </a:p>
          <a:p>
            <a:r>
              <a:rPr lang="en-US" dirty="0"/>
              <a:t>Secondly, that in less than eight years the numbers of Chinese births has grown over 5500%.</a:t>
            </a:r>
            <a:endParaRPr lang="en-MP" dirty="0"/>
          </a:p>
        </p:txBody>
      </p:sp>
    </p:spTree>
    <p:extLst>
      <p:ext uri="{BB962C8B-B14F-4D97-AF65-F5344CB8AC3E}">
        <p14:creationId xmlns:p14="http://schemas.microsoft.com/office/powerpoint/2010/main" val="3082486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542B-B448-4E4F-8EF0-0BA8FD51BD32}"/>
              </a:ext>
            </a:extLst>
          </p:cNvPr>
          <p:cNvSpPr>
            <a:spLocks noGrp="1"/>
          </p:cNvSpPr>
          <p:nvPr>
            <p:ph type="title"/>
          </p:nvPr>
        </p:nvSpPr>
        <p:spPr/>
        <p:txBody>
          <a:bodyPr/>
          <a:lstStyle/>
          <a:p>
            <a:r>
              <a:rPr lang="en-US" dirty="0"/>
              <a:t>Letters to experts</a:t>
            </a:r>
            <a:endParaRPr lang="en-MP" dirty="0"/>
          </a:p>
        </p:txBody>
      </p:sp>
      <p:sp>
        <p:nvSpPr>
          <p:cNvPr id="3" name="Content Placeholder 2">
            <a:extLst>
              <a:ext uri="{FF2B5EF4-FFF2-40B4-BE49-F238E27FC236}">
                <a16:creationId xmlns:a16="http://schemas.microsoft.com/office/drawing/2014/main" id="{ADE6FC12-03FD-4E92-90FA-8CA349D34102}"/>
              </a:ext>
            </a:extLst>
          </p:cNvPr>
          <p:cNvSpPr>
            <a:spLocks noGrp="1"/>
          </p:cNvSpPr>
          <p:nvPr>
            <p:ph idx="1"/>
          </p:nvPr>
        </p:nvSpPr>
        <p:spPr/>
        <p:txBody>
          <a:bodyPr/>
          <a:lstStyle/>
          <a:p>
            <a:r>
              <a:rPr lang="en-US" dirty="0"/>
              <a:t>My letters to experts proved to be un helpful, as I chose to write to the Heads of major U.S. agencies. </a:t>
            </a:r>
          </a:p>
          <a:p>
            <a:r>
              <a:rPr lang="en-US" dirty="0"/>
              <a:t>For future projects I might be a little more realistic in my choices when attempting to solicit information from experts.</a:t>
            </a:r>
            <a:endParaRPr lang="en-MP" dirty="0"/>
          </a:p>
        </p:txBody>
      </p:sp>
    </p:spTree>
    <p:extLst>
      <p:ext uri="{BB962C8B-B14F-4D97-AF65-F5344CB8AC3E}">
        <p14:creationId xmlns:p14="http://schemas.microsoft.com/office/powerpoint/2010/main" val="381044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ECBD7-41F5-4D29-9786-453238BEF38F}"/>
              </a:ext>
            </a:extLst>
          </p:cNvPr>
          <p:cNvSpPr>
            <a:spLocks noGrp="1"/>
          </p:cNvSpPr>
          <p:nvPr>
            <p:ph type="title"/>
          </p:nvPr>
        </p:nvSpPr>
        <p:spPr/>
        <p:txBody>
          <a:bodyPr/>
          <a:lstStyle/>
          <a:p>
            <a:r>
              <a:rPr lang="en-US" dirty="0"/>
              <a:t>Surveys</a:t>
            </a:r>
            <a:endParaRPr lang="en-MP" dirty="0"/>
          </a:p>
        </p:txBody>
      </p:sp>
      <p:sp>
        <p:nvSpPr>
          <p:cNvPr id="3" name="Content Placeholder 2">
            <a:extLst>
              <a:ext uri="{FF2B5EF4-FFF2-40B4-BE49-F238E27FC236}">
                <a16:creationId xmlns:a16="http://schemas.microsoft.com/office/drawing/2014/main" id="{67AAFF59-72CF-45CF-8EBA-33C013ECF7ED}"/>
              </a:ext>
            </a:extLst>
          </p:cNvPr>
          <p:cNvSpPr>
            <a:spLocks noGrp="1"/>
          </p:cNvSpPr>
          <p:nvPr>
            <p:ph idx="1"/>
          </p:nvPr>
        </p:nvSpPr>
        <p:spPr/>
        <p:txBody>
          <a:bodyPr/>
          <a:lstStyle/>
          <a:p>
            <a:r>
              <a:rPr lang="en-US" dirty="0"/>
              <a:t>My survey of NMC students on my topic resulted in 11 responses, those combine with other informal interviews gave me a lot of good information.</a:t>
            </a:r>
          </a:p>
          <a:p>
            <a:r>
              <a:rPr lang="en-US" dirty="0"/>
              <a:t>I didn’t find anyone who hadn’t heard of birth tourism. Almost all had or has seen on a regular basis, pregnant women again mostly Chinese walking around </a:t>
            </a:r>
            <a:r>
              <a:rPr lang="en-US" dirty="0" err="1"/>
              <a:t>Garapan</a:t>
            </a:r>
            <a:r>
              <a:rPr lang="en-US" dirty="0"/>
              <a:t> or along Beach road or in T </a:t>
            </a:r>
            <a:r>
              <a:rPr lang="en-US" dirty="0" err="1"/>
              <a:t>Galeria</a:t>
            </a:r>
            <a:r>
              <a:rPr lang="en-US" dirty="0"/>
              <a:t> as a nightly occurrence.</a:t>
            </a:r>
          </a:p>
          <a:p>
            <a:r>
              <a:rPr lang="en-US" dirty="0"/>
              <a:t>The majority don’t think birth tourism is good for the CNMI but there were some who weren’t bothered by it and a few that thought it was a good thing.</a:t>
            </a:r>
            <a:endParaRPr lang="en-MP" dirty="0"/>
          </a:p>
        </p:txBody>
      </p:sp>
    </p:spTree>
    <p:extLst>
      <p:ext uri="{BB962C8B-B14F-4D97-AF65-F5344CB8AC3E}">
        <p14:creationId xmlns:p14="http://schemas.microsoft.com/office/powerpoint/2010/main" val="229297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69C6-4B5A-4E62-963C-2FBAB2C4E76D}"/>
              </a:ext>
            </a:extLst>
          </p:cNvPr>
          <p:cNvSpPr>
            <a:spLocks noGrp="1"/>
          </p:cNvSpPr>
          <p:nvPr>
            <p:ph type="title"/>
          </p:nvPr>
        </p:nvSpPr>
        <p:spPr/>
        <p:txBody>
          <a:bodyPr/>
          <a:lstStyle/>
          <a:p>
            <a:r>
              <a:rPr lang="en-US" dirty="0"/>
              <a:t>Interviews with experts</a:t>
            </a:r>
            <a:endParaRPr lang="en-MP" dirty="0"/>
          </a:p>
        </p:txBody>
      </p:sp>
      <p:sp>
        <p:nvSpPr>
          <p:cNvPr id="3" name="Content Placeholder 2">
            <a:extLst>
              <a:ext uri="{FF2B5EF4-FFF2-40B4-BE49-F238E27FC236}">
                <a16:creationId xmlns:a16="http://schemas.microsoft.com/office/drawing/2014/main" id="{1016C1DE-EC47-49BB-883C-E821C6BA52A4}"/>
              </a:ext>
            </a:extLst>
          </p:cNvPr>
          <p:cNvSpPr>
            <a:spLocks noGrp="1"/>
          </p:cNvSpPr>
          <p:nvPr>
            <p:ph idx="1"/>
          </p:nvPr>
        </p:nvSpPr>
        <p:spPr/>
        <p:txBody>
          <a:bodyPr/>
          <a:lstStyle/>
          <a:p>
            <a:r>
              <a:rPr lang="en-US" dirty="0"/>
              <a:t>Those in law enforcement that I spoke with all said that the numbers of foreign tourists, mainly Chinese that were coming to give birth was continuing to grow.</a:t>
            </a:r>
          </a:p>
          <a:p>
            <a:r>
              <a:rPr lang="en-US" dirty="0"/>
              <a:t>Anywhere from three up to ten pregnant women are coming off planes from China on a daily basis. All with the intent to have a U.S. citizen child. While giving birth here is not a crime, the ultimate violating of U.S. immigration law to do it, is a crime.</a:t>
            </a:r>
            <a:endParaRPr lang="en-MP" dirty="0"/>
          </a:p>
        </p:txBody>
      </p:sp>
    </p:spTree>
    <p:extLst>
      <p:ext uri="{BB962C8B-B14F-4D97-AF65-F5344CB8AC3E}">
        <p14:creationId xmlns:p14="http://schemas.microsoft.com/office/powerpoint/2010/main" val="302510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ADC5-6AA5-4DB2-98B0-E7FBFB28C55A}"/>
              </a:ext>
            </a:extLst>
          </p:cNvPr>
          <p:cNvSpPr>
            <a:spLocks noGrp="1"/>
          </p:cNvSpPr>
          <p:nvPr>
            <p:ph type="title"/>
          </p:nvPr>
        </p:nvSpPr>
        <p:spPr/>
        <p:txBody>
          <a:bodyPr/>
          <a:lstStyle/>
          <a:p>
            <a:r>
              <a:rPr lang="en-US" dirty="0"/>
              <a:t>Conclusion</a:t>
            </a:r>
            <a:br>
              <a:rPr lang="en-US" dirty="0"/>
            </a:br>
            <a:endParaRPr lang="en-MP" dirty="0"/>
          </a:p>
        </p:txBody>
      </p:sp>
      <p:sp>
        <p:nvSpPr>
          <p:cNvPr id="3" name="Content Placeholder 2">
            <a:extLst>
              <a:ext uri="{FF2B5EF4-FFF2-40B4-BE49-F238E27FC236}">
                <a16:creationId xmlns:a16="http://schemas.microsoft.com/office/drawing/2014/main" id="{CD07021C-362C-45C3-AB1C-73DB1847A19F}"/>
              </a:ext>
            </a:extLst>
          </p:cNvPr>
          <p:cNvSpPr>
            <a:spLocks noGrp="1"/>
          </p:cNvSpPr>
          <p:nvPr>
            <p:ph idx="1"/>
          </p:nvPr>
        </p:nvSpPr>
        <p:spPr/>
        <p:txBody>
          <a:bodyPr/>
          <a:lstStyle/>
          <a:p>
            <a:r>
              <a:rPr lang="en-US" dirty="0"/>
              <a:t>With the numbers of birth tourists continuing to grow from China and the flagrant violations of this Country's laws, it’s only a matter of time before the “visa waiver” program that is meant to help the CNMI economy becomes to much of a liability and is forced to be rescinded. </a:t>
            </a:r>
          </a:p>
          <a:p>
            <a:r>
              <a:rPr lang="en-US" dirty="0"/>
              <a:t>And if history is any guide, the CNMI government won’t be ready for this eventuality and will be forced to scramble to make up for the loss of tourists from China.</a:t>
            </a:r>
            <a:endParaRPr lang="en-MP" dirty="0"/>
          </a:p>
        </p:txBody>
      </p:sp>
    </p:spTree>
    <p:extLst>
      <p:ext uri="{BB962C8B-B14F-4D97-AF65-F5344CB8AC3E}">
        <p14:creationId xmlns:p14="http://schemas.microsoft.com/office/powerpoint/2010/main" val="2871957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65</TotalTime>
  <Words>460</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Presentation II</vt:lpstr>
      <vt:lpstr>Results from my research project</vt:lpstr>
      <vt:lpstr>Methods of research</vt:lpstr>
      <vt:lpstr>Literary review</vt:lpstr>
      <vt:lpstr>Letters to experts</vt:lpstr>
      <vt:lpstr>Surveys</vt:lpstr>
      <vt:lpstr>Interviews with experts</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II</dc:title>
  <dc:creator>HENRY ANDERSEN</dc:creator>
  <cp:lastModifiedBy>HENRY ANDERSEN</cp:lastModifiedBy>
  <cp:revision>10</cp:revision>
  <dcterms:created xsi:type="dcterms:W3CDTF">2018-05-03T13:40:13Z</dcterms:created>
  <dcterms:modified xsi:type="dcterms:W3CDTF">2018-05-03T14:46:04Z</dcterms:modified>
</cp:coreProperties>
</file>