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57" r:id="rId6"/>
    <p:sldId id="258" r:id="rId7"/>
    <p:sldId id="259" r:id="rId8"/>
    <p:sldId id="260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FA2F7AF-FC1E-4DFF-BC54-6976327EC78B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80C24A4-9234-48EC-845A-14B6A1D805C0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F7AF-FC1E-4DFF-BC54-6976327EC78B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24A4-9234-48EC-845A-14B6A1D805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F7AF-FC1E-4DFF-BC54-6976327EC78B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24A4-9234-48EC-845A-14B6A1D805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F7AF-FC1E-4DFF-BC54-6976327EC78B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24A4-9234-48EC-845A-14B6A1D805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F7AF-FC1E-4DFF-BC54-6976327EC78B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24A4-9234-48EC-845A-14B6A1D805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F7AF-FC1E-4DFF-BC54-6976327EC78B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24A4-9234-48EC-845A-14B6A1D805C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F7AF-FC1E-4DFF-BC54-6976327EC78B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24A4-9234-48EC-845A-14B6A1D805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F7AF-FC1E-4DFF-BC54-6976327EC78B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24A4-9234-48EC-845A-14B6A1D805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F7AF-FC1E-4DFF-BC54-6976327EC78B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24A4-9234-48EC-845A-14B6A1D805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F7AF-FC1E-4DFF-BC54-6976327EC78B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24A4-9234-48EC-845A-14B6A1D805C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F7AF-FC1E-4DFF-BC54-6976327EC78B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24A4-9234-48EC-845A-14B6A1D805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FA2F7AF-FC1E-4DFF-BC54-6976327EC78B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80C24A4-9234-48EC-845A-14B6A1D805C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772400" cy="29718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11500" dirty="0" smtClean="0">
                <a:solidFill>
                  <a:schemeClr val="bg2">
                    <a:lumMod val="25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Burnstown Dam" panose="02000400000000000000" pitchFamily="2" charset="0"/>
              </a:rPr>
              <a:t>Library </a:t>
            </a:r>
            <a:r>
              <a:rPr lang="en-US" sz="11500" dirty="0" smtClean="0">
                <a:solidFill>
                  <a:schemeClr val="bg2">
                    <a:lumMod val="25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Burnstown Dam" panose="02000400000000000000" pitchFamily="2" charset="0"/>
              </a:rPr>
              <a:t>vs. Internet</a:t>
            </a:r>
            <a:endParaRPr lang="en-US" sz="11500" dirty="0">
              <a:solidFill>
                <a:schemeClr val="bg2">
                  <a:lumMod val="25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Burnstown Dam" panose="020004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By: Ivan Santos</a:t>
            </a:r>
          </a:p>
          <a:p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EN202-02</a:t>
            </a:r>
          </a:p>
          <a:p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Northern Marianas College</a:t>
            </a:r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0179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"/>
            <a:ext cx="9144000" cy="6865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966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effectLst/>
                <a:latin typeface="Times New Roman"/>
                <a:ea typeface="Calibri"/>
                <a:cs typeface="Times New Roman"/>
              </a:rPr>
              <a:t>Primary Question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: For retrieving sources, is it better to use the library or the internet?</a:t>
            </a:r>
            <a:endParaRPr lang="en-US" sz="2800" dirty="0">
              <a:ea typeface="Calibri"/>
              <a:cs typeface="Times New Roman"/>
            </a:endParaRPr>
          </a:p>
          <a:p>
            <a:r>
              <a:rPr lang="en-US" b="1" dirty="0" smtClean="0">
                <a:effectLst/>
                <a:latin typeface="Times New Roman"/>
                <a:ea typeface="Calibri"/>
              </a:rPr>
              <a:t>Secondary Questions</a:t>
            </a:r>
            <a:r>
              <a:rPr lang="en-US" dirty="0" smtClean="0">
                <a:effectLst/>
                <a:latin typeface="Times New Roman"/>
                <a:ea typeface="Calibri"/>
              </a:rPr>
              <a:t>: Which is more accessible? Which provides more, valid, information?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706299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320" y="457200"/>
            <a:ext cx="2156910" cy="799064"/>
          </a:xfrm>
        </p:spPr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52800" y="1143000"/>
            <a:ext cx="4887545" cy="583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1097280"/>
            <a:ext cx="2743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Academic Journal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Academic Journal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Website </a:t>
            </a:r>
            <a:r>
              <a:rPr lang="en-US" dirty="0" smtClean="0"/>
              <a:t>Article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Academic </a:t>
            </a:r>
            <a:r>
              <a:rPr lang="en-US" dirty="0" smtClean="0"/>
              <a:t>Journal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Textbook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Textbook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Interview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Textbook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4196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780772"/>
              </p:ext>
            </p:extLst>
          </p:nvPr>
        </p:nvGraphicFramePr>
        <p:xfrm>
          <a:off x="762000" y="1447802"/>
          <a:ext cx="7696200" cy="4800598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1750451"/>
                <a:gridCol w="5945749"/>
              </a:tblGrid>
              <a:tr h="6223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October 1-10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Brainstorm &amp; Gather research questions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23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October 10-15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Start introduction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23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October 15-31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Group answers and start on body &amp; Survey people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44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November 1-10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Add survey as support &amp; Revise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44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November 10-20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Interview and question experts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4464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November 21-December 10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Finalize and Revise Research Essay, Work on </a:t>
                      </a:r>
                      <a:r>
                        <a:rPr lang="en-US" sz="1800" dirty="0" err="1">
                          <a:effectLst/>
                        </a:rPr>
                        <a:t>eportfolio</a:t>
                      </a:r>
                      <a:r>
                        <a:rPr lang="en-US" sz="1800" dirty="0">
                          <a:effectLst/>
                        </a:rPr>
                        <a:t>, and prepare presentation.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6630905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81000"/>
            <a:ext cx="3810000" cy="1027664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Status Quo</a:t>
            </a:r>
            <a:endParaRPr lang="en-US" sz="4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6817" y="1752600"/>
            <a:ext cx="5389983" cy="3301365"/>
          </a:xfrm>
        </p:spPr>
      </p:pic>
      <p:sp>
        <p:nvSpPr>
          <p:cNvPr id="5" name="TextBox 4"/>
          <p:cNvSpPr txBox="1"/>
          <p:nvPr/>
        </p:nvSpPr>
        <p:spPr>
          <a:xfrm>
            <a:off x="533400" y="1523998"/>
            <a:ext cx="2743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We are moving into a technological era.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 almost every institution, there are computers.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world depends on the internet.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But, we still have libraries.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267200"/>
            <a:ext cx="2286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We still have libraries because it </a:t>
            </a:r>
            <a:r>
              <a:rPr lang="en-US" dirty="0" smtClean="0"/>
              <a:t>provides </a:t>
            </a:r>
            <a:r>
              <a:rPr lang="en-US" dirty="0" smtClean="0"/>
              <a:t>the most trusted information.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668282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2995110" cy="875264"/>
          </a:xfrm>
        </p:spPr>
        <p:txBody>
          <a:bodyPr>
            <a:normAutofit/>
          </a:bodyPr>
          <a:lstStyle/>
          <a:p>
            <a:r>
              <a:rPr lang="en-US" sz="4800" dirty="0" smtClean="0"/>
              <a:t>Library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0" y="990600"/>
            <a:ext cx="2895600" cy="26670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The library provides the most published sources such as textbooks, non-fictional books, academic journals, etc.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770" y="1752600"/>
            <a:ext cx="5944812" cy="4800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53200" y="4130040"/>
            <a:ext cx="2133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This is an advantage for people who research because the time they use to research does not deal with looking for true information.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5090020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609600"/>
            <a:ext cx="2590800" cy="951464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Internet</a:t>
            </a:r>
            <a:endParaRPr lang="en-US" sz="4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2590800"/>
            <a:ext cx="5830376" cy="3879850"/>
          </a:xfrm>
        </p:spPr>
      </p:pic>
      <p:sp>
        <p:nvSpPr>
          <p:cNvPr id="8" name="TextBox 7"/>
          <p:cNvSpPr txBox="1"/>
          <p:nvPr/>
        </p:nvSpPr>
        <p:spPr>
          <a:xfrm>
            <a:off x="4648200" y="838200"/>
            <a:ext cx="28194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smtClean="0"/>
              <a:t>Latest Information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smtClean="0"/>
              <a:t>Most Popular Information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smtClean="0"/>
              <a:t>Faster Access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smtClean="0"/>
              <a:t>Helps you find articles related to the topic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59180" y="1752600"/>
            <a:ext cx="2895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With these advantages, people will have great chances of having the latest information.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037923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3680910" cy="799064"/>
          </a:xfrm>
        </p:spPr>
        <p:txBody>
          <a:bodyPr>
            <a:normAutofit/>
          </a:bodyPr>
          <a:lstStyle/>
          <a:p>
            <a:r>
              <a:rPr lang="en-US" sz="4400" dirty="0" smtClean="0"/>
              <a:t>Differences</a:t>
            </a:r>
            <a:endParaRPr lang="en-US" sz="4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657600"/>
            <a:ext cx="4435764" cy="2846474"/>
          </a:xfrm>
        </p:spPr>
      </p:pic>
      <p:sp>
        <p:nvSpPr>
          <p:cNvPr id="6" name="TextBox 5"/>
          <p:cNvSpPr txBox="1"/>
          <p:nvPr/>
        </p:nvSpPr>
        <p:spPr>
          <a:xfrm>
            <a:off x="457200" y="1143000"/>
            <a:ext cx="4267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 fact, older generations prefer using the library for research.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Libraries have only hard-copied sources which may be old and take a while to replace and update.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Libraries have staff that can help you with your research.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Besides the library, books can be found anywhere in the world.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The library can be used for studying.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07280" y="3429000"/>
            <a:ext cx="37795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Younger generations prefer using the internet for research and other reasons.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Internet articles may be false, therefore you can’t trust everything you find.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You use the internet on your own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 order to use the internet, a device is needed.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Internet places are not suited for studying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325" y="331470"/>
            <a:ext cx="4074475" cy="30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965205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457200"/>
            <a:ext cx="5128710" cy="875264"/>
          </a:xfrm>
        </p:spPr>
        <p:txBody>
          <a:bodyPr/>
          <a:lstStyle/>
          <a:p>
            <a:r>
              <a:rPr lang="en-US" dirty="0" smtClean="0"/>
              <a:t>Interest/Argument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19599"/>
          </a:xfrm>
        </p:spPr>
        <p:txBody>
          <a:bodyPr>
            <a:noAutofit/>
          </a:bodyPr>
          <a:lstStyle/>
          <a:p>
            <a:r>
              <a:rPr lang="en-US" sz="2400" dirty="0" smtClean="0"/>
              <a:t>Helped me develop better writing skills</a:t>
            </a:r>
            <a:endParaRPr lang="en-US" sz="2400" dirty="0"/>
          </a:p>
          <a:p>
            <a:r>
              <a:rPr lang="en-US" sz="2400" dirty="0" smtClean="0"/>
              <a:t>Taught me how to use the library which provided me with the best sources for research</a:t>
            </a:r>
          </a:p>
          <a:p>
            <a:r>
              <a:rPr lang="en-US" sz="2400" dirty="0" smtClean="0"/>
              <a:t>I also found out about the databases online</a:t>
            </a:r>
          </a:p>
          <a:p>
            <a:r>
              <a:rPr lang="en-US" sz="2400" dirty="0" smtClean="0"/>
              <a:t>It improved my communication skills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As we are moving into a technological era, people are using the internet more than the library which is causing students to misunderstand the significance library.</a:t>
            </a:r>
          </a:p>
        </p:txBody>
      </p:sp>
    </p:spTree>
    <p:extLst>
      <p:ext uri="{BB962C8B-B14F-4D97-AF65-F5344CB8AC3E}">
        <p14:creationId xmlns:p14="http://schemas.microsoft.com/office/powerpoint/2010/main" val="1809293835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129</TotalTime>
  <Words>414</Words>
  <Application>Microsoft Office PowerPoint</Application>
  <PresentationFormat>On-screen Show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Library vs. Internet</vt:lpstr>
      <vt:lpstr>Research Questions</vt:lpstr>
      <vt:lpstr>Sources</vt:lpstr>
      <vt:lpstr>Schedule</vt:lpstr>
      <vt:lpstr>Status Quo</vt:lpstr>
      <vt:lpstr>Library</vt:lpstr>
      <vt:lpstr>Internet</vt:lpstr>
      <vt:lpstr>Differences</vt:lpstr>
      <vt:lpstr>Interest/Argument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Research Project</dc:title>
  <dc:subject>English 202</dc:subject>
  <dc:creator>Ivan Santos</dc:creator>
  <cp:lastModifiedBy>Galelynn Martin</cp:lastModifiedBy>
  <cp:revision>15</cp:revision>
  <dcterms:created xsi:type="dcterms:W3CDTF">2013-12-05T04:03:04Z</dcterms:created>
  <dcterms:modified xsi:type="dcterms:W3CDTF">2013-12-06T00:18:18Z</dcterms:modified>
</cp:coreProperties>
</file>