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0"/>
  </p:notesMasterIdLst>
  <p:sldIdLst>
    <p:sldId id="256" r:id="rId2"/>
    <p:sldId id="260" r:id="rId3"/>
    <p:sldId id="270" r:id="rId4"/>
    <p:sldId id="271" r:id="rId5"/>
    <p:sldId id="257" r:id="rId6"/>
    <p:sldId id="266" r:id="rId7"/>
    <p:sldId id="267"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1" d="100"/>
          <a:sy n="61" d="100"/>
        </p:scale>
        <p:origin x="45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D6F4EE-4358-450B-B0AC-7023053BC521}" type="datetimeFigureOut">
              <a:rPr lang="en-US" smtClean="0"/>
              <a:t>11/30/2017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1AE99C-8072-4BBA-87E6-E15BC5BFA25A}" type="slidenum">
              <a:rPr lang="en-US" smtClean="0"/>
              <a:t>‹#›</a:t>
            </a:fld>
            <a:endParaRPr lang="en-US"/>
          </a:p>
        </p:txBody>
      </p:sp>
    </p:spTree>
    <p:extLst>
      <p:ext uri="{BB962C8B-B14F-4D97-AF65-F5344CB8AC3E}">
        <p14:creationId xmlns:p14="http://schemas.microsoft.com/office/powerpoint/2010/main" val="4122754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birth tourism booming in the United States/Saipan?</a:t>
            </a:r>
          </a:p>
          <a:p>
            <a:r>
              <a:rPr lang="en-US" dirty="0"/>
              <a:t>Primary research material from Customs Border Protection website and real cases interview from US Customs Border Protection Officers.</a:t>
            </a:r>
          </a:p>
          <a:p>
            <a:r>
              <a:rPr lang="en-US" dirty="0"/>
              <a:t>Secondary research material from </a:t>
            </a:r>
            <a:r>
              <a:rPr lang="en-US" dirty="0" err="1"/>
              <a:t>newpapers</a:t>
            </a:r>
            <a:r>
              <a:rPr lang="en-US" dirty="0"/>
              <a:t> and various websites of immigration and anti immigration groups.</a:t>
            </a:r>
          </a:p>
          <a:p>
            <a:r>
              <a:rPr lang="en-US" dirty="0" err="1"/>
              <a:t>Tenatative</a:t>
            </a:r>
            <a:r>
              <a:rPr lang="en-US" dirty="0"/>
              <a:t> research schedule – September 10, 2017 to September 24, 2017</a:t>
            </a:r>
          </a:p>
          <a:p>
            <a:r>
              <a:rPr lang="en-US" dirty="0"/>
              <a:t>Tentative writing schedule – September 17, 2017 to November 19, 2017</a:t>
            </a:r>
          </a:p>
          <a:p>
            <a:endParaRPr lang="en-US" dirty="0"/>
          </a:p>
        </p:txBody>
      </p:sp>
      <p:sp>
        <p:nvSpPr>
          <p:cNvPr id="4" name="Slide Number Placeholder 3"/>
          <p:cNvSpPr>
            <a:spLocks noGrp="1"/>
          </p:cNvSpPr>
          <p:nvPr>
            <p:ph type="sldNum" sz="quarter" idx="10"/>
          </p:nvPr>
        </p:nvSpPr>
        <p:spPr/>
        <p:txBody>
          <a:bodyPr/>
          <a:lstStyle/>
          <a:p>
            <a:fld id="{A71AE99C-8072-4BBA-87E6-E15BC5BFA25A}" type="slidenum">
              <a:rPr lang="en-US" smtClean="0"/>
              <a:t>5</a:t>
            </a:fld>
            <a:endParaRPr lang="en-US"/>
          </a:p>
        </p:txBody>
      </p:sp>
    </p:spTree>
    <p:extLst>
      <p:ext uri="{BB962C8B-B14F-4D97-AF65-F5344CB8AC3E}">
        <p14:creationId xmlns:p14="http://schemas.microsoft.com/office/powerpoint/2010/main" val="3638476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1748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1414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40507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56420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1253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21654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90092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6596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3916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4273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5223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9629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265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9363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0877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487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091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11/30/2017</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7861294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saipantribune.com/index.php/birth-foreign-parents-skyrocke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2E3BD-38E0-43B6-8B6D-FCF6135B4AD1}"/>
              </a:ext>
            </a:extLst>
          </p:cNvPr>
          <p:cNvSpPr>
            <a:spLocks noGrp="1"/>
          </p:cNvSpPr>
          <p:nvPr>
            <p:ph type="ctrTitle"/>
          </p:nvPr>
        </p:nvSpPr>
        <p:spPr>
          <a:xfrm>
            <a:off x="2046071" y="988151"/>
            <a:ext cx="8637073" cy="2541431"/>
          </a:xfrm>
        </p:spPr>
        <p:txBody>
          <a:bodyPr/>
          <a:lstStyle/>
          <a:p>
            <a:r>
              <a:rPr lang="en-US" dirty="0">
                <a:latin typeface="Garamond" panose="02020404030301010803" pitchFamily="18" charset="0"/>
              </a:rPr>
              <a:t>Birth tourism and anchor babies</a:t>
            </a:r>
          </a:p>
        </p:txBody>
      </p:sp>
      <p:sp>
        <p:nvSpPr>
          <p:cNvPr id="3" name="Subtitle 2">
            <a:extLst>
              <a:ext uri="{FF2B5EF4-FFF2-40B4-BE49-F238E27FC236}">
                <a16:creationId xmlns:a16="http://schemas.microsoft.com/office/drawing/2014/main" id="{BD0CEBC9-39F8-4E2F-9503-6EBDA7C5F0BD}"/>
              </a:ext>
            </a:extLst>
          </p:cNvPr>
          <p:cNvSpPr>
            <a:spLocks noGrp="1"/>
          </p:cNvSpPr>
          <p:nvPr>
            <p:ph type="subTitle" idx="1"/>
          </p:nvPr>
        </p:nvSpPr>
        <p:spPr>
          <a:xfrm>
            <a:off x="1852785" y="3455241"/>
            <a:ext cx="8637072" cy="977621"/>
          </a:xfrm>
        </p:spPr>
        <p:txBody>
          <a:bodyPr>
            <a:normAutofit/>
          </a:bodyPr>
          <a:lstStyle/>
          <a:p>
            <a:r>
              <a:rPr lang="en-US" sz="2800" dirty="0">
                <a:latin typeface="Garamond" panose="02020404030301010803" pitchFamily="18" charset="0"/>
              </a:rPr>
              <a:t>Feliciano P. Holandez</a:t>
            </a:r>
          </a:p>
        </p:txBody>
      </p:sp>
    </p:spTree>
    <p:extLst>
      <p:ext uri="{BB962C8B-B14F-4D97-AF65-F5344CB8AC3E}">
        <p14:creationId xmlns:p14="http://schemas.microsoft.com/office/powerpoint/2010/main" val="171897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24398F-0044-450F-BB33-9B732EC2B5DD}"/>
              </a:ext>
            </a:extLst>
          </p:cNvPr>
          <p:cNvSpPr txBox="1"/>
          <p:nvPr/>
        </p:nvSpPr>
        <p:spPr>
          <a:xfrm>
            <a:off x="1765978" y="1368111"/>
            <a:ext cx="9067219" cy="4216539"/>
          </a:xfrm>
          <a:prstGeom prst="rect">
            <a:avLst/>
          </a:prstGeom>
          <a:noFill/>
        </p:spPr>
        <p:txBody>
          <a:bodyPr wrap="square" rtlCol="0">
            <a:spAutoFit/>
          </a:bodyPr>
          <a:lstStyle/>
          <a:p>
            <a:r>
              <a:rPr lang="en-US" sz="3600" dirty="0">
                <a:latin typeface="Garamond" panose="02020404030301010803" pitchFamily="18" charset="0"/>
              </a:rPr>
              <a:t>Thesis:</a:t>
            </a:r>
          </a:p>
          <a:p>
            <a:endParaRPr lang="en-US" dirty="0"/>
          </a:p>
          <a:p>
            <a:r>
              <a:rPr lang="en-US" sz="2800" dirty="0">
                <a:latin typeface="Garamond" panose="02020404030301010803" pitchFamily="18" charset="0"/>
              </a:rPr>
              <a:t>Birth tourism and anchor babies is a booming business in the United States including Saipan. Recent studies show that anchor babies from South America are not the least slowing down but also birth tourism from China and other countries from around the world is also increasing in the United States including Saipan. Birth tourism has been on a steady upswing in the last five years.</a:t>
            </a:r>
          </a:p>
          <a:p>
            <a:endParaRPr lang="en-US" dirty="0"/>
          </a:p>
        </p:txBody>
      </p:sp>
    </p:spTree>
    <p:extLst>
      <p:ext uri="{BB962C8B-B14F-4D97-AF65-F5344CB8AC3E}">
        <p14:creationId xmlns:p14="http://schemas.microsoft.com/office/powerpoint/2010/main" val="2375356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74C44-A3FE-4D6B-88FF-ACBCE55BCF3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53A3BCC-D620-4C24-BDC8-16B3834A8C26}"/>
              </a:ext>
            </a:extLst>
          </p:cNvPr>
          <p:cNvSpPr>
            <a:spLocks noGrp="1"/>
          </p:cNvSpPr>
          <p:nvPr>
            <p:ph idx="1"/>
          </p:nvPr>
        </p:nvSpPr>
        <p:spPr/>
        <p:txBody>
          <a:bodyPr/>
          <a:lstStyle/>
          <a:p>
            <a:r>
              <a:rPr lang="en-US" dirty="0">
                <a:effectLst/>
              </a:rPr>
              <a:t>Birth tourism and anchor babies has impacted every city and state where these migrants is increasing rapidly. Birth tourism has been on the rise in California even before 2009. How and why did Saipan become the next birth tourism destination? “Since January 2015 to September 2016, Saipan has been the birthplace of 715 babies born to foreign parents. In 2009, only eight babies were born to Chinese parents. That number jumped to a staggering 282 in 2012”. (</a:t>
            </a:r>
            <a:r>
              <a:rPr lang="en-US" u="sng" dirty="0">
                <a:effectLst/>
                <a:hlinkClick r:id="rId2"/>
              </a:rPr>
              <a:t>https://www.saipantribune.com/index.php/birth-foreign-parents-skyrockets/</a:t>
            </a:r>
            <a:r>
              <a:rPr lang="en-US" dirty="0">
                <a:effectLst/>
              </a:rPr>
              <a:t>).</a:t>
            </a:r>
          </a:p>
          <a:p>
            <a:endParaRPr lang="en-US" dirty="0"/>
          </a:p>
        </p:txBody>
      </p:sp>
    </p:spTree>
    <p:extLst>
      <p:ext uri="{BB962C8B-B14F-4D97-AF65-F5344CB8AC3E}">
        <p14:creationId xmlns:p14="http://schemas.microsoft.com/office/powerpoint/2010/main" val="158351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27AE8-0C8F-4440-9C7E-8F2B211C1B54}"/>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063C663-20B7-49B2-9531-34B47890E702}"/>
              </a:ext>
            </a:extLst>
          </p:cNvPr>
          <p:cNvSpPr>
            <a:spLocks noGrp="1"/>
          </p:cNvSpPr>
          <p:nvPr>
            <p:ph idx="1"/>
          </p:nvPr>
        </p:nvSpPr>
        <p:spPr>
          <a:xfrm>
            <a:off x="913795" y="2096064"/>
            <a:ext cx="10353762" cy="3695136"/>
          </a:xfrm>
        </p:spPr>
        <p:txBody>
          <a:bodyPr/>
          <a:lstStyle/>
          <a:p>
            <a:r>
              <a:rPr lang="en-US" dirty="0">
                <a:effectLst/>
              </a:rPr>
              <a:t>United States of America is one of the few countries in the world with birth citizen rights. These certain rights draw people all over the world to seek US citizenship. In reality, many people around the globe do not care about becoming Americans, they are proud of their own ethnicity. US citizenship is not what attracts people to seek passage in the US; but rather all the benefits US has to offer. America has the reputation of being the land of opportunity and abundance. Moreover, millions of people come to the US to seek employment, education and financial opportunities. America is one of the world leaders in technological innovations as well as for its many federal subsidy programs. It is my opinion that America is a global leader.</a:t>
            </a:r>
          </a:p>
          <a:p>
            <a:endParaRPr lang="en-US" dirty="0"/>
          </a:p>
        </p:txBody>
      </p:sp>
    </p:spTree>
    <p:extLst>
      <p:ext uri="{BB962C8B-B14F-4D97-AF65-F5344CB8AC3E}">
        <p14:creationId xmlns:p14="http://schemas.microsoft.com/office/powerpoint/2010/main" val="305004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370AB8-C137-4407-BBB6-ED0CB08F4669}"/>
              </a:ext>
            </a:extLst>
          </p:cNvPr>
          <p:cNvSpPr/>
          <p:nvPr/>
        </p:nvSpPr>
        <p:spPr>
          <a:xfrm>
            <a:off x="1482970" y="1937289"/>
            <a:ext cx="9252505" cy="1200329"/>
          </a:xfrm>
          <a:prstGeom prst="rect">
            <a:avLst/>
          </a:prstGeom>
        </p:spPr>
        <p:txBody>
          <a:bodyPr wrap="square">
            <a:spAutoFit/>
          </a:bodyPr>
          <a:lstStyle/>
          <a:p>
            <a:r>
              <a:rPr lang="en-US" sz="3600" dirty="0">
                <a:latin typeface="Garamond" panose="02020404030301010803" pitchFamily="18" charset="0"/>
              </a:rPr>
              <a:t>Why is birth tourism and anchor baby booming in the United States/Saipan?</a:t>
            </a:r>
          </a:p>
        </p:txBody>
      </p:sp>
    </p:spTree>
    <p:extLst>
      <p:ext uri="{BB962C8B-B14F-4D97-AF65-F5344CB8AC3E}">
        <p14:creationId xmlns:p14="http://schemas.microsoft.com/office/powerpoint/2010/main" val="2953132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5034-ED45-4C5B-BCE5-CDE08ABF7ADB}"/>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088D0DCB-6BB2-4C14-BFA9-FFF1FED3D6DB}"/>
              </a:ext>
            </a:extLst>
          </p:cNvPr>
          <p:cNvSpPr>
            <a:spLocks noGrp="1"/>
          </p:cNvSpPr>
          <p:nvPr>
            <p:ph sz="half" idx="1"/>
          </p:nvPr>
        </p:nvSpPr>
        <p:spPr/>
        <p:txBody>
          <a:bodyPr/>
          <a:lstStyle/>
          <a:p>
            <a:r>
              <a:rPr lang="en-US" sz="3200" dirty="0">
                <a:latin typeface="Garamond" panose="02020404030301010803" pitchFamily="18" charset="0"/>
              </a:rPr>
              <a:t>Primary</a:t>
            </a:r>
          </a:p>
          <a:p>
            <a:r>
              <a:rPr lang="en-US" sz="2400" dirty="0">
                <a:latin typeface="Garamond" panose="02020404030301010803" pitchFamily="18" charset="0"/>
              </a:rPr>
              <a:t>Case files from US Customs Border Protection</a:t>
            </a:r>
          </a:p>
          <a:p>
            <a:r>
              <a:rPr lang="en-US" sz="2400" dirty="0">
                <a:latin typeface="Garamond" panose="02020404030301010803" pitchFamily="18" charset="0"/>
              </a:rPr>
              <a:t>In class survey</a:t>
            </a:r>
          </a:p>
          <a:p>
            <a:endParaRPr lang="en-US" dirty="0"/>
          </a:p>
        </p:txBody>
      </p:sp>
      <p:sp>
        <p:nvSpPr>
          <p:cNvPr id="4" name="Content Placeholder 3">
            <a:extLst>
              <a:ext uri="{FF2B5EF4-FFF2-40B4-BE49-F238E27FC236}">
                <a16:creationId xmlns:a16="http://schemas.microsoft.com/office/drawing/2014/main" id="{CD1FD9BA-22FD-4339-96AE-DEB76522D9DF}"/>
              </a:ext>
            </a:extLst>
          </p:cNvPr>
          <p:cNvSpPr>
            <a:spLocks noGrp="1"/>
          </p:cNvSpPr>
          <p:nvPr>
            <p:ph sz="half" idx="2"/>
          </p:nvPr>
        </p:nvSpPr>
        <p:spPr/>
        <p:txBody>
          <a:bodyPr>
            <a:normAutofit/>
          </a:bodyPr>
          <a:lstStyle/>
          <a:p>
            <a:r>
              <a:rPr lang="en-US" sz="3200" dirty="0">
                <a:latin typeface="Garamond" panose="02020404030301010803" pitchFamily="18" charset="0"/>
              </a:rPr>
              <a:t>Secondary</a:t>
            </a:r>
          </a:p>
          <a:p>
            <a:r>
              <a:rPr lang="en-US" sz="2400" dirty="0">
                <a:latin typeface="Garamond" panose="02020404030301010803" pitchFamily="18" charset="0"/>
              </a:rPr>
              <a:t>Various organization website</a:t>
            </a:r>
          </a:p>
          <a:p>
            <a:r>
              <a:rPr lang="en-US" sz="2400" dirty="0">
                <a:latin typeface="Garamond" panose="02020404030301010803" pitchFamily="18" charset="0"/>
              </a:rPr>
              <a:t>DHS website</a:t>
            </a:r>
          </a:p>
          <a:p>
            <a:r>
              <a:rPr lang="en-US" sz="2400" dirty="0">
                <a:latin typeface="Garamond" panose="02020404030301010803" pitchFamily="18" charset="0"/>
              </a:rPr>
              <a:t>Newspapers/web news</a:t>
            </a:r>
          </a:p>
        </p:txBody>
      </p:sp>
    </p:spTree>
    <p:extLst>
      <p:ext uri="{BB962C8B-B14F-4D97-AF65-F5344CB8AC3E}">
        <p14:creationId xmlns:p14="http://schemas.microsoft.com/office/powerpoint/2010/main" val="372625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FA93-1D22-489C-A2A7-095060D92AB4}"/>
              </a:ext>
            </a:extLst>
          </p:cNvPr>
          <p:cNvSpPr>
            <a:spLocks noGrp="1"/>
          </p:cNvSpPr>
          <p:nvPr>
            <p:ph type="title"/>
          </p:nvPr>
        </p:nvSpPr>
        <p:spPr/>
        <p:txBody>
          <a:bodyPr/>
          <a:lstStyle/>
          <a:p>
            <a:r>
              <a:rPr lang="en-US" dirty="0"/>
              <a:t>Schedule &amp; references</a:t>
            </a:r>
          </a:p>
        </p:txBody>
      </p:sp>
      <p:graphicFrame>
        <p:nvGraphicFramePr>
          <p:cNvPr id="5" name="Content Placeholder 4">
            <a:extLst>
              <a:ext uri="{FF2B5EF4-FFF2-40B4-BE49-F238E27FC236}">
                <a16:creationId xmlns:a16="http://schemas.microsoft.com/office/drawing/2014/main" id="{7B8E368E-95AC-4B57-B24F-F0C24CB4D937}"/>
              </a:ext>
            </a:extLst>
          </p:cNvPr>
          <p:cNvGraphicFramePr>
            <a:graphicFrameLocks noGrp="1"/>
          </p:cNvGraphicFramePr>
          <p:nvPr>
            <p:ph idx="1"/>
            <p:extLst>
              <p:ext uri="{D42A27DB-BD31-4B8C-83A1-F6EECF244321}">
                <p14:modId xmlns:p14="http://schemas.microsoft.com/office/powerpoint/2010/main" val="1478765091"/>
              </p:ext>
            </p:extLst>
          </p:nvPr>
        </p:nvGraphicFramePr>
        <p:xfrm>
          <a:off x="914400" y="2095500"/>
          <a:ext cx="10353678" cy="1483360"/>
        </p:xfrm>
        <a:graphic>
          <a:graphicData uri="http://schemas.openxmlformats.org/drawingml/2006/table">
            <a:tbl>
              <a:tblPr firstRow="1" bandRow="1">
                <a:tableStyleId>{5C22544A-7EE6-4342-B048-85BDC9FD1C3A}</a:tableStyleId>
              </a:tblPr>
              <a:tblGrid>
                <a:gridCol w="3451226">
                  <a:extLst>
                    <a:ext uri="{9D8B030D-6E8A-4147-A177-3AD203B41FA5}">
                      <a16:colId xmlns:a16="http://schemas.microsoft.com/office/drawing/2014/main" val="4093322703"/>
                    </a:ext>
                  </a:extLst>
                </a:gridCol>
                <a:gridCol w="3451226">
                  <a:extLst>
                    <a:ext uri="{9D8B030D-6E8A-4147-A177-3AD203B41FA5}">
                      <a16:colId xmlns:a16="http://schemas.microsoft.com/office/drawing/2014/main" val="2975939144"/>
                    </a:ext>
                  </a:extLst>
                </a:gridCol>
                <a:gridCol w="3451226">
                  <a:extLst>
                    <a:ext uri="{9D8B030D-6E8A-4147-A177-3AD203B41FA5}">
                      <a16:colId xmlns:a16="http://schemas.microsoft.com/office/drawing/2014/main" val="514283422"/>
                    </a:ext>
                  </a:extLst>
                </a:gridCol>
              </a:tblGrid>
              <a:tr h="370840">
                <a:tc>
                  <a:txBody>
                    <a:bodyPr/>
                    <a:lstStyle/>
                    <a:p>
                      <a:pPr marL="0" marR="0" indent="457200">
                        <a:lnSpc>
                          <a:spcPct val="200000"/>
                        </a:lnSpc>
                        <a:spcBef>
                          <a:spcPts val="0"/>
                        </a:spcBef>
                        <a:spcAft>
                          <a:spcPts val="0"/>
                        </a:spcAft>
                      </a:pPr>
                      <a:r>
                        <a:rPr lang="en-US" sz="1200" kern="1200" dirty="0">
                          <a:effectLst/>
                          <a:latin typeface="Times New Roman" panose="02020603050405020304" pitchFamily="18" charset="0"/>
                          <a:ea typeface="SimSun" panose="02010600030101010101" pitchFamily="2" charset="-122"/>
                          <a:cs typeface="Times New Roman" panose="02020603050405020304" pitchFamily="18" charset="0"/>
                        </a:rPr>
                        <a:t>Interview with CBP</a:t>
                      </a:r>
                    </a:p>
                  </a:txBody>
                  <a:tcPr marL="73930" marR="73930" marT="0" marB="0"/>
                </a:tc>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Sep. 10 – 30, 2017</a:t>
                      </a:r>
                    </a:p>
                  </a:txBody>
                  <a:tcPr marL="73930" marR="73930" marT="0" marB="0"/>
                </a:tc>
                <a:tc>
                  <a:txBody>
                    <a:bodyPr/>
                    <a:lstStyle/>
                    <a:p>
                      <a:pPr marL="0" marR="0" indent="457200">
                        <a:lnSpc>
                          <a:spcPct val="200000"/>
                        </a:lnSpc>
                        <a:spcBef>
                          <a:spcPts val="0"/>
                        </a:spcBef>
                        <a:spcAft>
                          <a:spcPts val="0"/>
                        </a:spcAft>
                      </a:pPr>
                      <a:r>
                        <a:rPr lang="en-US" sz="1200" kern="1200" dirty="0">
                          <a:effectLst/>
                          <a:latin typeface="Times New Roman" panose="02020603050405020304" pitchFamily="18" charset="0"/>
                          <a:ea typeface="SimSun" panose="02010600030101010101" pitchFamily="2" charset="-122"/>
                          <a:cs typeface="Times New Roman" panose="02020603050405020304" pitchFamily="18" charset="0"/>
                        </a:rPr>
                        <a:t>INA Laws, cases and in class survey</a:t>
                      </a:r>
                    </a:p>
                  </a:txBody>
                  <a:tcPr marL="73930" marR="73930" marT="0" marB="0"/>
                </a:tc>
                <a:extLst>
                  <a:ext uri="{0D108BD9-81ED-4DB2-BD59-A6C34878D82A}">
                    <a16:rowId xmlns:a16="http://schemas.microsoft.com/office/drawing/2014/main" val="1770297189"/>
                  </a:ext>
                </a:extLst>
              </a:tr>
              <a:tr h="370840">
                <a:tc>
                  <a:txBody>
                    <a:bodyPr/>
                    <a:lstStyle/>
                    <a:p>
                      <a:pPr marL="0" marR="0" indent="457200">
                        <a:lnSpc>
                          <a:spcPct val="200000"/>
                        </a:lnSpc>
                        <a:spcBef>
                          <a:spcPts val="0"/>
                        </a:spcBef>
                        <a:spcAft>
                          <a:spcPts val="0"/>
                        </a:spcAft>
                      </a:pPr>
                      <a:r>
                        <a:rPr lang="en-US" sz="1200" kern="1200" dirty="0">
                          <a:effectLst/>
                          <a:latin typeface="Times New Roman" panose="02020603050405020304" pitchFamily="18" charset="0"/>
                          <a:ea typeface="SimSun" panose="02010600030101010101" pitchFamily="2" charset="-122"/>
                          <a:cs typeface="Times New Roman" panose="02020603050405020304" pitchFamily="18" charset="0"/>
                        </a:rPr>
                        <a:t>Secondary research</a:t>
                      </a:r>
                    </a:p>
                  </a:txBody>
                  <a:tcPr marL="73930" marR="73930" marT="0" marB="0"/>
                </a:tc>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Sep. 20-30, 2017</a:t>
                      </a:r>
                    </a:p>
                  </a:txBody>
                  <a:tcPr marL="73930" marR="73930" marT="0" marB="0"/>
                </a:tc>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Newspapers, websites &amp; books</a:t>
                      </a:r>
                    </a:p>
                  </a:txBody>
                  <a:tcPr marL="73930" marR="73930" marT="0" marB="0"/>
                </a:tc>
                <a:extLst>
                  <a:ext uri="{0D108BD9-81ED-4DB2-BD59-A6C34878D82A}">
                    <a16:rowId xmlns:a16="http://schemas.microsoft.com/office/drawing/2014/main" val="564053018"/>
                  </a:ext>
                </a:extLst>
              </a:tr>
              <a:tr h="370840">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Writing schedule</a:t>
                      </a:r>
                    </a:p>
                  </a:txBody>
                  <a:tcPr marL="73930" marR="73930" marT="0" marB="0"/>
                </a:tc>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Sep. 24 – Nov. 19, 2017</a:t>
                      </a:r>
                    </a:p>
                  </a:txBody>
                  <a:tcPr marL="73930" marR="73930" marT="0" marB="0"/>
                </a:tc>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Tentative writing schedule</a:t>
                      </a:r>
                    </a:p>
                  </a:txBody>
                  <a:tcPr marL="73930" marR="73930" marT="0" marB="0"/>
                </a:tc>
                <a:extLst>
                  <a:ext uri="{0D108BD9-81ED-4DB2-BD59-A6C34878D82A}">
                    <a16:rowId xmlns:a16="http://schemas.microsoft.com/office/drawing/2014/main" val="3086159010"/>
                  </a:ext>
                </a:extLst>
              </a:tr>
              <a:tr h="370840">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Research submission</a:t>
                      </a:r>
                    </a:p>
                  </a:txBody>
                  <a:tcPr marL="73930" marR="73930" marT="0" marB="0"/>
                </a:tc>
                <a:tc>
                  <a:txBody>
                    <a:bodyPr/>
                    <a:lstStyle/>
                    <a:p>
                      <a:pPr marL="0" marR="0" indent="457200">
                        <a:lnSpc>
                          <a:spcPct val="200000"/>
                        </a:lnSpc>
                        <a:spcBef>
                          <a:spcPts val="0"/>
                        </a:spcBef>
                        <a:spcAft>
                          <a:spcPts val="0"/>
                        </a:spcAft>
                      </a:pPr>
                      <a:r>
                        <a:rPr lang="en-US" sz="1200" kern="1200">
                          <a:effectLst/>
                          <a:latin typeface="Times New Roman" panose="02020603050405020304" pitchFamily="18" charset="0"/>
                          <a:ea typeface="SimSun" panose="02010600030101010101" pitchFamily="2" charset="-122"/>
                          <a:cs typeface="Times New Roman" panose="02020603050405020304" pitchFamily="18" charset="0"/>
                        </a:rPr>
                        <a:t>Dec. 4</a:t>
                      </a:r>
                      <a:r>
                        <a:rPr lang="en-US" sz="1200" kern="1200" baseline="30000">
                          <a:effectLst/>
                          <a:latin typeface="Times New Roman" panose="02020603050405020304" pitchFamily="18" charset="0"/>
                          <a:ea typeface="SimSun" panose="02010600030101010101" pitchFamily="2" charset="-122"/>
                          <a:cs typeface="Times New Roman" panose="02020603050405020304" pitchFamily="18" charset="0"/>
                        </a:rPr>
                        <a:t>th</a:t>
                      </a:r>
                      <a:endParaRPr lang="en-US" sz="1200" kern="1200">
                        <a:effectLst/>
                        <a:latin typeface="Times New Roman" panose="02020603050405020304" pitchFamily="18" charset="0"/>
                        <a:ea typeface="SimSun" panose="02010600030101010101" pitchFamily="2" charset="-122"/>
                        <a:cs typeface="Times New Roman" panose="02020603050405020304" pitchFamily="18" charset="0"/>
                      </a:endParaRPr>
                    </a:p>
                  </a:txBody>
                  <a:tcPr marL="73930" marR="73930" marT="0" marB="0"/>
                </a:tc>
                <a:tc>
                  <a:txBody>
                    <a:bodyPr/>
                    <a:lstStyle/>
                    <a:p>
                      <a:pPr marL="0" marR="0" indent="457200">
                        <a:lnSpc>
                          <a:spcPct val="200000"/>
                        </a:lnSpc>
                        <a:spcBef>
                          <a:spcPts val="0"/>
                        </a:spcBef>
                        <a:spcAft>
                          <a:spcPts val="0"/>
                        </a:spcAft>
                      </a:pPr>
                      <a:r>
                        <a:rPr lang="en-US" sz="1200" kern="1200" dirty="0">
                          <a:effectLst/>
                          <a:latin typeface="Times New Roman" panose="02020603050405020304" pitchFamily="18" charset="0"/>
                          <a:ea typeface="SimSun" panose="02010600030101010101" pitchFamily="2" charset="-122"/>
                          <a:cs typeface="Times New Roman" panose="02020603050405020304" pitchFamily="18" charset="0"/>
                        </a:rPr>
                        <a:t>Final draft</a:t>
                      </a:r>
                    </a:p>
                  </a:txBody>
                  <a:tcPr marL="73930" marR="73930" marT="0" marB="0"/>
                </a:tc>
                <a:extLst>
                  <a:ext uri="{0D108BD9-81ED-4DB2-BD59-A6C34878D82A}">
                    <a16:rowId xmlns:a16="http://schemas.microsoft.com/office/drawing/2014/main" val="2417808527"/>
                  </a:ext>
                </a:extLst>
              </a:tr>
            </a:tbl>
          </a:graphicData>
        </a:graphic>
      </p:graphicFrame>
    </p:spTree>
    <p:extLst>
      <p:ext uri="{BB962C8B-B14F-4D97-AF65-F5344CB8AC3E}">
        <p14:creationId xmlns:p14="http://schemas.microsoft.com/office/powerpoint/2010/main" val="222050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A52074-B6F4-43B6-A0BE-142C427D5C75}"/>
              </a:ext>
            </a:extLst>
          </p:cNvPr>
          <p:cNvSpPr txBox="1"/>
          <p:nvPr/>
        </p:nvSpPr>
        <p:spPr>
          <a:xfrm>
            <a:off x="1588576" y="1604075"/>
            <a:ext cx="9066508" cy="1815882"/>
          </a:xfrm>
          <a:prstGeom prst="rect">
            <a:avLst/>
          </a:prstGeom>
          <a:noFill/>
        </p:spPr>
        <p:txBody>
          <a:bodyPr wrap="square" rtlCol="0">
            <a:spAutoFit/>
          </a:bodyPr>
          <a:lstStyle/>
          <a:p>
            <a:r>
              <a:rPr lang="en-US" sz="2800" dirty="0">
                <a:latin typeface="Garamond" panose="02020404030301010803" pitchFamily="18" charset="0"/>
              </a:rPr>
              <a:t>Birth tourism and anchor babies are taking the country in big strides. It is impacting our schools and communities in so many different ways. It is a big business for some but it is the future for these babies.</a:t>
            </a:r>
          </a:p>
        </p:txBody>
      </p:sp>
    </p:spTree>
    <p:extLst>
      <p:ext uri="{BB962C8B-B14F-4D97-AF65-F5344CB8AC3E}">
        <p14:creationId xmlns:p14="http://schemas.microsoft.com/office/powerpoint/2010/main" val="1681462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5938</TotalTime>
  <Words>530</Words>
  <Application>Microsoft Office PowerPoint</Application>
  <PresentationFormat>Widescreen</PresentationFormat>
  <Paragraphs>38</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SimSun</vt:lpstr>
      <vt:lpstr>Arial</vt:lpstr>
      <vt:lpstr>Bookman Old Style</vt:lpstr>
      <vt:lpstr>Calibri</vt:lpstr>
      <vt:lpstr>Garamond</vt:lpstr>
      <vt:lpstr>Rockwell</vt:lpstr>
      <vt:lpstr>Times New Roman</vt:lpstr>
      <vt:lpstr>Damask</vt:lpstr>
      <vt:lpstr>Birth tourism and anchor babies</vt:lpstr>
      <vt:lpstr>PowerPoint Presentation</vt:lpstr>
      <vt:lpstr>background</vt:lpstr>
      <vt:lpstr>background</vt:lpstr>
      <vt:lpstr>PowerPoint Presentation</vt:lpstr>
      <vt:lpstr>Sources:</vt:lpstr>
      <vt:lpstr>Schedule &amp; 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birth</dc:title>
  <dc:creator>Sonny</dc:creator>
  <cp:lastModifiedBy>Sonny</cp:lastModifiedBy>
  <cp:revision>28</cp:revision>
  <dcterms:created xsi:type="dcterms:W3CDTF">2017-09-04T22:39:12Z</dcterms:created>
  <dcterms:modified xsi:type="dcterms:W3CDTF">2017-11-30T09:13:32Z</dcterms:modified>
</cp:coreProperties>
</file>