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77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D8CE40F4-1BEC-427F-8298-DF6BD4E25C98}" type="datetimeFigureOut">
              <a:rPr lang="zh-CN" altLang="en-US" smtClean="0"/>
              <a:t>2018/9/26</a:t>
            </a:fld>
            <a:endParaRPr lang="zh-CN" alt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zh-CN" alt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223453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3109028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标题和描述">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zh-CN" altLang="en-US" smtClean="0"/>
              <a:t>单击此处编辑母版标题样式</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3768067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带描述的引言">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zh-CN" altLang="en-US" smtClean="0"/>
              <a:t>单击此处编辑母版标题样式</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918571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片">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3264485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2170805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4133194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nchorCtr="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1668546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726870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69373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202355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182511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1699968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12730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65205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382287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D8CE40F4-1BEC-427F-8298-DF6BD4E25C98}" type="datetimeFigureOut">
              <a:rPr lang="zh-CN" altLang="en-US" smtClean="0"/>
              <a:t>2018/9/26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505585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D8CE40F4-1BEC-427F-8298-DF6BD4E25C98}" type="datetimeFigureOut">
              <a:rPr lang="zh-CN" altLang="en-US" smtClean="0"/>
              <a:t>2018/9/26</a:t>
            </a:fld>
            <a:endParaRPr lang="zh-CN" alt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zh-CN" alt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137CAA0E-D141-4E6E-A36A-2203C8FA2064}" type="slidenum">
              <a:rPr lang="zh-CN" altLang="en-US" smtClean="0"/>
              <a:t>‹#›</a:t>
            </a:fld>
            <a:endParaRPr lang="zh-CN" altLang="en-US"/>
          </a:p>
        </p:txBody>
      </p:sp>
    </p:spTree>
    <p:extLst>
      <p:ext uri="{BB962C8B-B14F-4D97-AF65-F5344CB8AC3E}">
        <p14:creationId xmlns:p14="http://schemas.microsoft.com/office/powerpoint/2010/main" val="402010535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ric.ed.gov/?id=EJ1165485" TargetMode="External"/><Relationship Id="rId2" Type="http://schemas.openxmlformats.org/officeDocument/2006/relationships/hyperlink" Target="https://eric.ed.gov/?id=EJ1091722" TargetMode="External"/><Relationship Id="rId1" Type="http://schemas.openxmlformats.org/officeDocument/2006/relationships/slideLayout" Target="../slideLayouts/slideLayout2.xml"/><Relationship Id="rId5" Type="http://schemas.openxmlformats.org/officeDocument/2006/relationships/hyperlink" Target="http://www.learnenglish-nyc.com/blog/10-benefits-of-esl-classes" TargetMode="External"/><Relationship Id="rId4" Type="http://schemas.openxmlformats.org/officeDocument/2006/relationships/hyperlink" Target="https://www.goabroad.com/articles/language-study-abroad/why-is-it-important-to-learn-a-foreign-languag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68853" y="846161"/>
            <a:ext cx="8825658" cy="2129051"/>
          </a:xfrm>
        </p:spPr>
        <p:txBody>
          <a:bodyPr/>
          <a:lstStyle/>
          <a:p>
            <a:pPr algn="ctr"/>
            <a:r>
              <a:rPr lang="en-US" altLang="zh-CN" sz="4800" dirty="0" smtClean="0">
                <a:solidFill>
                  <a:schemeClr val="accent2"/>
                </a:solidFill>
                <a:latin typeface="Times New Roman" panose="02020603050405020304" pitchFamily="18" charset="0"/>
                <a:ea typeface="Arial Unicode MS" panose="020B0604020202020204" pitchFamily="34" charset="-122"/>
                <a:cs typeface="Times New Roman" panose="02020603050405020304" pitchFamily="18" charset="0"/>
              </a:rPr>
              <a:t>Proposal </a:t>
            </a:r>
            <a:r>
              <a:rPr lang="en-US" altLang="zh-CN" sz="4800" smtClean="0">
                <a:solidFill>
                  <a:schemeClr val="accent2"/>
                </a:solidFill>
                <a:latin typeface="Times New Roman" panose="02020603050405020304" pitchFamily="18" charset="0"/>
                <a:ea typeface="Arial Unicode MS" panose="020B0604020202020204" pitchFamily="34" charset="-122"/>
                <a:cs typeface="Times New Roman" panose="02020603050405020304" pitchFamily="18" charset="0"/>
              </a:rPr>
              <a:t>on the Significance </a:t>
            </a:r>
            <a:r>
              <a:rPr lang="en-US" altLang="zh-CN" sz="4800" dirty="0">
                <a:solidFill>
                  <a:schemeClr val="accent2"/>
                </a:solidFill>
                <a:latin typeface="Times New Roman" panose="02020603050405020304" pitchFamily="18" charset="0"/>
                <a:ea typeface="Arial Unicode MS" panose="020B0604020202020204" pitchFamily="34" charset="-122"/>
                <a:cs typeface="Times New Roman" panose="02020603050405020304" pitchFamily="18" charset="0"/>
              </a:rPr>
              <a:t>of More Educational Programs in Diverse Fields</a:t>
            </a:r>
            <a:endParaRPr lang="zh-CN" altLang="en-US" sz="4800" dirty="0">
              <a:solidFill>
                <a:schemeClr val="accent2"/>
              </a:solidFill>
              <a:latin typeface="Times New Roman" panose="02020603050405020304" pitchFamily="18" charset="0"/>
              <a:ea typeface="Arial Unicode MS" panose="020B0604020202020204" pitchFamily="34" charset="-122"/>
              <a:cs typeface="Times New Roman" panose="02020603050405020304" pitchFamily="18" charset="0"/>
            </a:endParaRPr>
          </a:p>
        </p:txBody>
      </p:sp>
      <p:sp>
        <p:nvSpPr>
          <p:cNvPr id="4" name="标题 1"/>
          <p:cNvSpPr txBox="1">
            <a:spLocks/>
          </p:cNvSpPr>
          <p:nvPr/>
        </p:nvSpPr>
        <p:spPr bwMode="gray">
          <a:xfrm>
            <a:off x="1468853" y="3439236"/>
            <a:ext cx="8825658" cy="2129051"/>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zh-CN" sz="4800" dirty="0" smtClean="0">
                <a:solidFill>
                  <a:schemeClr val="accent6">
                    <a:lumMod val="75000"/>
                  </a:schemeClr>
                </a:solidFill>
                <a:latin typeface="Times New Roman" panose="02020603050405020304" pitchFamily="18" charset="0"/>
                <a:ea typeface="Arial Unicode MS" panose="020B0604020202020204" pitchFamily="34" charset="-122"/>
                <a:cs typeface="Times New Roman" panose="02020603050405020304" pitchFamily="18" charset="0"/>
              </a:rPr>
              <a:t>By Michelle W. Li</a:t>
            </a:r>
          </a:p>
          <a:p>
            <a:pPr algn="r"/>
            <a:r>
              <a:rPr lang="en-US" altLang="zh-CN" sz="4800" dirty="0" smtClean="0">
                <a:solidFill>
                  <a:schemeClr val="accent6">
                    <a:lumMod val="75000"/>
                  </a:schemeClr>
                </a:solidFill>
                <a:latin typeface="Times New Roman" panose="02020603050405020304" pitchFamily="18" charset="0"/>
                <a:ea typeface="Arial Unicode MS" panose="020B0604020202020204" pitchFamily="34" charset="-122"/>
                <a:cs typeface="Times New Roman" panose="02020603050405020304" pitchFamily="18" charset="0"/>
              </a:rPr>
              <a:t>EN 202-01</a:t>
            </a:r>
            <a:endParaRPr lang="zh-CN" altLang="en-US" sz="4800" dirty="0">
              <a:solidFill>
                <a:schemeClr val="accent6">
                  <a:lumMod val="75000"/>
                </a:schemeClr>
              </a:solidFill>
              <a:latin typeface="Times New Roman" panose="02020603050405020304" pitchFamily="18" charset="0"/>
              <a:ea typeface="Arial Unicode MS" panose="020B0604020202020204" pitchFamily="34" charset="-122"/>
              <a:cs typeface="Times New Roman" panose="02020603050405020304" pitchFamily="18" charset="0"/>
            </a:endParaRPr>
          </a:p>
        </p:txBody>
      </p:sp>
    </p:spTree>
    <p:extLst>
      <p:ext uri="{BB962C8B-B14F-4D97-AF65-F5344CB8AC3E}">
        <p14:creationId xmlns:p14="http://schemas.microsoft.com/office/powerpoint/2010/main" val="421073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54953" y="973667"/>
            <a:ext cx="9435710" cy="1128087"/>
          </a:xfrm>
        </p:spPr>
        <p:txBody>
          <a:bodyPr/>
          <a:lstStyle/>
          <a:p>
            <a:pPr algn="ctr"/>
            <a:r>
              <a:rPr lang="en-US" altLang="zh-CN" sz="4800" dirty="0" smtClean="0">
                <a:solidFill>
                  <a:schemeClr val="accent2">
                    <a:lumMod val="60000"/>
                    <a:lumOff val="40000"/>
                  </a:schemeClr>
                </a:solidFill>
              </a:rPr>
              <a:t>Information on Literature References</a:t>
            </a:r>
            <a:endParaRPr lang="zh-CN" altLang="en-US" sz="4800" dirty="0">
              <a:solidFill>
                <a:schemeClr val="accent2">
                  <a:lumMod val="60000"/>
                  <a:lumOff val="40000"/>
                </a:schemeClr>
              </a:solidFill>
            </a:endParaRPr>
          </a:p>
        </p:txBody>
      </p:sp>
      <p:sp>
        <p:nvSpPr>
          <p:cNvPr id="3" name="内容占位符 2"/>
          <p:cNvSpPr>
            <a:spLocks noGrp="1"/>
          </p:cNvSpPr>
          <p:nvPr>
            <p:ph idx="1"/>
          </p:nvPr>
        </p:nvSpPr>
        <p:spPr>
          <a:xfrm>
            <a:off x="813760" y="2402005"/>
            <a:ext cx="9886085" cy="4339989"/>
          </a:xfrm>
        </p:spPr>
        <p:txBody>
          <a:bodyPr>
            <a:noAutofit/>
          </a:bodyPr>
          <a:lstStyle/>
          <a:p>
            <a:r>
              <a:rPr lang="en-US" altLang="zh-CN" dirty="0" smtClean="0">
                <a:solidFill>
                  <a:srgbClr val="00B050"/>
                </a:solidFill>
                <a:latin typeface="Arial Unicode MS" panose="020B0604020202020204" pitchFamily="34" charset="-122"/>
                <a:ea typeface="Arial Unicode MS" panose="020B0604020202020204" pitchFamily="34" charset="-122"/>
                <a:cs typeface="Arial Unicode MS" panose="020B0604020202020204" pitchFamily="34" charset="-122"/>
              </a:rPr>
              <a:t>Academic Sources: NMC Library – </a:t>
            </a:r>
            <a:r>
              <a:rPr lang="en-US" altLang="zh-CN" dirty="0" err="1" smtClean="0">
                <a:solidFill>
                  <a:srgbClr val="00B050"/>
                </a:solidFill>
                <a:latin typeface="Arial Unicode MS" panose="020B0604020202020204" pitchFamily="34" charset="-122"/>
                <a:ea typeface="Arial Unicode MS" panose="020B0604020202020204" pitchFamily="34" charset="-122"/>
                <a:cs typeface="Arial Unicode MS" panose="020B0604020202020204" pitchFamily="34" charset="-122"/>
              </a:rPr>
              <a:t>Ebsco</a:t>
            </a:r>
            <a:r>
              <a:rPr lang="en-US" altLang="zh-CN" dirty="0">
                <a:solidFill>
                  <a:srgbClr val="00B050"/>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altLang="zh-CN" dirty="0" smtClean="0">
                <a:solidFill>
                  <a:srgbClr val="00B050"/>
                </a:solidFill>
                <a:latin typeface="Arial Unicode MS" panose="020B0604020202020204" pitchFamily="34" charset="-122"/>
                <a:ea typeface="Arial Unicode MS" panose="020B0604020202020204" pitchFamily="34" charset="-122"/>
                <a:cs typeface="Arial Unicode MS" panose="020B0604020202020204" pitchFamily="34" charset="-122"/>
              </a:rPr>
              <a:t>– Academic Journal Articles</a:t>
            </a:r>
          </a:p>
          <a:p>
            <a:pPr marL="0" indent="0" algn="ctr">
              <a:buNone/>
            </a:pP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1. J., T., &amp; </a:t>
            </a:r>
            <a:r>
              <a:rPr lang="en-US" altLang="zh-CN" dirty="0" err="1"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Asad</a:t>
            </a: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M. (2015, November 30). Internationalization of Higher Education: Potential Benefits and Costs. Retrieved from </a:t>
            </a:r>
            <a:r>
              <a:rPr lang="en-US" altLang="zh-CN" u="sng"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hlinkClick r:id="rId2"/>
              </a:rPr>
              <a:t>https://eric.ed.gov/?id=EJ1091722</a:t>
            </a:r>
            <a:endParaRPr lang="zh-CN"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0" indent="0" algn="ctr">
              <a:buNone/>
            </a:pP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2. K., </a:t>
            </a:r>
            <a:r>
              <a:rPr lang="en-US" altLang="zh-CN" dirty="0" err="1"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Tugrul|Cakir</a:t>
            </a: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A., &amp; H. (2017, November 30). The Effect of Dynamic  Web Technologies on Student Academic Achievement in Problem-Based Collaborative Learning Environment. Retrieved from </a:t>
            </a: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hlinkClick r:id="rId3"/>
              </a:rPr>
              <a:t>https://eric.ed.gov/?id=EJ1165485</a:t>
            </a: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a:t>
            </a:r>
            <a:endParaRPr lang="en-US" altLang="zh-CN" dirty="0" smtClean="0">
              <a:solidFill>
                <a:srgbClr val="00B050"/>
              </a:solidFill>
              <a:latin typeface="Arial Unicode MS" panose="020B0604020202020204" pitchFamily="34" charset="-122"/>
              <a:ea typeface="Arial Unicode MS" panose="020B0604020202020204" pitchFamily="34" charset="-122"/>
              <a:cs typeface="Arial Unicode MS" panose="020B0604020202020204" pitchFamily="34" charset="-122"/>
            </a:endParaRPr>
          </a:p>
          <a:p>
            <a:r>
              <a:rPr lang="en-US" altLang="zh-CN" dirty="0" smtClean="0">
                <a:solidFill>
                  <a:srgbClr val="00B050"/>
                </a:solidFill>
                <a:latin typeface="Arial Unicode MS" panose="020B0604020202020204" pitchFamily="34" charset="-122"/>
                <a:ea typeface="Arial Unicode MS" panose="020B0604020202020204" pitchFamily="34" charset="-122"/>
                <a:cs typeface="Arial Unicode MS" panose="020B0604020202020204" pitchFamily="34" charset="-122"/>
              </a:rPr>
              <a:t>Non-academic Sources: web articles</a:t>
            </a:r>
          </a:p>
          <a:p>
            <a:pPr marL="0" indent="0" algn="ctr">
              <a:buNone/>
            </a:pP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1. </a:t>
            </a:r>
            <a:r>
              <a:rPr lang="en-US" altLang="zh-CN"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Dick, K. (2011, January). Why is it Important to Learn a Foreign Language? Retrieved from </a:t>
            </a:r>
            <a:r>
              <a:rPr lang="en-US" altLang="zh-CN" u="sng"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hlinkClick r:id="rId4"/>
              </a:rPr>
              <a:t>https://</a:t>
            </a:r>
            <a:r>
              <a:rPr lang="en-US" altLang="zh-CN" u="sng"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hlinkClick r:id="rId4"/>
              </a:rPr>
              <a:t>www.goabroad.com/articles/language-study-abroad/why-is-it-important-to-learn-a-foreign-language</a:t>
            </a:r>
            <a:r>
              <a:rPr lang="en-US" altLang="zh-CN" u="sng"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a:t>
            </a: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0" indent="0" algn="ctr">
              <a:buNone/>
            </a:pP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2.10 Benefits of ESL Classes. (2010, November). Retrieved from </a:t>
            </a: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hlinkClick r:id="rId5"/>
              </a:rPr>
              <a:t>http</a:t>
            </a:r>
            <a:r>
              <a:rPr lang="en-US" altLang="zh-CN"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hlinkClick r:id="rId5"/>
              </a:rPr>
              <a:t>://</a:t>
            </a: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hlinkClick r:id="rId5"/>
              </a:rPr>
              <a:t>www.learnenglish-nyc.com/blog/10-benefits-of-esl-classes</a:t>
            </a:r>
            <a:r>
              <a:rPr lang="en-US" altLang="zh-CN"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altLang="zh-CN"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0" indent="0">
              <a:buNone/>
            </a:pPr>
            <a:endParaRPr lang="en-US" altLang="zh-CN" dirty="0" smtClean="0">
              <a:solidFill>
                <a:srgbClr val="00B050"/>
              </a:solidFill>
              <a:latin typeface="Arial Unicode MS" panose="020B0604020202020204" pitchFamily="34" charset="-122"/>
              <a:ea typeface="Arial Unicode MS" panose="020B0604020202020204" pitchFamily="34" charset="-122"/>
              <a:cs typeface="Arial Unicode MS" panose="020B0604020202020204" pitchFamily="34" charset="-122"/>
            </a:endParaRPr>
          </a:p>
          <a:p>
            <a:endParaRPr lang="zh-CN" altLang="en-US" dirty="0">
              <a:solidFill>
                <a:srgbClr val="00B050"/>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3337114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68852" y="987315"/>
            <a:ext cx="8761413" cy="706964"/>
          </a:xfrm>
        </p:spPr>
        <p:txBody>
          <a:bodyPr/>
          <a:lstStyle/>
          <a:p>
            <a:pPr algn="ctr"/>
            <a:r>
              <a:rPr lang="en-US" altLang="zh-CN" sz="5400" dirty="0" smtClean="0">
                <a:solidFill>
                  <a:schemeClr val="tx2">
                    <a:lumMod val="40000"/>
                    <a:lumOff val="60000"/>
                  </a:schemeClr>
                </a:solidFill>
              </a:rPr>
              <a:t>Methodologies</a:t>
            </a:r>
            <a:endParaRPr lang="zh-CN" altLang="en-US" sz="5400" dirty="0">
              <a:solidFill>
                <a:schemeClr val="tx2">
                  <a:lumMod val="40000"/>
                  <a:lumOff val="60000"/>
                </a:schemeClr>
              </a:solidFill>
            </a:endParaRPr>
          </a:p>
        </p:txBody>
      </p:sp>
      <p:sp>
        <p:nvSpPr>
          <p:cNvPr id="3" name="内容占位符 2"/>
          <p:cNvSpPr>
            <a:spLocks noGrp="1"/>
          </p:cNvSpPr>
          <p:nvPr>
            <p:ph idx="1"/>
          </p:nvPr>
        </p:nvSpPr>
        <p:spPr>
          <a:xfrm>
            <a:off x="1468852" y="2129049"/>
            <a:ext cx="8903446" cy="3957851"/>
          </a:xfrm>
        </p:spPr>
        <p:txBody>
          <a:bodyPr>
            <a:noAutofit/>
          </a:bodyPr>
          <a:lstStyle/>
          <a:p>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Short survey will be carry out on hard copies to 10 NMC students to see what their opinions are regarding to if new technical and foreign language programs are being able to offer in the campus in the upcoming future, also what other programs they think is essential/important to have in the campus</a:t>
            </a:r>
          </a:p>
          <a:p>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Short survey will be conduct on 5 high school students by simply ask what they want to see as new offering programs in the college</a:t>
            </a:r>
            <a:endParaRPr lang="en-US" altLang="zh-CN"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0" indent="0">
              <a:buNone/>
            </a:pP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zh-CN" sz="20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Survey will be conduct randomly on who are willing to participate </a:t>
            </a:r>
            <a:endParaRPr lang="zh-CN" altLang="en-US" sz="20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2323831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54954" y="864486"/>
            <a:ext cx="8761413" cy="1182678"/>
          </a:xfrm>
        </p:spPr>
        <p:txBody>
          <a:bodyPr/>
          <a:lstStyle/>
          <a:p>
            <a:pPr algn="ctr"/>
            <a:r>
              <a:rPr lang="en-US" altLang="zh-CN" sz="5400" dirty="0" smtClean="0">
                <a:solidFill>
                  <a:srgbClr val="FF0000"/>
                </a:solidFill>
              </a:rPr>
              <a:t>Methodologies</a:t>
            </a:r>
            <a:endParaRPr lang="zh-CN" altLang="en-US" sz="5400" dirty="0">
              <a:solidFill>
                <a:srgbClr val="FF0000"/>
              </a:solidFill>
            </a:endParaRPr>
          </a:p>
        </p:txBody>
      </p:sp>
      <p:sp>
        <p:nvSpPr>
          <p:cNvPr id="3" name="内容占位符 2"/>
          <p:cNvSpPr>
            <a:spLocks noGrp="1"/>
          </p:cNvSpPr>
          <p:nvPr>
            <p:ph idx="1"/>
          </p:nvPr>
        </p:nvSpPr>
        <p:spPr>
          <a:xfrm>
            <a:off x="1618979" y="2726330"/>
            <a:ext cx="8761412" cy="3416300"/>
          </a:xfrm>
        </p:spPr>
        <p:txBody>
          <a:bodyPr>
            <a:normAutofit/>
          </a:bodyPr>
          <a:lstStyle/>
          <a:p>
            <a:r>
              <a:rPr lang="en-US" altLang="zh-CN"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Interviews </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will be schedule with 3 </a:t>
            </a:r>
            <a:r>
              <a:rPr lang="en-US" altLang="zh-CN"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students who are not really getting a degree they want and discuss the insufficiency of educational sources in depth as well as </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what they think </a:t>
            </a:r>
            <a:r>
              <a:rPr lang="en-US" altLang="zh-CN"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can </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be improve in the future.</a:t>
            </a:r>
          </a:p>
          <a:p>
            <a:endPar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0" indent="0">
              <a:buNone/>
            </a:pP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zh-CN" sz="20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2 are ongoing NMC students, 1 is former NMC student who dropped out because of the insufficiency of educational sources</a:t>
            </a:r>
          </a:p>
          <a:p>
            <a:endParaRPr lang="en-US" altLang="zh-CN"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endParaRPr lang="zh-CN" altLang="en-US"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3976192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en-US" altLang="zh-CN" sz="6000" dirty="0" smtClean="0">
                <a:solidFill>
                  <a:schemeClr val="accent2">
                    <a:lumMod val="60000"/>
                    <a:lumOff val="40000"/>
                  </a:schemeClr>
                </a:solidFill>
                <a:latin typeface="Arial Unicode MS" panose="020B0604020202020204" pitchFamily="34" charset="-122"/>
                <a:ea typeface="Arial Unicode MS" panose="020B0604020202020204" pitchFamily="34" charset="-122"/>
                <a:cs typeface="Arial Unicode MS" panose="020B0604020202020204" pitchFamily="34" charset="-122"/>
              </a:rPr>
              <a:t>Methodologies</a:t>
            </a:r>
            <a:endParaRPr lang="zh-CN" altLang="en-US" sz="6000" dirty="0">
              <a:solidFill>
                <a:schemeClr val="accent2">
                  <a:lumMod val="60000"/>
                  <a:lumOff val="40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 name="内容占位符 2"/>
          <p:cNvSpPr>
            <a:spLocks noGrp="1"/>
          </p:cNvSpPr>
          <p:nvPr>
            <p:ph idx="1"/>
          </p:nvPr>
        </p:nvSpPr>
        <p:spPr>
          <a:xfrm>
            <a:off x="1537092" y="2589851"/>
            <a:ext cx="8761412" cy="3416300"/>
          </a:xfrm>
        </p:spPr>
        <p:txBody>
          <a:bodyPr>
            <a:noAutofit/>
          </a:bodyPr>
          <a:lstStyle/>
          <a:p>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Inquiries </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with </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at least 5 immigrants/international students who are willing to learn English or willing to get English education, </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in discussing the needs/necessity of the </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ESL training programs </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as additional educational courses.</a:t>
            </a:r>
          </a:p>
          <a:p>
            <a:endPar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0" indent="0">
              <a:buNone/>
            </a:pP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zh-CN" sz="20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Inquiries will be done by phone interview.</a:t>
            </a:r>
            <a:endParaRPr lang="zh-CN" altLang="en-US"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1880657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68852" y="1014611"/>
            <a:ext cx="8761413" cy="706964"/>
          </a:xfrm>
        </p:spPr>
        <p:txBody>
          <a:bodyPr/>
          <a:lstStyle/>
          <a:p>
            <a:pPr algn="ctr"/>
            <a:r>
              <a:rPr lang="en-US" altLang="zh-CN" sz="4800" dirty="0" smtClean="0">
                <a:solidFill>
                  <a:schemeClr val="accent4">
                    <a:lumMod val="60000"/>
                    <a:lumOff val="40000"/>
                  </a:schemeClr>
                </a:solidFill>
                <a:latin typeface="Arial Unicode MS" panose="020B0604020202020204" pitchFamily="34" charset="-122"/>
                <a:ea typeface="Arial Unicode MS" panose="020B0604020202020204" pitchFamily="34" charset="-122"/>
                <a:cs typeface="Arial Unicode MS" panose="020B0604020202020204" pitchFamily="34" charset="-122"/>
              </a:rPr>
              <a:t>Schedules and Time Frames</a:t>
            </a:r>
            <a:endParaRPr lang="zh-CN" altLang="en-US" sz="4800" dirty="0">
              <a:solidFill>
                <a:schemeClr val="accent4">
                  <a:lumMod val="60000"/>
                  <a:lumOff val="40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 name="内容占位符 2"/>
          <p:cNvSpPr>
            <a:spLocks noGrp="1"/>
          </p:cNvSpPr>
          <p:nvPr>
            <p:ph idx="1"/>
          </p:nvPr>
        </p:nvSpPr>
        <p:spPr>
          <a:xfrm>
            <a:off x="554453" y="2535260"/>
            <a:ext cx="5041129" cy="3961073"/>
          </a:xfrm>
        </p:spPr>
        <p:txBody>
          <a:bodyPr>
            <a:normAutofit fontScale="85000" lnSpcReduction="20000"/>
          </a:bodyPr>
          <a:lstStyle/>
          <a:p>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All surveys </a:t>
            </a:r>
            <a:r>
              <a:rPr lang="en-US" altLang="zh-CN"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and interviews will be plan and schedule in a timely </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manner.</a:t>
            </a:r>
          </a:p>
          <a:p>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 couple of additional </a:t>
            </a:r>
            <a:r>
              <a:rPr lang="en-US" altLang="zh-CN"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names on the backup list in case of cancellation of interviews by the scheduled interviewees</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t>
            </a:r>
          </a:p>
          <a:p>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Inquiries </a:t>
            </a:r>
            <a:r>
              <a:rPr lang="en-US" altLang="zh-CN"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will likely be complete within </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four </a:t>
            </a:r>
            <a:r>
              <a:rPr lang="en-US" altLang="zh-CN"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weeks so that there will be enough time to make possible changes to the research </a:t>
            </a: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report.</a:t>
            </a:r>
          </a:p>
          <a:p>
            <a:endParaRPr lang="en-US" altLang="zh-CN" dirty="0" smtClean="0"/>
          </a:p>
          <a:p>
            <a:endParaRPr lang="zh-CN" altLang="en-US" dirty="0"/>
          </a:p>
        </p:txBody>
      </p:sp>
      <p:sp>
        <p:nvSpPr>
          <p:cNvPr id="5" name="内容占位符 2"/>
          <p:cNvSpPr txBox="1">
            <a:spLocks/>
          </p:cNvSpPr>
          <p:nvPr/>
        </p:nvSpPr>
        <p:spPr>
          <a:xfrm>
            <a:off x="6029479" y="2535260"/>
            <a:ext cx="5041129" cy="3961073"/>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1</a:t>
            </a:r>
            <a:r>
              <a:rPr lang="en-US" altLang="zh-CN" sz="2400" baseline="300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st</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week: Surveys on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NMC students and high school students </a:t>
            </a:r>
            <a:endPar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2</a:t>
            </a:r>
            <a:r>
              <a:rPr lang="en-US" altLang="zh-CN" sz="2400" baseline="300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nd</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week: Interviews with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students to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discuss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the topic on the insufficiency of higher educational sources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in depth  </a:t>
            </a:r>
          </a:p>
          <a:p>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3</a:t>
            </a:r>
            <a:r>
              <a:rPr lang="en-US" altLang="zh-CN" sz="2400" baseline="300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rd</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week: Inquiries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with immigrants/international students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in discussing the necessity of the ESL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training programs. </a:t>
            </a:r>
            <a:endPar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4</a:t>
            </a:r>
            <a:r>
              <a:rPr lang="en-US" altLang="zh-CN" sz="2400" baseline="300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th</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week: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Mak</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e up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on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any missed </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interviews or appointments</a:t>
            </a:r>
            <a:endPar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5</a:t>
            </a:r>
            <a:r>
              <a:rPr lang="en-US" altLang="zh-CN" sz="2400" baseline="300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th</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and 6</a:t>
            </a:r>
            <a:r>
              <a:rPr lang="en-US" altLang="zh-CN" sz="2400" baseline="300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th</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week: Organize information and data into the research project</a:t>
            </a:r>
          </a:p>
          <a:p>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7</a:t>
            </a:r>
            <a:r>
              <a:rPr lang="en-US" altLang="zh-CN" sz="2400" baseline="300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th</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and 8</a:t>
            </a:r>
            <a:r>
              <a:rPr lang="en-US" altLang="zh-CN" sz="2400" baseline="300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th</a:t>
            </a:r>
            <a:r>
              <a:rPr lang="en-US" altLang="zh-CN"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week: Make any changes or gather new data/information if needed</a:t>
            </a:r>
            <a:endParaRPr lang="zh-CN" altLang="en-US" sz="2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32819584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离子会议室">
  <a:themeElements>
    <a:clrScheme name="离子会议室">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离子会议室">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离子会议室">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Integral</Template>
  <TotalTime>161</TotalTime>
  <Words>498</Words>
  <Application>Microsoft Office PowerPoint</Application>
  <PresentationFormat>宽屏</PresentationFormat>
  <Paragraphs>32</Paragraphs>
  <Slides>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vt:i4>
      </vt:variant>
    </vt:vector>
  </HeadingPairs>
  <TitlesOfParts>
    <vt:vector size="13" baseType="lpstr">
      <vt:lpstr>Arial Unicode MS</vt:lpstr>
      <vt:lpstr>宋体</vt:lpstr>
      <vt:lpstr>Arial</vt:lpstr>
      <vt:lpstr>Century Gothic</vt:lpstr>
      <vt:lpstr>Times New Roman</vt:lpstr>
      <vt:lpstr>Wingdings 3</vt:lpstr>
      <vt:lpstr>离子会议室</vt:lpstr>
      <vt:lpstr>Proposal on the Significance of More Educational Programs in Diverse Fields</vt:lpstr>
      <vt:lpstr>Information on Literature References</vt:lpstr>
      <vt:lpstr>Methodologies</vt:lpstr>
      <vt:lpstr>Methodologies</vt:lpstr>
      <vt:lpstr>Methodologies</vt:lpstr>
      <vt:lpstr>Schedules and Time Frames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Significance of More Educational Programs in Diverse Fields</dc:title>
  <dc:creator>stellawu</dc:creator>
  <cp:lastModifiedBy>stellawu</cp:lastModifiedBy>
  <cp:revision>24</cp:revision>
  <dcterms:created xsi:type="dcterms:W3CDTF">2018-09-14T01:41:35Z</dcterms:created>
  <dcterms:modified xsi:type="dcterms:W3CDTF">2018-09-26T02:15:26Z</dcterms:modified>
</cp:coreProperties>
</file>