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357"/>
    <p:restoredTop sz="94629"/>
  </p:normalViewPr>
  <p:slideViewPr>
    <p:cSldViewPr snapToGrid="0" snapToObjects="1">
      <p:cViewPr>
        <p:scale>
          <a:sx n="40" d="100"/>
          <a:sy n="40" d="100"/>
        </p:scale>
        <p:origin x="384" y="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953F0-F5A6-44BC-BD8F-CF57A596128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A70B46-BEA7-4B5B-A190-80034502B17C}">
      <dgm:prSet/>
      <dgm:spPr/>
      <dgm:t>
        <a:bodyPr/>
        <a:lstStyle/>
        <a:p>
          <a:r>
            <a:rPr lang="en-US" dirty="0" err="1"/>
            <a:t>Hajizadeh</a:t>
          </a:r>
          <a:r>
            <a:rPr lang="en-US" dirty="0"/>
            <a:t>, Mohammed. (2016). Legalizing and regulating marijuana in Canada: review of potential economic, social and health impacts. International journal of health policy and management, 5(8), 543. </a:t>
          </a:r>
        </a:p>
      </dgm:t>
    </dgm:pt>
    <dgm:pt modelId="{B38DEDBB-15CB-4444-AFFA-000E652E06FF}" type="parTrans" cxnId="{4FA52659-EF28-4501-B8BC-C74C2959F7AF}">
      <dgm:prSet/>
      <dgm:spPr/>
      <dgm:t>
        <a:bodyPr/>
        <a:lstStyle/>
        <a:p>
          <a:endParaRPr lang="en-US"/>
        </a:p>
      </dgm:t>
    </dgm:pt>
    <dgm:pt modelId="{CE3D63B7-8367-4172-AB21-4E2AB0734C13}" type="sibTrans" cxnId="{4FA52659-EF28-4501-B8BC-C74C2959F7AF}">
      <dgm:prSet/>
      <dgm:spPr/>
      <dgm:t>
        <a:bodyPr/>
        <a:lstStyle/>
        <a:p>
          <a:endParaRPr lang="en-US"/>
        </a:p>
      </dgm:t>
    </dgm:pt>
    <dgm:pt modelId="{123B5C1B-4553-43F3-B695-EC2BE6F8E116}">
      <dgm:prSet/>
      <dgm:spPr/>
      <dgm:t>
        <a:bodyPr/>
        <a:lstStyle/>
        <a:p>
          <a:r>
            <a:rPr lang="en-US"/>
            <a:t>Evans, D. (2013). The economic impacts of marijuana legalization.</a:t>
          </a:r>
        </a:p>
      </dgm:t>
    </dgm:pt>
    <dgm:pt modelId="{9DC21CDF-1680-4EC7-A30B-2D4167405EF3}" type="parTrans" cxnId="{BD594F7D-2EEA-435A-9603-78C16885C7EB}">
      <dgm:prSet/>
      <dgm:spPr/>
      <dgm:t>
        <a:bodyPr/>
        <a:lstStyle/>
        <a:p>
          <a:endParaRPr lang="en-US"/>
        </a:p>
      </dgm:t>
    </dgm:pt>
    <dgm:pt modelId="{58F2A035-036D-4978-9649-F383B223CF9B}" type="sibTrans" cxnId="{BD594F7D-2EEA-435A-9603-78C16885C7EB}">
      <dgm:prSet/>
      <dgm:spPr/>
      <dgm:t>
        <a:bodyPr/>
        <a:lstStyle/>
        <a:p>
          <a:endParaRPr lang="en-US"/>
        </a:p>
      </dgm:t>
    </dgm:pt>
    <dgm:pt modelId="{C2508017-89CD-427D-BC00-32F64526D7CB}">
      <dgm:prSet/>
      <dgm:spPr/>
      <dgm:t>
        <a:bodyPr/>
        <a:lstStyle/>
        <a:p>
          <a:r>
            <a:rPr lang="en-US"/>
            <a:t>Kang, S. K., O’Leary, J., &amp; Miller, J. (2016). From forbidden fruit to the goose that lays golden eggs: Marijuana tourism in Colorado. SAGE Open, 6(4), 2158244016679213.</a:t>
          </a:r>
        </a:p>
      </dgm:t>
    </dgm:pt>
    <dgm:pt modelId="{24D8EB62-A21A-4181-B8EA-FE95B19598AB}" type="parTrans" cxnId="{F91095E5-52FA-4F0A-9348-75134FBF0C91}">
      <dgm:prSet/>
      <dgm:spPr/>
      <dgm:t>
        <a:bodyPr/>
        <a:lstStyle/>
        <a:p>
          <a:endParaRPr lang="en-US"/>
        </a:p>
      </dgm:t>
    </dgm:pt>
    <dgm:pt modelId="{CB0E8ADA-E0D5-4583-B068-2913A8CA36F0}" type="sibTrans" cxnId="{F91095E5-52FA-4F0A-9348-75134FBF0C91}">
      <dgm:prSet/>
      <dgm:spPr/>
      <dgm:t>
        <a:bodyPr/>
        <a:lstStyle/>
        <a:p>
          <a:endParaRPr lang="en-US"/>
        </a:p>
      </dgm:t>
    </dgm:pt>
    <dgm:pt modelId="{71701F33-71C1-47B7-8944-967A334610C0}">
      <dgm:prSet/>
      <dgm:spPr/>
      <dgm:t>
        <a:bodyPr/>
        <a:lstStyle/>
        <a:p>
          <a:r>
            <a:rPr lang="en-US"/>
            <a:t>Joffe, A., &amp; Yancy, W. S. (2004). Legalization of marijuana: potential impact on youth. Pediatrics, 113(6), e632-e638.</a:t>
          </a:r>
        </a:p>
      </dgm:t>
    </dgm:pt>
    <dgm:pt modelId="{E455827E-308C-46DF-9D6D-6BD4151B999E}" type="parTrans" cxnId="{39E1BB5B-C071-46CD-A764-A6C9CF53E00D}">
      <dgm:prSet/>
      <dgm:spPr/>
      <dgm:t>
        <a:bodyPr/>
        <a:lstStyle/>
        <a:p>
          <a:endParaRPr lang="en-US"/>
        </a:p>
      </dgm:t>
    </dgm:pt>
    <dgm:pt modelId="{963063C9-699D-4747-89BD-F61A3ACF1196}" type="sibTrans" cxnId="{39E1BB5B-C071-46CD-A764-A6C9CF53E00D}">
      <dgm:prSet/>
      <dgm:spPr/>
      <dgm:t>
        <a:bodyPr/>
        <a:lstStyle/>
        <a:p>
          <a:endParaRPr lang="en-US"/>
        </a:p>
      </dgm:t>
    </dgm:pt>
    <dgm:pt modelId="{533C6743-B70C-42D3-B1E3-3B5052CF50CA}">
      <dgm:prSet/>
      <dgm:spPr/>
      <dgm:t>
        <a:bodyPr/>
        <a:lstStyle/>
        <a:p>
          <a:r>
            <a:rPr lang="en-US"/>
            <a:t>Shepard, E. M., &amp; Blackley, P. R. (2007). The impact of marijuana law enforcement in an economic model of crime. </a:t>
          </a:r>
          <a:r>
            <a:rPr lang="en-US" i="1"/>
            <a:t>Journal of Drug Issues</a:t>
          </a:r>
          <a:r>
            <a:rPr lang="en-US"/>
            <a:t>, </a:t>
          </a:r>
          <a:r>
            <a:rPr lang="en-US" i="1"/>
            <a:t>37</a:t>
          </a:r>
          <a:r>
            <a:rPr lang="en-US"/>
            <a:t>(2), 403-424.</a:t>
          </a:r>
        </a:p>
      </dgm:t>
    </dgm:pt>
    <dgm:pt modelId="{C0E4485E-3035-4F88-B268-B48B5345B5C2}" type="parTrans" cxnId="{E0E71CE8-6FB7-4273-8A07-084EA0F1AFFE}">
      <dgm:prSet/>
      <dgm:spPr/>
      <dgm:t>
        <a:bodyPr/>
        <a:lstStyle/>
        <a:p>
          <a:endParaRPr lang="en-US"/>
        </a:p>
      </dgm:t>
    </dgm:pt>
    <dgm:pt modelId="{7843B367-199C-4FBB-B879-1636727FC4BD}" type="sibTrans" cxnId="{E0E71CE8-6FB7-4273-8A07-084EA0F1AFFE}">
      <dgm:prSet/>
      <dgm:spPr/>
      <dgm:t>
        <a:bodyPr/>
        <a:lstStyle/>
        <a:p>
          <a:endParaRPr lang="en-US"/>
        </a:p>
      </dgm:t>
    </dgm:pt>
    <dgm:pt modelId="{8ACF6BBB-49DB-F94C-B119-06A6E5FADDAA}" type="pres">
      <dgm:prSet presAssocID="{5A5953F0-F5A6-44BC-BD8F-CF57A5961282}" presName="diagram" presStyleCnt="0">
        <dgm:presLayoutVars>
          <dgm:dir/>
          <dgm:resizeHandles val="exact"/>
        </dgm:presLayoutVars>
      </dgm:prSet>
      <dgm:spPr/>
    </dgm:pt>
    <dgm:pt modelId="{9840B6F1-A3F8-3D4A-B3E2-79480D3B3A1E}" type="pres">
      <dgm:prSet presAssocID="{B9A70B46-BEA7-4B5B-A190-80034502B17C}" presName="node" presStyleLbl="node1" presStyleIdx="0" presStyleCnt="5">
        <dgm:presLayoutVars>
          <dgm:bulletEnabled val="1"/>
        </dgm:presLayoutVars>
      </dgm:prSet>
      <dgm:spPr/>
    </dgm:pt>
    <dgm:pt modelId="{389AC355-30B5-0341-A1DF-ED5A024B0D00}" type="pres">
      <dgm:prSet presAssocID="{CE3D63B7-8367-4172-AB21-4E2AB0734C13}" presName="sibTrans" presStyleCnt="0"/>
      <dgm:spPr/>
    </dgm:pt>
    <dgm:pt modelId="{5797D19C-4870-134E-B7F8-44486DCD3BB4}" type="pres">
      <dgm:prSet presAssocID="{123B5C1B-4553-43F3-B695-EC2BE6F8E116}" presName="node" presStyleLbl="node1" presStyleIdx="1" presStyleCnt="5">
        <dgm:presLayoutVars>
          <dgm:bulletEnabled val="1"/>
        </dgm:presLayoutVars>
      </dgm:prSet>
      <dgm:spPr/>
    </dgm:pt>
    <dgm:pt modelId="{2183867C-6FC8-424D-999F-3F52D801CA3F}" type="pres">
      <dgm:prSet presAssocID="{58F2A035-036D-4978-9649-F383B223CF9B}" presName="sibTrans" presStyleCnt="0"/>
      <dgm:spPr/>
    </dgm:pt>
    <dgm:pt modelId="{AAEE5059-3160-E348-9204-B778DA31C832}" type="pres">
      <dgm:prSet presAssocID="{C2508017-89CD-427D-BC00-32F64526D7CB}" presName="node" presStyleLbl="node1" presStyleIdx="2" presStyleCnt="5">
        <dgm:presLayoutVars>
          <dgm:bulletEnabled val="1"/>
        </dgm:presLayoutVars>
      </dgm:prSet>
      <dgm:spPr/>
    </dgm:pt>
    <dgm:pt modelId="{E6D0ECF0-A61C-CA43-A963-4346B4E1B591}" type="pres">
      <dgm:prSet presAssocID="{CB0E8ADA-E0D5-4583-B068-2913A8CA36F0}" presName="sibTrans" presStyleCnt="0"/>
      <dgm:spPr/>
    </dgm:pt>
    <dgm:pt modelId="{79487EB1-8678-C442-B07F-944DA31788ED}" type="pres">
      <dgm:prSet presAssocID="{71701F33-71C1-47B7-8944-967A334610C0}" presName="node" presStyleLbl="node1" presStyleIdx="3" presStyleCnt="5">
        <dgm:presLayoutVars>
          <dgm:bulletEnabled val="1"/>
        </dgm:presLayoutVars>
      </dgm:prSet>
      <dgm:spPr/>
    </dgm:pt>
    <dgm:pt modelId="{5F73D0A5-F2DB-1E40-B619-A50FC2A53CB0}" type="pres">
      <dgm:prSet presAssocID="{963063C9-699D-4747-89BD-F61A3ACF1196}" presName="sibTrans" presStyleCnt="0"/>
      <dgm:spPr/>
    </dgm:pt>
    <dgm:pt modelId="{AE967A69-9314-944F-9063-644FB069A666}" type="pres">
      <dgm:prSet presAssocID="{533C6743-B70C-42D3-B1E3-3B5052CF50CA}" presName="node" presStyleLbl="node1" presStyleIdx="4" presStyleCnt="5">
        <dgm:presLayoutVars>
          <dgm:bulletEnabled val="1"/>
        </dgm:presLayoutVars>
      </dgm:prSet>
      <dgm:spPr/>
    </dgm:pt>
  </dgm:ptLst>
  <dgm:cxnLst>
    <dgm:cxn modelId="{A719FB10-2DD2-9842-9431-552C7ED91E98}" type="presOf" srcId="{C2508017-89CD-427D-BC00-32F64526D7CB}" destId="{AAEE5059-3160-E348-9204-B778DA31C832}" srcOrd="0" destOrd="0" presId="urn:microsoft.com/office/officeart/2005/8/layout/default"/>
    <dgm:cxn modelId="{BA5DE833-42B8-3040-860C-0F77CF65D56D}" type="presOf" srcId="{533C6743-B70C-42D3-B1E3-3B5052CF50CA}" destId="{AE967A69-9314-944F-9063-644FB069A666}" srcOrd="0" destOrd="0" presId="urn:microsoft.com/office/officeart/2005/8/layout/default"/>
    <dgm:cxn modelId="{4FA52659-EF28-4501-B8BC-C74C2959F7AF}" srcId="{5A5953F0-F5A6-44BC-BD8F-CF57A5961282}" destId="{B9A70B46-BEA7-4B5B-A190-80034502B17C}" srcOrd="0" destOrd="0" parTransId="{B38DEDBB-15CB-4444-AFFA-000E652E06FF}" sibTransId="{CE3D63B7-8367-4172-AB21-4E2AB0734C13}"/>
    <dgm:cxn modelId="{39E1BB5B-C071-46CD-A764-A6C9CF53E00D}" srcId="{5A5953F0-F5A6-44BC-BD8F-CF57A5961282}" destId="{71701F33-71C1-47B7-8944-967A334610C0}" srcOrd="3" destOrd="0" parTransId="{E455827E-308C-46DF-9D6D-6BD4151B999E}" sibTransId="{963063C9-699D-4747-89BD-F61A3ACF1196}"/>
    <dgm:cxn modelId="{972CC76A-F95A-D645-8B58-811212DC3CFD}" type="presOf" srcId="{123B5C1B-4553-43F3-B695-EC2BE6F8E116}" destId="{5797D19C-4870-134E-B7F8-44486DCD3BB4}" srcOrd="0" destOrd="0" presId="urn:microsoft.com/office/officeart/2005/8/layout/default"/>
    <dgm:cxn modelId="{5EA92C73-9D9F-194F-BB99-26CE84300A1A}" type="presOf" srcId="{71701F33-71C1-47B7-8944-967A334610C0}" destId="{79487EB1-8678-C442-B07F-944DA31788ED}" srcOrd="0" destOrd="0" presId="urn:microsoft.com/office/officeart/2005/8/layout/default"/>
    <dgm:cxn modelId="{BD594F7D-2EEA-435A-9603-78C16885C7EB}" srcId="{5A5953F0-F5A6-44BC-BD8F-CF57A5961282}" destId="{123B5C1B-4553-43F3-B695-EC2BE6F8E116}" srcOrd="1" destOrd="0" parTransId="{9DC21CDF-1680-4EC7-A30B-2D4167405EF3}" sibTransId="{58F2A035-036D-4978-9649-F383B223CF9B}"/>
    <dgm:cxn modelId="{1AC991AF-A39D-7044-AC28-0CE2C3EBF2CA}" type="presOf" srcId="{5A5953F0-F5A6-44BC-BD8F-CF57A5961282}" destId="{8ACF6BBB-49DB-F94C-B119-06A6E5FADDAA}" srcOrd="0" destOrd="0" presId="urn:microsoft.com/office/officeart/2005/8/layout/default"/>
    <dgm:cxn modelId="{6A9CB2E3-550D-8042-B7DC-BFFC324F716F}" type="presOf" srcId="{B9A70B46-BEA7-4B5B-A190-80034502B17C}" destId="{9840B6F1-A3F8-3D4A-B3E2-79480D3B3A1E}" srcOrd="0" destOrd="0" presId="urn:microsoft.com/office/officeart/2005/8/layout/default"/>
    <dgm:cxn modelId="{F91095E5-52FA-4F0A-9348-75134FBF0C91}" srcId="{5A5953F0-F5A6-44BC-BD8F-CF57A5961282}" destId="{C2508017-89CD-427D-BC00-32F64526D7CB}" srcOrd="2" destOrd="0" parTransId="{24D8EB62-A21A-4181-B8EA-FE95B19598AB}" sibTransId="{CB0E8ADA-E0D5-4583-B068-2913A8CA36F0}"/>
    <dgm:cxn modelId="{E0E71CE8-6FB7-4273-8A07-084EA0F1AFFE}" srcId="{5A5953F0-F5A6-44BC-BD8F-CF57A5961282}" destId="{533C6743-B70C-42D3-B1E3-3B5052CF50CA}" srcOrd="4" destOrd="0" parTransId="{C0E4485E-3035-4F88-B268-B48B5345B5C2}" sibTransId="{7843B367-199C-4FBB-B879-1636727FC4BD}"/>
    <dgm:cxn modelId="{6A4C2790-77EE-434F-88C5-D0BE22C45364}" type="presParOf" srcId="{8ACF6BBB-49DB-F94C-B119-06A6E5FADDAA}" destId="{9840B6F1-A3F8-3D4A-B3E2-79480D3B3A1E}" srcOrd="0" destOrd="0" presId="urn:microsoft.com/office/officeart/2005/8/layout/default"/>
    <dgm:cxn modelId="{15E182E9-2787-7347-A23E-B6505A3F86ED}" type="presParOf" srcId="{8ACF6BBB-49DB-F94C-B119-06A6E5FADDAA}" destId="{389AC355-30B5-0341-A1DF-ED5A024B0D00}" srcOrd="1" destOrd="0" presId="urn:microsoft.com/office/officeart/2005/8/layout/default"/>
    <dgm:cxn modelId="{F72DB87B-4E1F-A44B-8ED3-ABE4F41DBA72}" type="presParOf" srcId="{8ACF6BBB-49DB-F94C-B119-06A6E5FADDAA}" destId="{5797D19C-4870-134E-B7F8-44486DCD3BB4}" srcOrd="2" destOrd="0" presId="urn:microsoft.com/office/officeart/2005/8/layout/default"/>
    <dgm:cxn modelId="{3779CC0C-947F-B640-92EC-5703CD2077F0}" type="presParOf" srcId="{8ACF6BBB-49DB-F94C-B119-06A6E5FADDAA}" destId="{2183867C-6FC8-424D-999F-3F52D801CA3F}" srcOrd="3" destOrd="0" presId="urn:microsoft.com/office/officeart/2005/8/layout/default"/>
    <dgm:cxn modelId="{B044A84D-CB97-AF4F-98E6-9C8495D8F21F}" type="presParOf" srcId="{8ACF6BBB-49DB-F94C-B119-06A6E5FADDAA}" destId="{AAEE5059-3160-E348-9204-B778DA31C832}" srcOrd="4" destOrd="0" presId="urn:microsoft.com/office/officeart/2005/8/layout/default"/>
    <dgm:cxn modelId="{121BED99-6A90-FA4F-9B65-6E1C564588D1}" type="presParOf" srcId="{8ACF6BBB-49DB-F94C-B119-06A6E5FADDAA}" destId="{E6D0ECF0-A61C-CA43-A963-4346B4E1B591}" srcOrd="5" destOrd="0" presId="urn:microsoft.com/office/officeart/2005/8/layout/default"/>
    <dgm:cxn modelId="{9F34AE16-49B5-5A49-872D-F0C51D704E5F}" type="presParOf" srcId="{8ACF6BBB-49DB-F94C-B119-06A6E5FADDAA}" destId="{79487EB1-8678-C442-B07F-944DA31788ED}" srcOrd="6" destOrd="0" presId="urn:microsoft.com/office/officeart/2005/8/layout/default"/>
    <dgm:cxn modelId="{84F4DBC2-8895-D943-BF08-309E5C80DA3C}" type="presParOf" srcId="{8ACF6BBB-49DB-F94C-B119-06A6E5FADDAA}" destId="{5F73D0A5-F2DB-1E40-B619-A50FC2A53CB0}" srcOrd="7" destOrd="0" presId="urn:microsoft.com/office/officeart/2005/8/layout/default"/>
    <dgm:cxn modelId="{2DB4DB76-4475-FF45-A168-43CA7CD26697}" type="presParOf" srcId="{8ACF6BBB-49DB-F94C-B119-06A6E5FADDAA}" destId="{AE967A69-9314-944F-9063-644FB069A66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0B6F1-A3F8-3D4A-B3E2-79480D3B3A1E}">
      <dsp:nvSpPr>
        <dsp:cNvPr id="0" name=""/>
        <dsp:cNvSpPr/>
      </dsp:nvSpPr>
      <dsp:spPr>
        <a:xfrm>
          <a:off x="0" y="36934"/>
          <a:ext cx="3037581" cy="18225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Hajizadeh</a:t>
          </a:r>
          <a:r>
            <a:rPr lang="en-US" sz="1700" kern="1200" dirty="0"/>
            <a:t>, Mohammed. (2016). Legalizing and regulating marijuana in Canada: review of potential economic, social and health impacts. International journal of health policy and management, 5(8), 543. </a:t>
          </a:r>
        </a:p>
      </dsp:txBody>
      <dsp:txXfrm>
        <a:off x="0" y="36934"/>
        <a:ext cx="3037581" cy="1822549"/>
      </dsp:txXfrm>
    </dsp:sp>
    <dsp:sp modelId="{5797D19C-4870-134E-B7F8-44486DCD3BB4}">
      <dsp:nvSpPr>
        <dsp:cNvPr id="0" name=""/>
        <dsp:cNvSpPr/>
      </dsp:nvSpPr>
      <dsp:spPr>
        <a:xfrm>
          <a:off x="3341340" y="36934"/>
          <a:ext cx="3037581" cy="1822549"/>
        </a:xfrm>
        <a:prstGeom prst="rect">
          <a:avLst/>
        </a:prstGeom>
        <a:gradFill rotWithShape="0">
          <a:gsLst>
            <a:gs pos="0">
              <a:schemeClr val="accent2">
                <a:hueOff val="704463"/>
                <a:satOff val="-5041"/>
                <a:lumOff val="-294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704463"/>
                <a:satOff val="-5041"/>
                <a:lumOff val="-294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Evans, D. (2013). The economic impacts of marijuana legalization.</a:t>
          </a:r>
        </a:p>
      </dsp:txBody>
      <dsp:txXfrm>
        <a:off x="3341340" y="36934"/>
        <a:ext cx="3037581" cy="1822549"/>
      </dsp:txXfrm>
    </dsp:sp>
    <dsp:sp modelId="{AAEE5059-3160-E348-9204-B778DA31C832}">
      <dsp:nvSpPr>
        <dsp:cNvPr id="0" name=""/>
        <dsp:cNvSpPr/>
      </dsp:nvSpPr>
      <dsp:spPr>
        <a:xfrm>
          <a:off x="6682680" y="36934"/>
          <a:ext cx="3037581" cy="1822549"/>
        </a:xfrm>
        <a:prstGeom prst="rect">
          <a:avLst/>
        </a:prstGeom>
        <a:gradFill rotWithShape="0">
          <a:gsLst>
            <a:gs pos="0">
              <a:schemeClr val="accent2">
                <a:hueOff val="1408927"/>
                <a:satOff val="-10081"/>
                <a:lumOff val="-589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1408927"/>
                <a:satOff val="-10081"/>
                <a:lumOff val="-589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Kang, S. K., O’Leary, J., &amp; Miller, J. (2016). From forbidden fruit to the goose that lays golden eggs: Marijuana tourism in Colorado. SAGE Open, 6(4), 2158244016679213.</a:t>
          </a:r>
        </a:p>
      </dsp:txBody>
      <dsp:txXfrm>
        <a:off x="6682680" y="36934"/>
        <a:ext cx="3037581" cy="1822549"/>
      </dsp:txXfrm>
    </dsp:sp>
    <dsp:sp modelId="{79487EB1-8678-C442-B07F-944DA31788ED}">
      <dsp:nvSpPr>
        <dsp:cNvPr id="0" name=""/>
        <dsp:cNvSpPr/>
      </dsp:nvSpPr>
      <dsp:spPr>
        <a:xfrm>
          <a:off x="1670670" y="2163241"/>
          <a:ext cx="3037581" cy="1822549"/>
        </a:xfrm>
        <a:prstGeom prst="rect">
          <a:avLst/>
        </a:prstGeom>
        <a:gradFill rotWithShape="0">
          <a:gsLst>
            <a:gs pos="0">
              <a:schemeClr val="accent2">
                <a:hueOff val="2113390"/>
                <a:satOff val="-15122"/>
                <a:lumOff val="-88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2113390"/>
                <a:satOff val="-15122"/>
                <a:lumOff val="-88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Joffe, A., &amp; Yancy, W. S. (2004). Legalization of marijuana: potential impact on youth. Pediatrics, 113(6), e632-e638.</a:t>
          </a:r>
        </a:p>
      </dsp:txBody>
      <dsp:txXfrm>
        <a:off x="1670670" y="2163241"/>
        <a:ext cx="3037581" cy="1822549"/>
      </dsp:txXfrm>
    </dsp:sp>
    <dsp:sp modelId="{AE967A69-9314-944F-9063-644FB069A666}">
      <dsp:nvSpPr>
        <dsp:cNvPr id="0" name=""/>
        <dsp:cNvSpPr/>
      </dsp:nvSpPr>
      <dsp:spPr>
        <a:xfrm>
          <a:off x="5012010" y="2163241"/>
          <a:ext cx="3037581" cy="1822549"/>
        </a:xfrm>
        <a:prstGeom prst="rect">
          <a:avLst/>
        </a:prstGeom>
        <a:gradFill rotWithShape="0">
          <a:gsLst>
            <a:gs pos="0">
              <a:schemeClr val="accent2">
                <a:hueOff val="2817853"/>
                <a:satOff val="-20162"/>
                <a:lumOff val="-117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2817853"/>
                <a:satOff val="-20162"/>
                <a:lumOff val="-117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Shepard, E. M., &amp; Blackley, P. R. (2007). The impact of marijuana law enforcement in an economic model of crime. </a:t>
          </a:r>
          <a:r>
            <a:rPr lang="en-US" sz="1700" i="1" kern="1200"/>
            <a:t>Journal of Drug Issues</a:t>
          </a:r>
          <a:r>
            <a:rPr lang="en-US" sz="1700" kern="1200"/>
            <a:t>, </a:t>
          </a:r>
          <a:r>
            <a:rPr lang="en-US" sz="1700" i="1" kern="1200"/>
            <a:t>37</a:t>
          </a:r>
          <a:r>
            <a:rPr lang="en-US" sz="1700" kern="1200"/>
            <a:t>(2), 403-424.</a:t>
          </a:r>
        </a:p>
      </dsp:txBody>
      <dsp:txXfrm>
        <a:off x="5012010" y="2163241"/>
        <a:ext cx="3037581" cy="182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3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5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0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3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9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96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4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5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81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5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59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FABCB7-1F9B-43B0-99AC-A400C23E3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5436F-E61F-2E4B-8996-F4487CF62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134" y="640080"/>
            <a:ext cx="6293689" cy="3652405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</a:rPr>
              <a:t>The LEGALIZATION of recreational marijuana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E3A1A-3789-D844-9713-E4543466C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524" y="4460708"/>
            <a:ext cx="6280299" cy="1753175"/>
          </a:xfrm>
        </p:spPr>
        <p:txBody>
          <a:bodyPr anchor="t">
            <a:normAutofit/>
          </a:bodyPr>
          <a:lstStyle/>
          <a:p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Yukiko Kintol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0CDAE-CE7D-1C49-80ED-33B47AE3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657260"/>
            <a:ext cx="3993942" cy="35246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EFDF85-B225-4BA3-9F57-66860747E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0F1E5C-DA44-9240-9FF9-914404CB4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1622184"/>
            <a:ext cx="3983958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7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BFAD7-ACE4-3347-A2CB-900205C8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292B2-ADB9-D14C-8217-1A87C7F0E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/>
              <a:t>The legalization of recreational marijuana has always been a controversial topic. And now that it is in the process of being legalized in the CNMI it is important we know the affects of it.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9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7B74E-197D-5440-AD37-BB75603D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dirty="0"/>
              <a:t>research questions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D967-1E4A-634A-A7EF-0F133971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en-US" sz="2400" b="1" dirty="0"/>
              <a:t>Primary</a:t>
            </a:r>
            <a:r>
              <a:rPr lang="en-US" b="1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How will the legalization of recreational marijuana affect our economy?</a:t>
            </a:r>
          </a:p>
          <a:p>
            <a:pPr marL="128016" lvl="1" indent="0">
              <a:buNone/>
            </a:pPr>
            <a:r>
              <a:rPr lang="en-US" sz="2400" b="1" dirty="0"/>
              <a:t>Secondary Questions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What are other benefits of the legalization of recreational marijuana?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How will the legalization of marijuana affect the well being of others?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Will the legalization of marijuana negatively influence teenagers/youth?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1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A568-4ABC-1C4D-8E15-5136D1D2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/>
              <a:t>Literature Sources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20EBD7-44BA-4243-A87F-90B6E2E0B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77684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49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0DC61C-E3D9-4019-8508-ED16085F4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2407DA-3131-450F-AA85-F951EE176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D6637F-1EB7-4CD3-B63F-D394D5947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8237-D661-3347-BFCE-71D3168E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/>
              <a:t>Schedule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7D21BE-D5E6-457F-A3AA-633D15D2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E5EEB0-9B9C-BD47-8475-0D9082406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64803"/>
              </p:ext>
            </p:extLst>
          </p:nvPr>
        </p:nvGraphicFramePr>
        <p:xfrm>
          <a:off x="4331777" y="320405"/>
          <a:ext cx="7159525" cy="62171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17616">
                  <a:extLst>
                    <a:ext uri="{9D8B030D-6E8A-4147-A177-3AD203B41FA5}">
                      <a16:colId xmlns:a16="http://schemas.microsoft.com/office/drawing/2014/main" val="1039514391"/>
                    </a:ext>
                  </a:extLst>
                </a:gridCol>
                <a:gridCol w="3741909">
                  <a:extLst>
                    <a:ext uri="{9D8B030D-6E8A-4147-A177-3AD203B41FA5}">
                      <a16:colId xmlns:a16="http://schemas.microsoft.com/office/drawing/2014/main" val="1887975755"/>
                    </a:ext>
                  </a:extLst>
                </a:gridCol>
              </a:tblGrid>
              <a:tr h="960759">
                <a:tc>
                  <a:txBody>
                    <a:bodyPr/>
                    <a:lstStyle/>
                    <a:p>
                      <a:r>
                        <a:rPr lang="en-US" sz="2800" b="0" dirty="0"/>
                        <a:t>September 25 – 28, 2019 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Publish and collect pilot survey information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494408427"/>
                  </a:ext>
                </a:extLst>
              </a:tr>
              <a:tr h="960759">
                <a:tc>
                  <a:txBody>
                    <a:bodyPr/>
                    <a:lstStyle/>
                    <a:p>
                      <a:r>
                        <a:rPr lang="en-US" sz="2800" dirty="0"/>
                        <a:t>September 30 – October 4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Conduct a interview with local experts 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854397604"/>
                  </a:ext>
                </a:extLst>
              </a:tr>
              <a:tr h="960759">
                <a:tc>
                  <a:txBody>
                    <a:bodyPr/>
                    <a:lstStyle/>
                    <a:p>
                      <a:r>
                        <a:rPr lang="en-US" sz="2800" dirty="0"/>
                        <a:t>October 5 – October 10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Interview experts from off island (If possible)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578197133"/>
                  </a:ext>
                </a:extLst>
              </a:tr>
              <a:tr h="511042">
                <a:tc>
                  <a:txBody>
                    <a:bodyPr/>
                    <a:lstStyle/>
                    <a:p>
                      <a:r>
                        <a:rPr lang="en-US" sz="2800" dirty="0"/>
                        <a:t>October 11-October 15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Gather information for final research paper 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354479567"/>
                  </a:ext>
                </a:extLst>
              </a:tr>
              <a:tr h="511042">
                <a:tc>
                  <a:txBody>
                    <a:bodyPr/>
                    <a:lstStyle/>
                    <a:p>
                      <a:r>
                        <a:rPr lang="en-US" sz="2800" dirty="0"/>
                        <a:t>October 30-November 2 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Gather data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1150960308"/>
                  </a:ext>
                </a:extLst>
              </a:tr>
              <a:tr h="511042">
                <a:tc>
                  <a:txBody>
                    <a:bodyPr/>
                    <a:lstStyle/>
                    <a:p>
                      <a:r>
                        <a:rPr lang="en-US" sz="2800" dirty="0"/>
                        <a:t>November 7 &amp; 8 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Create and outline and create a rough draft 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2684591329"/>
                  </a:ext>
                </a:extLst>
              </a:tr>
              <a:tr h="511042">
                <a:tc>
                  <a:txBody>
                    <a:bodyPr/>
                    <a:lstStyle/>
                    <a:p>
                      <a:r>
                        <a:rPr lang="en-US" sz="2800" dirty="0"/>
                        <a:t>November 9-13</a:t>
                      </a:r>
                    </a:p>
                  </a:txBody>
                  <a:tcPr marL="102208" marR="102208" marT="51104" marB="5110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Have paper peer reviewed and finalized</a:t>
                      </a:r>
                    </a:p>
                  </a:txBody>
                  <a:tcPr marL="102208" marR="102208" marT="51104" marB="51104"/>
                </a:tc>
                <a:extLst>
                  <a:ext uri="{0D108BD9-81ED-4DB2-BD59-A6C34878D82A}">
                    <a16:rowId xmlns:a16="http://schemas.microsoft.com/office/drawing/2014/main" val="1195343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449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319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Courier New</vt:lpstr>
      <vt:lpstr>Tw Cen MT</vt:lpstr>
      <vt:lpstr>Tw Cen MT Condensed</vt:lpstr>
      <vt:lpstr>Wingdings</vt:lpstr>
      <vt:lpstr>Wingdings 3</vt:lpstr>
      <vt:lpstr>Integral</vt:lpstr>
      <vt:lpstr>The LEGALIZATION of recreational marijuana </vt:lpstr>
      <vt:lpstr>Why?</vt:lpstr>
      <vt:lpstr>research questions </vt:lpstr>
      <vt:lpstr>Literature Sources</vt:lpstr>
      <vt:lpstr>Schedule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LEGALIZATION of recreational marijuana </dc:title>
  <dc:creator>dan kintol</dc:creator>
  <cp:lastModifiedBy>dan kintol</cp:lastModifiedBy>
  <cp:revision>5</cp:revision>
  <dcterms:created xsi:type="dcterms:W3CDTF">2019-09-25T05:25:51Z</dcterms:created>
  <dcterms:modified xsi:type="dcterms:W3CDTF">2019-10-19T00:58:05Z</dcterms:modified>
</cp:coreProperties>
</file>