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688" r:id="rId4"/>
    <p:sldMasterId id="2147483690" r:id="rId5"/>
    <p:sldMasterId id="2147483692" r:id="rId6"/>
    <p:sldMasterId id="2147483694" r:id="rId7"/>
    <p:sldMasterId id="2147483698" r:id="rId8"/>
  </p:sldMasterIdLst>
  <p:sldIdLst>
    <p:sldId id="256" r:id="rId9"/>
    <p:sldId id="257" r:id="rId10"/>
    <p:sldId id="258" r:id="rId11"/>
    <p:sldId id="259" r:id="rId12"/>
    <p:sldId id="260" r:id="rId13"/>
    <p:sldId id="266" r:id="rId14"/>
    <p:sldId id="267" r:id="rId15"/>
    <p:sldId id="274" r:id="rId16"/>
    <p:sldId id="268" r:id="rId17"/>
    <p:sldId id="269" r:id="rId18"/>
    <p:sldId id="270" r:id="rId19"/>
    <p:sldId id="271" r:id="rId20"/>
    <p:sldId id="272" r:id="rId21"/>
    <p:sldId id="261" r:id="rId22"/>
    <p:sldId id="275" r:id="rId23"/>
    <p:sldId id="276" r:id="rId24"/>
    <p:sldId id="277" r:id="rId25"/>
    <p:sldId id="278" r:id="rId26"/>
    <p:sldId id="262" r:id="rId27"/>
    <p:sldId id="279" r:id="rId28"/>
    <p:sldId id="263" r:id="rId29"/>
    <p:sldId id="264" r:id="rId30"/>
    <p:sldId id="280" r:id="rId31"/>
    <p:sldId id="285" r:id="rId32"/>
    <p:sldId id="283" r:id="rId33"/>
    <p:sldId id="284" r:id="rId34"/>
    <p:sldId id="295" r:id="rId35"/>
    <p:sldId id="286" r:id="rId36"/>
    <p:sldId id="290" r:id="rId37"/>
    <p:sldId id="291" r:id="rId38"/>
    <p:sldId id="292" r:id="rId39"/>
    <p:sldId id="293" r:id="rId40"/>
    <p:sldId id="294" r:id="rId41"/>
    <p:sldId id="281" r:id="rId42"/>
    <p:sldId id="296" r:id="rId43"/>
    <p:sldId id="303" r:id="rId44"/>
    <p:sldId id="297" r:id="rId45"/>
    <p:sldId id="298" r:id="rId46"/>
    <p:sldId id="299" r:id="rId47"/>
    <p:sldId id="300" r:id="rId48"/>
    <p:sldId id="301" r:id="rId49"/>
    <p:sldId id="302" r:id="rId50"/>
    <p:sldId id="304" r:id="rId51"/>
    <p:sldId id="305"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5" d="100"/>
          <a:sy n="55" d="100"/>
        </p:scale>
        <p:origin x="5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3C2A872A-96D6-4A5B-8D78-C5522C92E0F9}" type="datetimeFigureOut">
              <a:rPr lang="en-US" smtClean="0"/>
              <a:t>5/5/2016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8D9690FB-24E5-4942-8C6D-AB76E647F074}"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9966585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A872A-96D6-4A5B-8D78-C5522C92E0F9}"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90FB-24E5-4942-8C6D-AB76E647F074}" type="slidenum">
              <a:rPr lang="en-US" smtClean="0"/>
              <a:t>‹#›</a:t>
            </a:fld>
            <a:endParaRPr lang="en-US"/>
          </a:p>
        </p:txBody>
      </p:sp>
    </p:spTree>
    <p:extLst>
      <p:ext uri="{BB962C8B-B14F-4D97-AF65-F5344CB8AC3E}">
        <p14:creationId xmlns:p14="http://schemas.microsoft.com/office/powerpoint/2010/main" val="283122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C2A872A-96D6-4A5B-8D78-C5522C92E0F9}" type="datetimeFigureOut">
              <a:rPr lang="en-US" smtClean="0"/>
              <a:t>5/5/2016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8D9690FB-24E5-4942-8C6D-AB76E647F074}"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64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190976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43011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868642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956686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88299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10376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332058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A872A-96D6-4A5B-8D78-C5522C92E0F9}"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90FB-24E5-4942-8C6D-AB76E647F074}" type="slidenum">
              <a:rPr lang="en-US" smtClean="0"/>
              <a:t>‹#›</a:t>
            </a:fld>
            <a:endParaRPr lang="en-US"/>
          </a:p>
        </p:txBody>
      </p:sp>
    </p:spTree>
    <p:extLst>
      <p:ext uri="{BB962C8B-B14F-4D97-AF65-F5344CB8AC3E}">
        <p14:creationId xmlns:p14="http://schemas.microsoft.com/office/powerpoint/2010/main" val="357508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C2A872A-96D6-4A5B-8D78-C5522C92E0F9}" type="datetimeFigureOut">
              <a:rPr lang="en-US" smtClean="0"/>
              <a:t>5/5/2016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8D9690FB-24E5-4942-8C6D-AB76E647F074}"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31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2A872A-96D6-4A5B-8D78-C5522C92E0F9}"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690FB-24E5-4942-8C6D-AB76E647F074}" type="slidenum">
              <a:rPr lang="en-US" smtClean="0"/>
              <a:t>‹#›</a:t>
            </a:fld>
            <a:endParaRPr lang="en-US"/>
          </a:p>
        </p:txBody>
      </p:sp>
    </p:spTree>
    <p:extLst>
      <p:ext uri="{BB962C8B-B14F-4D97-AF65-F5344CB8AC3E}">
        <p14:creationId xmlns:p14="http://schemas.microsoft.com/office/powerpoint/2010/main" val="269842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2A872A-96D6-4A5B-8D78-C5522C92E0F9}"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690FB-24E5-4942-8C6D-AB76E647F074}" type="slidenum">
              <a:rPr lang="en-US" smtClean="0"/>
              <a:t>‹#›</a:t>
            </a:fld>
            <a:endParaRPr lang="en-US"/>
          </a:p>
        </p:txBody>
      </p:sp>
    </p:spTree>
    <p:extLst>
      <p:ext uri="{BB962C8B-B14F-4D97-AF65-F5344CB8AC3E}">
        <p14:creationId xmlns:p14="http://schemas.microsoft.com/office/powerpoint/2010/main" val="299196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2A872A-96D6-4A5B-8D78-C5522C92E0F9}"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690FB-24E5-4942-8C6D-AB76E647F074}" type="slidenum">
              <a:rPr lang="en-US" smtClean="0"/>
              <a:t>‹#›</a:t>
            </a:fld>
            <a:endParaRPr lang="en-US"/>
          </a:p>
        </p:txBody>
      </p:sp>
    </p:spTree>
    <p:extLst>
      <p:ext uri="{BB962C8B-B14F-4D97-AF65-F5344CB8AC3E}">
        <p14:creationId xmlns:p14="http://schemas.microsoft.com/office/powerpoint/2010/main" val="233564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C2A872A-96D6-4A5B-8D78-C5522C92E0F9}"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690FB-24E5-4942-8C6D-AB76E647F074}" type="slidenum">
              <a:rPr lang="en-US" smtClean="0"/>
              <a:t>‹#›</a:t>
            </a:fld>
            <a:endParaRPr lang="en-US"/>
          </a:p>
        </p:txBody>
      </p:sp>
    </p:spTree>
    <p:extLst>
      <p:ext uri="{BB962C8B-B14F-4D97-AF65-F5344CB8AC3E}">
        <p14:creationId xmlns:p14="http://schemas.microsoft.com/office/powerpoint/2010/main" val="138550269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C2A872A-96D6-4A5B-8D78-C5522C92E0F9}" type="datetimeFigureOut">
              <a:rPr lang="en-US" smtClean="0"/>
              <a:t>5/5/2016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8D9690FB-24E5-4942-8C6D-AB76E647F074}" type="slidenum">
              <a:rPr lang="en-US" smtClean="0"/>
              <a:t>‹#›</a:t>
            </a:fld>
            <a:endParaRPr lang="en-US"/>
          </a:p>
        </p:txBody>
      </p:sp>
    </p:spTree>
    <p:extLst>
      <p:ext uri="{BB962C8B-B14F-4D97-AF65-F5344CB8AC3E}">
        <p14:creationId xmlns:p14="http://schemas.microsoft.com/office/powerpoint/2010/main" val="250589753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C2A872A-96D6-4A5B-8D78-C5522C92E0F9}" type="datetimeFigureOut">
              <a:rPr lang="en-US" smtClean="0"/>
              <a:t>5/5/2016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D9690FB-24E5-4942-8C6D-AB76E647F074}" type="slidenum">
              <a:rPr lang="en-US" smtClean="0"/>
              <a:t>‹#›</a:t>
            </a:fld>
            <a:endParaRPr lang="en-US"/>
          </a:p>
        </p:txBody>
      </p:sp>
    </p:spTree>
    <p:extLst>
      <p:ext uri="{BB962C8B-B14F-4D97-AF65-F5344CB8AC3E}">
        <p14:creationId xmlns:p14="http://schemas.microsoft.com/office/powerpoint/2010/main" val="261659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C2A872A-96D6-4A5B-8D78-C5522C92E0F9}" type="datetimeFigureOut">
              <a:rPr lang="en-US" smtClean="0"/>
              <a:t>5/5/2016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8D9690FB-24E5-4942-8C6D-AB76E647F074}"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3083798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2286718103"/>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3013744371"/>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340723539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2194489978"/>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4284013584"/>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791475278"/>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6EE1FA-F067-4164-8F4E-A5E866086384}"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F52F811-4166-4503-9CED-46A7BB656349}" type="slidenum">
              <a:rPr lang="en-US" smtClean="0">
                <a:solidFill>
                  <a:srgbClr val="F496CB">
                    <a:lumMod val="75000"/>
                  </a:srgbClr>
                </a:solidFill>
              </a:rPr>
              <a:pPr/>
              <a:t>‹#›</a:t>
            </a:fld>
            <a:endParaRPr lang="en-US">
              <a:solidFill>
                <a:srgbClr val="F496CB">
                  <a:lumMod val="75000"/>
                </a:srgbClr>
              </a:solidFill>
            </a:endParaRPr>
          </a:p>
        </p:txBody>
      </p:sp>
    </p:spTree>
    <p:extLst>
      <p:ext uri="{BB962C8B-B14F-4D97-AF65-F5344CB8AC3E}">
        <p14:creationId xmlns:p14="http://schemas.microsoft.com/office/powerpoint/2010/main" val="1268208143"/>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8.tmp"/></Relationships>
</file>

<file path=ppt/slides/_rels/slide2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12.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2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2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2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 Id="rId4" Type="http://schemas.openxmlformats.org/officeDocument/2006/relationships/image" Target="../media/image31.tmp"/></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7.xml"/><Relationship Id="rId4" Type="http://schemas.openxmlformats.org/officeDocument/2006/relationships/image" Target="../media/image34.tmp"/></Relationships>
</file>

<file path=ppt/slides/_rels/slide3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7.xml"/><Relationship Id="rId4" Type="http://schemas.openxmlformats.org/officeDocument/2006/relationships/image" Target="../media/image37.tmp"/></Relationships>
</file>

<file path=ppt/slides/_rels/slide3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7.xml"/><Relationship Id="rId4" Type="http://schemas.openxmlformats.org/officeDocument/2006/relationships/image" Target="../media/image40.tmp"/></Relationships>
</file>

<file path=ppt/slides/_rels/slide33.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 Id="rId4" Type="http://schemas.openxmlformats.org/officeDocument/2006/relationships/image" Target="../media/image44.tmp"/></Relationships>
</file>

<file path=ppt/slides/_rels/slide3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image" Target="../media/image61.tmp"/><Relationship Id="rId1" Type="http://schemas.openxmlformats.org/officeDocument/2006/relationships/slideLayout" Target="../slideLayouts/slideLayout7.xml"/><Relationship Id="rId4" Type="http://schemas.openxmlformats.org/officeDocument/2006/relationships/image" Target="../media/image63.tm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E-Portfolio</a:t>
            </a:r>
            <a:endParaRPr lang="en-US" dirty="0"/>
          </a:p>
        </p:txBody>
      </p:sp>
      <p:sp>
        <p:nvSpPr>
          <p:cNvPr id="3" name="Subtitle 2"/>
          <p:cNvSpPr>
            <a:spLocks noGrp="1"/>
          </p:cNvSpPr>
          <p:nvPr>
            <p:ph type="subTitle" idx="1"/>
          </p:nvPr>
        </p:nvSpPr>
        <p:spPr>
          <a:xfrm>
            <a:off x="7920752" y="2971800"/>
            <a:ext cx="3793678" cy="3011337"/>
          </a:xfrm>
        </p:spPr>
        <p:txBody>
          <a:bodyPr>
            <a:noAutofit/>
          </a:bodyPr>
          <a:lstStyle/>
          <a:p>
            <a:r>
              <a:rPr lang="en-US" sz="2500" dirty="0" smtClean="0">
                <a:latin typeface="Cambria" panose="02040503050406030204" pitchFamily="18" charset="0"/>
              </a:rPr>
              <a:t>Introspection: Unconscious Behavior and Relationship Personalities</a:t>
            </a:r>
          </a:p>
          <a:p>
            <a:endParaRPr lang="en-US" sz="2500" dirty="0">
              <a:latin typeface="Cambria" panose="02040503050406030204" pitchFamily="18" charset="0"/>
            </a:endParaRPr>
          </a:p>
          <a:p>
            <a:r>
              <a:rPr lang="en-US" sz="2500" dirty="0" smtClean="0">
                <a:latin typeface="Cambria" panose="02040503050406030204" pitchFamily="18" charset="0"/>
              </a:rPr>
              <a:t>Researcher: Janine Perez</a:t>
            </a:r>
            <a:endParaRPr lang="en-US" sz="2500" dirty="0">
              <a:latin typeface="Cambria" panose="02040503050406030204" pitchFamily="18" charset="0"/>
            </a:endParaRPr>
          </a:p>
        </p:txBody>
      </p:sp>
    </p:spTree>
    <p:extLst>
      <p:ext uri="{BB962C8B-B14F-4D97-AF65-F5344CB8AC3E}">
        <p14:creationId xmlns:p14="http://schemas.microsoft.com/office/powerpoint/2010/main" val="3982641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Research Questions</a:t>
            </a:r>
            <a:endParaRPr lang="en-US" dirty="0">
              <a:latin typeface="Cambria" panose="02040503050406030204" pitchFamily="18" charset="0"/>
            </a:endParaRPr>
          </a:p>
        </p:txBody>
      </p:sp>
      <p:sp>
        <p:nvSpPr>
          <p:cNvPr id="3" name="Content Placeholder 2"/>
          <p:cNvSpPr>
            <a:spLocks noGrp="1"/>
          </p:cNvSpPr>
          <p:nvPr>
            <p:ph idx="1"/>
          </p:nvPr>
        </p:nvSpPr>
        <p:spPr>
          <a:xfrm>
            <a:off x="220134" y="1805709"/>
            <a:ext cx="10683394" cy="3880773"/>
          </a:xfrm>
        </p:spPr>
        <p:txBody>
          <a:bodyPr>
            <a:noAutofit/>
          </a:bodyPr>
          <a:lstStyle/>
          <a:p>
            <a:r>
              <a:rPr lang="en-US" sz="3500" dirty="0" smtClean="0">
                <a:latin typeface="Cambria" panose="02040503050406030204" pitchFamily="18" charset="0"/>
              </a:rPr>
              <a:t>Does </a:t>
            </a:r>
            <a:r>
              <a:rPr lang="en-US" sz="3500" dirty="0">
                <a:latin typeface="Cambria" panose="02040503050406030204" pitchFamily="18" charset="0"/>
              </a:rPr>
              <a:t>our unconscious behavior and preferences reflect our relationship </a:t>
            </a:r>
            <a:r>
              <a:rPr lang="en-US" sz="3500" dirty="0" smtClean="0">
                <a:latin typeface="Cambria" panose="02040503050406030204" pitchFamily="18" charset="0"/>
              </a:rPr>
              <a:t>personalities</a:t>
            </a:r>
            <a:r>
              <a:rPr lang="en-US" sz="3500" dirty="0">
                <a:latin typeface="Cambria" panose="02040503050406030204" pitchFamily="18" charset="0"/>
              </a:rPr>
              <a:t>?</a:t>
            </a:r>
            <a:endParaRPr lang="en-US" sz="3500" dirty="0" smtClean="0">
              <a:latin typeface="Cambria" panose="02040503050406030204" pitchFamily="18" charset="0"/>
            </a:endParaRPr>
          </a:p>
          <a:p>
            <a:endParaRPr lang="en-US" sz="3500" dirty="0" smtClean="0">
              <a:latin typeface="Cambria" panose="02040503050406030204" pitchFamily="18" charset="0"/>
            </a:endParaRPr>
          </a:p>
          <a:p>
            <a:r>
              <a:rPr lang="en-US" sz="3500" dirty="0" smtClean="0">
                <a:latin typeface="Cambria" panose="02040503050406030204" pitchFamily="18" charset="0"/>
              </a:rPr>
              <a:t>Should behavior be a basis on how we judge or should we use our observation as a guide to better understand others?</a:t>
            </a:r>
          </a:p>
        </p:txBody>
      </p:sp>
    </p:spTree>
    <p:extLst>
      <p:ext uri="{BB962C8B-B14F-4D97-AF65-F5344CB8AC3E}">
        <p14:creationId xmlns:p14="http://schemas.microsoft.com/office/powerpoint/2010/main" val="291983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554616"/>
            <a:ext cx="10515600" cy="1325563"/>
          </a:xfrm>
        </p:spPr>
        <p:txBody>
          <a:bodyPr>
            <a:normAutofit/>
          </a:bodyPr>
          <a:lstStyle/>
          <a:p>
            <a:r>
              <a:rPr lang="en-US" sz="4000" dirty="0" smtClean="0">
                <a:latin typeface="Cambria" panose="02040503050406030204" pitchFamily="18" charset="0"/>
              </a:rPr>
              <a:t>Plan</a:t>
            </a:r>
            <a:endParaRPr lang="en-US" sz="4000" dirty="0">
              <a:latin typeface="Cambria" panose="02040503050406030204" pitchFamily="18" charset="0"/>
            </a:endParaRPr>
          </a:p>
        </p:txBody>
      </p:sp>
      <p:sp>
        <p:nvSpPr>
          <p:cNvPr id="3" name="Content Placeholder 2"/>
          <p:cNvSpPr>
            <a:spLocks noGrp="1"/>
          </p:cNvSpPr>
          <p:nvPr>
            <p:ph idx="1"/>
          </p:nvPr>
        </p:nvSpPr>
        <p:spPr>
          <a:xfrm>
            <a:off x="554181" y="1880179"/>
            <a:ext cx="11887200" cy="4708381"/>
          </a:xfrm>
        </p:spPr>
        <p:txBody>
          <a:bodyPr>
            <a:noAutofit/>
          </a:bodyPr>
          <a:lstStyle/>
          <a:p>
            <a:pPr marL="0" indent="0">
              <a:buNone/>
            </a:pPr>
            <a:r>
              <a:rPr lang="en-US" sz="3000" dirty="0" smtClean="0">
                <a:latin typeface="Cambria" panose="02040503050406030204" pitchFamily="18" charset="0"/>
              </a:rPr>
              <a:t>In order to gather data for my research I will:</a:t>
            </a:r>
          </a:p>
          <a:p>
            <a:pPr>
              <a:buFontTx/>
              <a:buChar char="-"/>
            </a:pPr>
            <a:r>
              <a:rPr lang="en-US" sz="3000" dirty="0" smtClean="0">
                <a:latin typeface="Cambria" panose="02040503050406030204" pitchFamily="18" charset="0"/>
              </a:rPr>
              <a:t>Conduct a survey with the class</a:t>
            </a:r>
          </a:p>
          <a:p>
            <a:pPr>
              <a:buFontTx/>
              <a:buChar char="-"/>
            </a:pPr>
            <a:r>
              <a:rPr lang="en-US" sz="3000" dirty="0" smtClean="0">
                <a:latin typeface="Cambria" panose="02040503050406030204" pitchFamily="18" charset="0"/>
              </a:rPr>
              <a:t>Interview people in the community</a:t>
            </a:r>
          </a:p>
          <a:p>
            <a:pPr>
              <a:buFontTx/>
              <a:buChar char="-"/>
            </a:pPr>
            <a:r>
              <a:rPr lang="en-US" sz="3000" dirty="0" smtClean="0">
                <a:latin typeface="Cambria" panose="02040503050406030204" pitchFamily="18" charset="0"/>
              </a:rPr>
              <a:t>Consult professionals and academic references</a:t>
            </a:r>
          </a:p>
          <a:p>
            <a:pPr marL="0" indent="0">
              <a:buNone/>
            </a:pPr>
            <a:endParaRPr lang="en-US" sz="3000" dirty="0" smtClean="0">
              <a:latin typeface="Cambria" panose="02040503050406030204" pitchFamily="18" charset="0"/>
            </a:endParaRPr>
          </a:p>
        </p:txBody>
      </p:sp>
    </p:spTree>
    <p:extLst>
      <p:ext uri="{BB962C8B-B14F-4D97-AF65-F5344CB8AC3E}">
        <p14:creationId xmlns:p14="http://schemas.microsoft.com/office/powerpoint/2010/main" val="369801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89" y="378691"/>
            <a:ext cx="8596668" cy="1320800"/>
          </a:xfrm>
        </p:spPr>
        <p:txBody>
          <a:bodyPr/>
          <a:lstStyle/>
          <a:p>
            <a:r>
              <a:rPr lang="en-US" dirty="0" smtClean="0">
                <a:latin typeface="Cambria" panose="02040503050406030204" pitchFamily="18" charset="0"/>
              </a:rPr>
              <a:t>Tentative Schedules</a:t>
            </a:r>
            <a:endParaRPr lang="en-US" dirty="0">
              <a:latin typeface="Cambria" panose="02040503050406030204" pitchFamily="18" charset="0"/>
            </a:endParaRPr>
          </a:p>
        </p:txBody>
      </p:sp>
      <p:sp>
        <p:nvSpPr>
          <p:cNvPr id="3" name="Content Placeholder 2"/>
          <p:cNvSpPr>
            <a:spLocks noGrp="1"/>
          </p:cNvSpPr>
          <p:nvPr>
            <p:ph idx="1"/>
          </p:nvPr>
        </p:nvSpPr>
        <p:spPr>
          <a:xfrm>
            <a:off x="1198418" y="1163782"/>
            <a:ext cx="10515600" cy="4999327"/>
          </a:xfrm>
        </p:spPr>
        <p:txBody>
          <a:bodyPr>
            <a:noAutofit/>
          </a:bodyPr>
          <a:lstStyle/>
          <a:p>
            <a:r>
              <a:rPr lang="en-US" sz="3200" b="1" dirty="0" smtClean="0">
                <a:latin typeface="Cambria" panose="02040503050406030204" pitchFamily="18" charset="0"/>
              </a:rPr>
              <a:t>Writing Schedule</a:t>
            </a:r>
          </a:p>
          <a:p>
            <a:pPr lvl="1"/>
            <a:r>
              <a:rPr lang="en-US" sz="3200" dirty="0" smtClean="0">
                <a:latin typeface="Cambria" panose="02040503050406030204" pitchFamily="18" charset="0"/>
              </a:rPr>
              <a:t>2:00 pm – 6:00 pm Thursdays</a:t>
            </a:r>
          </a:p>
          <a:p>
            <a:pPr lvl="1"/>
            <a:r>
              <a:rPr lang="en-US" sz="3200" dirty="0" smtClean="0">
                <a:latin typeface="Cambria" panose="02040503050406030204" pitchFamily="18" charset="0"/>
              </a:rPr>
              <a:t>2:00 pm – 6:00 pm Fridays</a:t>
            </a:r>
          </a:p>
          <a:p>
            <a:pPr lvl="1"/>
            <a:r>
              <a:rPr lang="en-US" sz="3200" dirty="0" smtClean="0">
                <a:latin typeface="Cambria" panose="02040503050406030204" pitchFamily="18" charset="0"/>
              </a:rPr>
              <a:t>11:00 am – 4:00 pm Saturdays</a:t>
            </a:r>
          </a:p>
          <a:p>
            <a:pPr lvl="1"/>
            <a:r>
              <a:rPr lang="en-US" sz="3200" dirty="0" smtClean="0">
                <a:latin typeface="Cambria" panose="02040503050406030204" pitchFamily="18" charset="0"/>
              </a:rPr>
              <a:t>Any other time as needed</a:t>
            </a:r>
          </a:p>
          <a:p>
            <a:r>
              <a:rPr lang="en-US" sz="3200" b="1" dirty="0" smtClean="0">
                <a:latin typeface="Cambria" panose="02040503050406030204" pitchFamily="18" charset="0"/>
              </a:rPr>
              <a:t>Research Schedule</a:t>
            </a:r>
          </a:p>
          <a:p>
            <a:pPr lvl="1"/>
            <a:r>
              <a:rPr lang="en-US" sz="3200" dirty="0" smtClean="0">
                <a:latin typeface="Cambria" panose="02040503050406030204" pitchFamily="18" charset="0"/>
              </a:rPr>
              <a:t>8:30 am – 9:00 am Monday - Thursday</a:t>
            </a:r>
          </a:p>
          <a:p>
            <a:pPr lvl="1"/>
            <a:r>
              <a:rPr lang="en-US" sz="3200" dirty="0" smtClean="0">
                <a:latin typeface="Cambria" panose="02040503050406030204" pitchFamily="18" charset="0"/>
              </a:rPr>
              <a:t>11:00 am – 12:00 pm Monday - Thursday </a:t>
            </a:r>
            <a:endParaRPr lang="en-US" sz="3200" dirty="0">
              <a:latin typeface="Cambria" panose="02040503050406030204" pitchFamily="18" charset="0"/>
            </a:endParaRPr>
          </a:p>
          <a:p>
            <a:pPr lvl="1"/>
            <a:r>
              <a:rPr lang="en-US" sz="3200" dirty="0" smtClean="0">
                <a:latin typeface="Cambria" panose="02040503050406030204" pitchFamily="18" charset="0"/>
              </a:rPr>
              <a:t>or during my free time</a:t>
            </a:r>
          </a:p>
          <a:p>
            <a:pPr lvl="1"/>
            <a:endParaRPr lang="en-US" sz="3200" dirty="0">
              <a:latin typeface="Cambria" panose="02040503050406030204" pitchFamily="18" charset="0"/>
            </a:endParaRPr>
          </a:p>
        </p:txBody>
      </p:sp>
    </p:spTree>
    <p:extLst>
      <p:ext uri="{BB962C8B-B14F-4D97-AF65-F5344CB8AC3E}">
        <p14:creationId xmlns:p14="http://schemas.microsoft.com/office/powerpoint/2010/main" val="201257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Summary</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500" dirty="0" smtClean="0">
                <a:latin typeface="Cambria" panose="02040503050406030204" pitchFamily="18" charset="0"/>
              </a:rPr>
              <a:t>By the end of my research I will…</a:t>
            </a:r>
          </a:p>
          <a:p>
            <a:pPr lvl="1"/>
            <a:r>
              <a:rPr lang="en-US" sz="2500" dirty="0" smtClean="0">
                <a:latin typeface="Cambria" panose="02040503050406030204" pitchFamily="18" charset="0"/>
              </a:rPr>
              <a:t>Prove my hypothesis that there is a link between our unconscious behavior and relationship personalities.</a:t>
            </a:r>
          </a:p>
          <a:p>
            <a:pPr lvl="1"/>
            <a:r>
              <a:rPr lang="en-US" sz="2500" dirty="0" smtClean="0">
                <a:latin typeface="Cambria" panose="02040503050406030204" pitchFamily="18" charset="0"/>
              </a:rPr>
              <a:t>Convince my readers to implement reflective thinking in their daily lives.</a:t>
            </a:r>
          </a:p>
          <a:p>
            <a:pPr lvl="1"/>
            <a:r>
              <a:rPr lang="en-US" sz="2500" dirty="0" smtClean="0">
                <a:latin typeface="Cambria" panose="02040503050406030204" pitchFamily="18" charset="0"/>
              </a:rPr>
              <a:t>Learn how to better understand myself as well as others.</a:t>
            </a:r>
          </a:p>
          <a:p>
            <a:pPr lvl="1"/>
            <a:r>
              <a:rPr lang="en-US" sz="2500" dirty="0" smtClean="0">
                <a:latin typeface="Cambria" panose="02040503050406030204" pitchFamily="18" charset="0"/>
              </a:rPr>
              <a:t>Help myself, as well as others to refrain from judgement and promote empathy with others.</a:t>
            </a:r>
            <a:endParaRPr lang="en-US" sz="2500" dirty="0">
              <a:latin typeface="Cambria" panose="02040503050406030204" pitchFamily="18" charset="0"/>
            </a:endParaRPr>
          </a:p>
        </p:txBody>
      </p:sp>
    </p:spTree>
    <p:extLst>
      <p:ext uri="{BB962C8B-B14F-4D97-AF65-F5344CB8AC3E}">
        <p14:creationId xmlns:p14="http://schemas.microsoft.com/office/powerpoint/2010/main" val="732912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745673" y="2466109"/>
            <a:ext cx="9958598" cy="3651504"/>
          </a:xfrm>
        </p:spPr>
        <p:txBody>
          <a:bodyPr>
            <a:noAutofit/>
          </a:bodyPr>
          <a:lstStyle/>
          <a:p>
            <a:r>
              <a:rPr lang="en-US" sz="2200" b="1" dirty="0" smtClean="0">
                <a:latin typeface="Cambria" panose="02040503050406030204" pitchFamily="18" charset="0"/>
              </a:rPr>
              <a:t>Introduction:</a:t>
            </a:r>
          </a:p>
          <a:p>
            <a:pPr lvl="1"/>
            <a:r>
              <a:rPr lang="en-US" sz="2200" dirty="0" smtClean="0">
                <a:latin typeface="Cambria" panose="02040503050406030204" pitchFamily="18" charset="0"/>
              </a:rPr>
              <a:t>Thesis: How often a person changes their phone may determine how committed a person will be to future spouses.</a:t>
            </a:r>
          </a:p>
          <a:p>
            <a:pPr lvl="1"/>
            <a:r>
              <a:rPr lang="en-US" sz="2200" dirty="0" smtClean="0">
                <a:latin typeface="Cambria" panose="02040503050406030204" pitchFamily="18" charset="0"/>
              </a:rPr>
              <a:t>Importance: Detailed: </a:t>
            </a:r>
            <a:r>
              <a:rPr lang="en-US" sz="2200" dirty="0">
                <a:latin typeface="Cambria" panose="02040503050406030204" pitchFamily="18" charset="0"/>
              </a:rPr>
              <a:t>As part of her research the student researcher will examine </a:t>
            </a:r>
            <a:r>
              <a:rPr lang="en-US" sz="2200" dirty="0" smtClean="0">
                <a:latin typeface="Cambria" panose="02040503050406030204" pitchFamily="18" charset="0"/>
              </a:rPr>
              <a:t>the relationship between </a:t>
            </a:r>
            <a:r>
              <a:rPr lang="en-US" sz="2200" dirty="0">
                <a:latin typeface="Cambria" panose="02040503050406030204" pitchFamily="18" charset="0"/>
              </a:rPr>
              <a:t>unconscious behavior and relationship personalities.</a:t>
            </a:r>
          </a:p>
          <a:p>
            <a:pPr lvl="1"/>
            <a:r>
              <a:rPr lang="en-US" sz="2200" dirty="0" smtClean="0">
                <a:latin typeface="Cambria" panose="02040503050406030204" pitchFamily="18" charset="0"/>
              </a:rPr>
              <a:t>Detailed: The student researcher will not only examine the human psyche for a possible link between the two, but also encourage everyone to engage in healthy self reflective thinking and observation or “introspection”.</a:t>
            </a:r>
          </a:p>
          <a:p>
            <a:pPr lvl="1"/>
            <a:endParaRPr lang="en-US" sz="2200" dirty="0" smtClean="0">
              <a:latin typeface="Cambria" panose="02040503050406030204" pitchFamily="18" charset="0"/>
            </a:endParaRPr>
          </a:p>
        </p:txBody>
      </p:sp>
    </p:spTree>
    <p:extLst>
      <p:ext uri="{BB962C8B-B14F-4D97-AF65-F5344CB8AC3E}">
        <p14:creationId xmlns:p14="http://schemas.microsoft.com/office/powerpoint/2010/main" val="379455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continued</a:t>
            </a:r>
            <a:endParaRPr lang="en-US" dirty="0"/>
          </a:p>
        </p:txBody>
      </p:sp>
      <p:sp>
        <p:nvSpPr>
          <p:cNvPr id="3" name="Content Placeholder 2"/>
          <p:cNvSpPr>
            <a:spLocks noGrp="1"/>
          </p:cNvSpPr>
          <p:nvPr>
            <p:ph idx="1"/>
          </p:nvPr>
        </p:nvSpPr>
        <p:spPr>
          <a:xfrm>
            <a:off x="1731818" y="2438400"/>
            <a:ext cx="9972453" cy="3651504"/>
          </a:xfrm>
        </p:spPr>
        <p:txBody>
          <a:bodyPr>
            <a:normAutofit/>
          </a:bodyPr>
          <a:lstStyle/>
          <a:p>
            <a:r>
              <a:rPr lang="en-US" sz="2200" b="1" dirty="0" smtClean="0">
                <a:latin typeface="Cambria" panose="02040503050406030204" pitchFamily="18" charset="0"/>
              </a:rPr>
              <a:t>Background</a:t>
            </a:r>
          </a:p>
          <a:p>
            <a:pPr lvl="1"/>
            <a:r>
              <a:rPr lang="en-US" sz="2200" dirty="0" smtClean="0">
                <a:latin typeface="Cambria" panose="02040503050406030204" pitchFamily="18" charset="0"/>
              </a:rPr>
              <a:t>Topic Sentence: It is innate to the human nature to judge, especially develop a stereotype without sound land logical arguments to support their prejudice judgements or claims.</a:t>
            </a:r>
          </a:p>
          <a:p>
            <a:pPr lvl="1"/>
            <a:r>
              <a:rPr lang="en-US" sz="2200" dirty="0" smtClean="0">
                <a:latin typeface="Cambria" panose="02040503050406030204" pitchFamily="18" charset="0"/>
              </a:rPr>
              <a:t>Support: Bargh reports in his work “Unconscious Mind”, it is innate for humans to not only judge others but mimic others. This is to say that when they see someone judging another person they would also do the same.</a:t>
            </a:r>
            <a:endParaRPr lang="en-US" sz="2200" dirty="0">
              <a:latin typeface="Cambria" panose="02040503050406030204" pitchFamily="18" charset="0"/>
            </a:endParaRPr>
          </a:p>
        </p:txBody>
      </p:sp>
    </p:spTree>
    <p:extLst>
      <p:ext uri="{BB962C8B-B14F-4D97-AF65-F5344CB8AC3E}">
        <p14:creationId xmlns:p14="http://schemas.microsoft.com/office/powerpoint/2010/main" val="185304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Continued</a:t>
            </a:r>
            <a:endParaRPr lang="en-US" dirty="0"/>
          </a:p>
        </p:txBody>
      </p:sp>
      <p:sp>
        <p:nvSpPr>
          <p:cNvPr id="3" name="Content Placeholder 2"/>
          <p:cNvSpPr>
            <a:spLocks noGrp="1"/>
          </p:cNvSpPr>
          <p:nvPr>
            <p:ph idx="1"/>
          </p:nvPr>
        </p:nvSpPr>
        <p:spPr>
          <a:xfrm>
            <a:off x="2244436" y="2438400"/>
            <a:ext cx="9459835" cy="3651504"/>
          </a:xfrm>
        </p:spPr>
        <p:txBody>
          <a:bodyPr>
            <a:noAutofit/>
          </a:bodyPr>
          <a:lstStyle/>
          <a:p>
            <a:r>
              <a:rPr lang="en-US" b="1" dirty="0" smtClean="0">
                <a:latin typeface="Cambria" panose="02040503050406030204" pitchFamily="18" charset="0"/>
              </a:rPr>
              <a:t>Literature Review</a:t>
            </a:r>
          </a:p>
          <a:p>
            <a:pPr lvl="1"/>
            <a:r>
              <a:rPr lang="en-US" sz="2000" dirty="0" smtClean="0">
                <a:latin typeface="Cambria" panose="02040503050406030204" pitchFamily="18" charset="0"/>
              </a:rPr>
              <a:t>The student researcher divided her literature in sections, the first section reviews a source containing different perspectives in relation to how personality is shaped.</a:t>
            </a:r>
          </a:p>
          <a:p>
            <a:pPr lvl="1"/>
            <a:r>
              <a:rPr lang="en-US" sz="2000" dirty="0" smtClean="0">
                <a:latin typeface="Cambria" panose="02040503050406030204" pitchFamily="18" charset="0"/>
              </a:rPr>
              <a:t>The second half of her literature review sections each of her remaining sources according to importance.</a:t>
            </a:r>
          </a:p>
          <a:p>
            <a:r>
              <a:rPr lang="en-US" b="1" dirty="0">
                <a:latin typeface="Cambria" panose="02040503050406030204" pitchFamily="18" charset="0"/>
              </a:rPr>
              <a:t>Primary &amp; Secondary Questions</a:t>
            </a:r>
          </a:p>
          <a:p>
            <a:pPr lvl="1"/>
            <a:r>
              <a:rPr lang="en-US" sz="2000" dirty="0">
                <a:latin typeface="Cambria" panose="02040503050406030204" pitchFamily="18" charset="0"/>
              </a:rPr>
              <a:t>Is there a link between unconscious behavior and relationship personalities?</a:t>
            </a:r>
          </a:p>
          <a:p>
            <a:pPr lvl="1"/>
            <a:r>
              <a:rPr lang="en-US" sz="2000" dirty="0">
                <a:latin typeface="Cambria" panose="02040503050406030204" pitchFamily="18" charset="0"/>
              </a:rPr>
              <a:t>Is mere observation sufficient enough to explain perceived behavior of others?</a:t>
            </a:r>
          </a:p>
          <a:p>
            <a:pPr marL="320040" lvl="1" indent="0">
              <a:buNone/>
            </a:pPr>
            <a:endParaRPr lang="en-US" sz="2000" dirty="0" smtClean="0">
              <a:latin typeface="Cambria" panose="02040503050406030204" pitchFamily="18" charset="0"/>
            </a:endParaRPr>
          </a:p>
        </p:txBody>
      </p:sp>
    </p:spTree>
    <p:extLst>
      <p:ext uri="{BB962C8B-B14F-4D97-AF65-F5344CB8AC3E}">
        <p14:creationId xmlns:p14="http://schemas.microsoft.com/office/powerpoint/2010/main" val="1845525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Continued</a:t>
            </a:r>
            <a:endParaRPr lang="en-US" dirty="0"/>
          </a:p>
        </p:txBody>
      </p:sp>
      <p:sp>
        <p:nvSpPr>
          <p:cNvPr id="3" name="Content Placeholder 2"/>
          <p:cNvSpPr>
            <a:spLocks noGrp="1"/>
          </p:cNvSpPr>
          <p:nvPr>
            <p:ph idx="1"/>
          </p:nvPr>
        </p:nvSpPr>
        <p:spPr>
          <a:xfrm>
            <a:off x="1842656" y="2438400"/>
            <a:ext cx="9861616" cy="3651504"/>
          </a:xfrm>
        </p:spPr>
        <p:txBody>
          <a:bodyPr>
            <a:noAutofit/>
          </a:bodyPr>
          <a:lstStyle/>
          <a:p>
            <a:r>
              <a:rPr lang="en-US" sz="2200" b="1" dirty="0" smtClean="0">
                <a:latin typeface="Cambria" panose="02040503050406030204" pitchFamily="18" charset="0"/>
              </a:rPr>
              <a:t>Methodology</a:t>
            </a:r>
          </a:p>
          <a:p>
            <a:pPr lvl="1"/>
            <a:r>
              <a:rPr lang="en-US" sz="2200" dirty="0" smtClean="0">
                <a:latin typeface="Cambria" panose="02040503050406030204" pitchFamily="18" charset="0"/>
              </a:rPr>
              <a:t>The student researcher conducted a survey that she administered online to examine personality and the unconscious.</a:t>
            </a:r>
          </a:p>
          <a:p>
            <a:pPr lvl="1"/>
            <a:r>
              <a:rPr lang="en-US" sz="2200" dirty="0" smtClean="0">
                <a:latin typeface="Cambria" panose="02040503050406030204" pitchFamily="18" charset="0"/>
              </a:rPr>
              <a:t>This section will be structured into a process essay</a:t>
            </a:r>
            <a:r>
              <a:rPr lang="en-US" sz="2200" dirty="0">
                <a:latin typeface="Cambria" panose="02040503050406030204" pitchFamily="18" charset="0"/>
              </a:rPr>
              <a:t> </a:t>
            </a:r>
            <a:r>
              <a:rPr lang="en-US" sz="2200" dirty="0" smtClean="0">
                <a:latin typeface="Cambria" panose="02040503050406030204" pitchFamily="18" charset="0"/>
              </a:rPr>
              <a:t>format.</a:t>
            </a:r>
          </a:p>
          <a:p>
            <a:r>
              <a:rPr lang="en-US" sz="2200" b="1" dirty="0" smtClean="0">
                <a:latin typeface="Cambria" panose="02040503050406030204" pitchFamily="18" charset="0"/>
              </a:rPr>
              <a:t>Findings</a:t>
            </a:r>
          </a:p>
          <a:p>
            <a:pPr lvl="1"/>
            <a:r>
              <a:rPr lang="en-US" sz="2200" dirty="0" smtClean="0">
                <a:latin typeface="Cambria" panose="02040503050406030204" pitchFamily="18" charset="0"/>
              </a:rPr>
              <a:t>Although 90% of the participants who responded yes to the question do you consider yourself loyal to your special someone, only 60% of the same participants responded yes they were loyal to their favorite band or fandom.</a:t>
            </a:r>
          </a:p>
          <a:p>
            <a:pPr lvl="1"/>
            <a:endParaRPr lang="en-US" sz="2200" dirty="0">
              <a:latin typeface="Cambria" panose="02040503050406030204" pitchFamily="18" charset="0"/>
            </a:endParaRPr>
          </a:p>
        </p:txBody>
      </p:sp>
    </p:spTree>
    <p:extLst>
      <p:ext uri="{BB962C8B-B14F-4D97-AF65-F5344CB8AC3E}">
        <p14:creationId xmlns:p14="http://schemas.microsoft.com/office/powerpoint/2010/main" val="580056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continued</a:t>
            </a:r>
            <a:endParaRPr lang="en-US" dirty="0"/>
          </a:p>
        </p:txBody>
      </p:sp>
      <p:sp>
        <p:nvSpPr>
          <p:cNvPr id="3" name="Content Placeholder 2"/>
          <p:cNvSpPr>
            <a:spLocks noGrp="1"/>
          </p:cNvSpPr>
          <p:nvPr>
            <p:ph idx="1"/>
          </p:nvPr>
        </p:nvSpPr>
        <p:spPr>
          <a:xfrm>
            <a:off x="1551710" y="2438400"/>
            <a:ext cx="10152562" cy="3651504"/>
          </a:xfrm>
        </p:spPr>
        <p:txBody>
          <a:bodyPr>
            <a:noAutofit/>
          </a:bodyPr>
          <a:lstStyle/>
          <a:p>
            <a:r>
              <a:rPr lang="en-US" sz="2100" b="1" dirty="0" smtClean="0">
                <a:latin typeface="Cambria" panose="02040503050406030204" pitchFamily="18" charset="0"/>
              </a:rPr>
              <a:t>Discussion</a:t>
            </a:r>
          </a:p>
          <a:p>
            <a:pPr lvl="1"/>
            <a:r>
              <a:rPr lang="en-US" sz="2100" dirty="0" smtClean="0">
                <a:latin typeface="Cambria" panose="02040503050406030204" pitchFamily="18" charset="0"/>
              </a:rPr>
              <a:t>The student researcher may be able to use this research in her future career as a counselor as well as apply it in her daily life</a:t>
            </a:r>
          </a:p>
          <a:p>
            <a:pPr lvl="1"/>
            <a:r>
              <a:rPr lang="en-US" sz="2100" dirty="0" smtClean="0">
                <a:latin typeface="Cambria" panose="02040503050406030204" pitchFamily="18" charset="0"/>
              </a:rPr>
              <a:t>This E-Portfolio and report may be found in the designated class site.</a:t>
            </a:r>
          </a:p>
          <a:p>
            <a:r>
              <a:rPr lang="en-US" sz="2100" b="1" dirty="0" smtClean="0">
                <a:latin typeface="Cambria" panose="02040503050406030204" pitchFamily="18" charset="0"/>
              </a:rPr>
              <a:t>Conclusion</a:t>
            </a:r>
          </a:p>
          <a:p>
            <a:pPr lvl="1"/>
            <a:r>
              <a:rPr lang="en-US" sz="2100" dirty="0" smtClean="0">
                <a:latin typeface="Cambria" panose="02040503050406030204" pitchFamily="18" charset="0"/>
              </a:rPr>
              <a:t>Although there appears to be a link between unconscious behavior and relationship personalities due to the phenomena known as “cognitive concepts” observation may not be sufficient enough to explain behavior as it leads to bias an unfair judgement. </a:t>
            </a:r>
          </a:p>
          <a:p>
            <a:pPr lvl="1"/>
            <a:r>
              <a:rPr lang="en-US" sz="2100" dirty="0" smtClean="0">
                <a:latin typeface="Cambria" panose="02040503050406030204" pitchFamily="18" charset="0"/>
              </a:rPr>
              <a:t>Summarizes what happens throughout and findings.</a:t>
            </a:r>
            <a:endParaRPr lang="en-US" sz="2100" dirty="0">
              <a:latin typeface="Cambria" panose="02040503050406030204" pitchFamily="18" charset="0"/>
            </a:endParaRPr>
          </a:p>
          <a:p>
            <a:pPr lvl="1"/>
            <a:endParaRPr lang="en-US" sz="2100" dirty="0" smtClean="0">
              <a:latin typeface="Cambria" panose="02040503050406030204" pitchFamily="18" charset="0"/>
            </a:endParaRPr>
          </a:p>
        </p:txBody>
      </p:sp>
    </p:spTree>
    <p:extLst>
      <p:ext uri="{BB962C8B-B14F-4D97-AF65-F5344CB8AC3E}">
        <p14:creationId xmlns:p14="http://schemas.microsoft.com/office/powerpoint/2010/main" val="193064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Notes</a:t>
            </a:r>
            <a:endParaRPr lang="en-US" dirty="0"/>
          </a:p>
        </p:txBody>
      </p:sp>
      <p:sp>
        <p:nvSpPr>
          <p:cNvPr id="3" name="Content Placeholder 2"/>
          <p:cNvSpPr>
            <a:spLocks noGrp="1"/>
          </p:cNvSpPr>
          <p:nvPr>
            <p:ph idx="1"/>
          </p:nvPr>
        </p:nvSpPr>
        <p:spPr>
          <a:xfrm>
            <a:off x="2258292" y="2438400"/>
            <a:ext cx="9445980" cy="3651504"/>
          </a:xfrm>
        </p:spPr>
        <p:txBody>
          <a:bodyPr>
            <a:normAutofit/>
          </a:bodyPr>
          <a:lstStyle/>
          <a:p>
            <a:pPr marL="0" indent="0">
              <a:buNone/>
            </a:pPr>
            <a:r>
              <a:rPr lang="en-US" sz="2200" dirty="0" smtClean="0">
                <a:latin typeface="Cambria" panose="02040503050406030204" pitchFamily="18" charset="0"/>
              </a:rPr>
              <a:t>Throughout the course of her research, the student researcher is required to take notes of her annotated bibliography for support of her research as well as complete a set of literature review that contributed to this research. These notes may be found in the resources section of her site.</a:t>
            </a:r>
            <a:endParaRPr lang="en-US" sz="2200" dirty="0">
              <a:latin typeface="Cambria" panose="02040503050406030204" pitchFamily="18" charset="0"/>
            </a:endParaRPr>
          </a:p>
        </p:txBody>
      </p:sp>
    </p:spTree>
    <p:extLst>
      <p:ext uri="{BB962C8B-B14F-4D97-AF65-F5344CB8AC3E}">
        <p14:creationId xmlns:p14="http://schemas.microsoft.com/office/powerpoint/2010/main" val="312585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a:bodyPr>
          <a:lstStyle/>
          <a:p>
            <a:pPr marL="0" indent="0">
              <a:buNone/>
            </a:pPr>
            <a:r>
              <a:rPr lang="en-US" sz="2500" dirty="0" smtClean="0">
                <a:latin typeface="Cambria" panose="02040503050406030204" pitchFamily="18" charset="0"/>
                <a:hlinkClick r:id="rId2" action="ppaction://hlinksldjump"/>
              </a:rPr>
              <a:t>Section I. Preparation</a:t>
            </a:r>
            <a:endParaRPr lang="en-US" sz="2500" dirty="0" smtClean="0">
              <a:latin typeface="Cambria" panose="02040503050406030204" pitchFamily="18" charset="0"/>
            </a:endParaRPr>
          </a:p>
          <a:p>
            <a:pPr marL="0" indent="0">
              <a:buNone/>
            </a:pPr>
            <a:r>
              <a:rPr lang="en-US" sz="2500" dirty="0" smtClean="0">
                <a:latin typeface="Cambria" panose="02040503050406030204" pitchFamily="18" charset="0"/>
                <a:hlinkClick r:id="rId3" action="ppaction://hlinksldjump"/>
              </a:rPr>
              <a:t>Section II. </a:t>
            </a:r>
            <a:r>
              <a:rPr lang="en-US" sz="2500" dirty="0" smtClean="0">
                <a:latin typeface="Cambria" panose="02040503050406030204" pitchFamily="18" charset="0"/>
                <a:hlinkClick r:id="rId3" action="ppaction://hlinksldjump"/>
              </a:rPr>
              <a:t>Final Research Report</a:t>
            </a:r>
            <a:endParaRPr lang="en-US" sz="2500" dirty="0" smtClean="0">
              <a:latin typeface="Cambria" panose="02040503050406030204" pitchFamily="18" charset="0"/>
            </a:endParaRPr>
          </a:p>
          <a:p>
            <a:pPr marL="0" indent="0">
              <a:buNone/>
            </a:pPr>
            <a:r>
              <a:rPr lang="en-US" sz="2500" dirty="0" smtClean="0">
                <a:latin typeface="Cambria" panose="02040503050406030204" pitchFamily="18" charset="0"/>
                <a:hlinkClick r:id="rId4" action="ppaction://hlinksldjump"/>
              </a:rPr>
              <a:t>Section III. Extended Appendices </a:t>
            </a:r>
            <a:endParaRPr lang="en-US" sz="2500" dirty="0" smtClean="0">
              <a:latin typeface="Cambria" panose="02040503050406030204" pitchFamily="18" charset="0"/>
            </a:endParaRPr>
          </a:p>
          <a:p>
            <a:pPr marL="0" indent="0">
              <a:buNone/>
            </a:pPr>
            <a:r>
              <a:rPr lang="en-US" sz="2500" dirty="0" smtClean="0">
                <a:latin typeface="Cambria" panose="02040503050406030204" pitchFamily="18" charset="0"/>
                <a:hlinkClick r:id="rId5" action="ppaction://hlinksldjump"/>
              </a:rPr>
              <a:t>Section IV. Reflection</a:t>
            </a:r>
            <a:endParaRPr lang="en-US" sz="2500" dirty="0" smtClean="0">
              <a:latin typeface="Cambria" panose="02040503050406030204" pitchFamily="18" charset="0"/>
            </a:endParaRPr>
          </a:p>
        </p:txBody>
      </p:sp>
    </p:spTree>
    <p:extLst>
      <p:ext uri="{BB962C8B-B14F-4D97-AF65-F5344CB8AC3E}">
        <p14:creationId xmlns:p14="http://schemas.microsoft.com/office/powerpoint/2010/main" val="131532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09" y="132471"/>
            <a:ext cx="4450466" cy="432091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134" y="263072"/>
            <a:ext cx="4077053" cy="381033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677" y="4073402"/>
            <a:ext cx="4160881" cy="2466782"/>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781" y="263072"/>
            <a:ext cx="3069971" cy="3713183"/>
          </a:xfrm>
          <a:prstGeom prst="rect">
            <a:avLst/>
          </a:prstGeom>
        </p:spPr>
      </p:pic>
    </p:spTree>
    <p:extLst>
      <p:ext uri="{BB962C8B-B14F-4D97-AF65-F5344CB8AC3E}">
        <p14:creationId xmlns:p14="http://schemas.microsoft.com/office/powerpoint/2010/main" val="1844526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latin typeface="Cambria" panose="02040503050406030204" pitchFamily="18" charset="0"/>
              </a:rPr>
              <a:t>Initial schedule may be found in the tentative schedules section in the </a:t>
            </a:r>
            <a:r>
              <a:rPr lang="en-US" sz="2200" b="1" dirty="0" smtClean="0">
                <a:latin typeface="Cambria" panose="02040503050406030204" pitchFamily="18" charset="0"/>
                <a:hlinkClick r:id="rId2" action="ppaction://hlinksldjump"/>
              </a:rPr>
              <a:t>proposal </a:t>
            </a:r>
            <a:r>
              <a:rPr lang="en-US" sz="2200" dirty="0" smtClean="0">
                <a:latin typeface="Cambria" panose="02040503050406030204" pitchFamily="18" charset="0"/>
              </a:rPr>
              <a:t>section of this E-Portfolio however these were modified throughout.</a:t>
            </a:r>
            <a:endParaRPr lang="en-US" sz="2200" dirty="0">
              <a:latin typeface="Cambria" panose="02040503050406030204" pitchFamily="18" charset="0"/>
            </a:endParaRPr>
          </a:p>
        </p:txBody>
      </p:sp>
    </p:spTree>
    <p:extLst>
      <p:ext uri="{BB962C8B-B14F-4D97-AF65-F5344CB8AC3E}">
        <p14:creationId xmlns:p14="http://schemas.microsoft.com/office/powerpoint/2010/main" val="365561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Draft</a:t>
            </a:r>
            <a:endParaRPr lang="en-US" dirty="0"/>
          </a:p>
        </p:txBody>
      </p:sp>
      <p:sp>
        <p:nvSpPr>
          <p:cNvPr id="3" name="Content Placeholder 2"/>
          <p:cNvSpPr>
            <a:spLocks noGrp="1"/>
          </p:cNvSpPr>
          <p:nvPr>
            <p:ph idx="1"/>
          </p:nvPr>
        </p:nvSpPr>
        <p:spPr>
          <a:xfrm>
            <a:off x="609600" y="2438400"/>
            <a:ext cx="11094671" cy="3651504"/>
          </a:xfrm>
        </p:spPr>
        <p:txBody>
          <a:bodyPr/>
          <a:lstStyle/>
          <a:p>
            <a:r>
              <a:rPr lang="en-US" dirty="0" smtClean="0">
                <a:latin typeface="Cambria" panose="02040503050406030204" pitchFamily="18" charset="0"/>
              </a:rPr>
              <a:t>A required draft was written prior to the completion of the student researcher’s research report:</a:t>
            </a:r>
            <a:endParaRPr lang="en-US" dirty="0">
              <a:latin typeface="Cambria" panose="020405030504060302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2" y="3103418"/>
            <a:ext cx="2604655" cy="341401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255" y="3103418"/>
            <a:ext cx="2728117" cy="330595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935" y="3093293"/>
            <a:ext cx="2728117" cy="330595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9615" y="3113543"/>
            <a:ext cx="2728117" cy="3295825"/>
          </a:xfrm>
          <a:prstGeom prst="rect">
            <a:avLst/>
          </a:prstGeom>
        </p:spPr>
      </p:pic>
    </p:spTree>
    <p:extLst>
      <p:ext uri="{BB962C8B-B14F-4D97-AF65-F5344CB8AC3E}">
        <p14:creationId xmlns:p14="http://schemas.microsoft.com/office/powerpoint/2010/main" val="1224530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 Final Research Report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7434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74073"/>
            <a:ext cx="12191999" cy="369332"/>
          </a:xfrm>
          <a:prstGeom prst="rect">
            <a:avLst/>
          </a:prstGeom>
          <a:noFill/>
        </p:spPr>
        <p:txBody>
          <a:bodyPr wrap="square" rtlCol="0">
            <a:spAutoFit/>
          </a:bodyPr>
          <a:lstStyle/>
          <a:p>
            <a:pPr algn="ctr"/>
            <a:r>
              <a:rPr lang="en-US" dirty="0" smtClean="0">
                <a:latin typeface="Cambria" panose="02040503050406030204" pitchFamily="18" charset="0"/>
              </a:rPr>
              <a:t>Cover page, Table of Contents, and Abstract</a:t>
            </a:r>
            <a:endParaRPr lang="en-US" dirty="0">
              <a:latin typeface="Cambria" panose="020405030504060302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23" y="1383781"/>
            <a:ext cx="3380331" cy="4324292"/>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414" y="1520293"/>
            <a:ext cx="3380331" cy="432429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705" y="1656806"/>
            <a:ext cx="3380331" cy="4051267"/>
          </a:xfrm>
          <a:prstGeom prst="rect">
            <a:avLst/>
          </a:prstGeom>
        </p:spPr>
      </p:pic>
    </p:spTree>
    <p:extLst>
      <p:ext uri="{BB962C8B-B14F-4D97-AF65-F5344CB8AC3E}">
        <p14:creationId xmlns:p14="http://schemas.microsoft.com/office/powerpoint/2010/main" val="1489772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128" y="429489"/>
            <a:ext cx="10958945" cy="400110"/>
          </a:xfrm>
          <a:prstGeom prst="rect">
            <a:avLst/>
          </a:prstGeom>
          <a:noFill/>
        </p:spPr>
        <p:txBody>
          <a:bodyPr wrap="square" rtlCol="0">
            <a:spAutoFit/>
          </a:bodyPr>
          <a:lstStyle/>
          <a:p>
            <a:pPr algn="ctr"/>
            <a:r>
              <a:rPr lang="en-US" sz="2000" dirty="0" smtClean="0">
                <a:latin typeface="Cambria" panose="02040503050406030204" pitchFamily="18" charset="0"/>
              </a:rPr>
              <a:t>INTRODUCTION, BACKGROUND, LITERATURE REVIEW</a:t>
            </a:r>
            <a:endParaRPr lang="en-US" sz="2000" dirty="0">
              <a:latin typeface="Cambria" panose="02040503050406030204"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42" y="1290355"/>
            <a:ext cx="3878916" cy="452667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783" y="1165664"/>
            <a:ext cx="3848433" cy="452667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941" y="1282734"/>
            <a:ext cx="3856054" cy="4534293"/>
          </a:xfrm>
          <a:prstGeom prst="rect">
            <a:avLst/>
          </a:prstGeom>
        </p:spPr>
      </p:pic>
    </p:spTree>
    <p:extLst>
      <p:ext uri="{BB962C8B-B14F-4D97-AF65-F5344CB8AC3E}">
        <p14:creationId xmlns:p14="http://schemas.microsoft.com/office/powerpoint/2010/main" val="64727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05" y="1359628"/>
            <a:ext cx="3825572" cy="452667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107" y="1352007"/>
            <a:ext cx="3856054" cy="453429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591" y="1359628"/>
            <a:ext cx="3848433" cy="4526672"/>
          </a:xfrm>
          <a:prstGeom prst="rect">
            <a:avLst/>
          </a:prstGeom>
        </p:spPr>
      </p:pic>
      <p:sp>
        <p:nvSpPr>
          <p:cNvPr id="5" name="TextBox 4"/>
          <p:cNvSpPr txBox="1"/>
          <p:nvPr/>
        </p:nvSpPr>
        <p:spPr>
          <a:xfrm>
            <a:off x="41562" y="512619"/>
            <a:ext cx="12136582" cy="369332"/>
          </a:xfrm>
          <a:prstGeom prst="rect">
            <a:avLst/>
          </a:prstGeom>
          <a:noFill/>
        </p:spPr>
        <p:txBody>
          <a:bodyPr wrap="square" rtlCol="0">
            <a:spAutoFit/>
          </a:bodyPr>
          <a:lstStyle/>
          <a:p>
            <a:pPr algn="ctr"/>
            <a:r>
              <a:rPr lang="en-US" dirty="0" smtClean="0">
                <a:latin typeface="Cambria" panose="02040503050406030204" pitchFamily="18" charset="0"/>
              </a:rPr>
              <a:t>LITERATURE REVIEW CONTINUED</a:t>
            </a:r>
            <a:endParaRPr lang="en-US" dirty="0">
              <a:latin typeface="Cambria" panose="02040503050406030204" pitchFamily="18" charset="0"/>
            </a:endParaRPr>
          </a:p>
        </p:txBody>
      </p:sp>
    </p:spTree>
    <p:extLst>
      <p:ext uri="{BB962C8B-B14F-4D97-AF65-F5344CB8AC3E}">
        <p14:creationId xmlns:p14="http://schemas.microsoft.com/office/powerpoint/2010/main" val="3715681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50" y="1290355"/>
            <a:ext cx="3825572" cy="452667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900" y="1286544"/>
            <a:ext cx="3856054" cy="453429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032" y="1175707"/>
            <a:ext cx="3825572" cy="4534293"/>
          </a:xfrm>
          <a:prstGeom prst="rect">
            <a:avLst/>
          </a:prstGeom>
        </p:spPr>
      </p:pic>
    </p:spTree>
    <p:extLst>
      <p:ext uri="{BB962C8B-B14F-4D97-AF65-F5344CB8AC3E}">
        <p14:creationId xmlns:p14="http://schemas.microsoft.com/office/powerpoint/2010/main" val="1384965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87" y="1345773"/>
            <a:ext cx="3833192" cy="452667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162" y="1345773"/>
            <a:ext cx="3863675" cy="451905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20" y="1345773"/>
            <a:ext cx="3833192" cy="4564776"/>
          </a:xfrm>
          <a:prstGeom prst="rect">
            <a:avLst/>
          </a:prstGeom>
        </p:spPr>
      </p:pic>
      <p:sp>
        <p:nvSpPr>
          <p:cNvPr id="5" name="TextBox 4"/>
          <p:cNvSpPr txBox="1"/>
          <p:nvPr/>
        </p:nvSpPr>
        <p:spPr>
          <a:xfrm>
            <a:off x="41562" y="512619"/>
            <a:ext cx="12136582" cy="369332"/>
          </a:xfrm>
          <a:prstGeom prst="rect">
            <a:avLst/>
          </a:prstGeom>
          <a:noFill/>
        </p:spPr>
        <p:txBody>
          <a:bodyPr wrap="square" rtlCol="0">
            <a:spAutoFit/>
          </a:bodyPr>
          <a:lstStyle/>
          <a:p>
            <a:pPr algn="ctr"/>
            <a:r>
              <a:rPr lang="en-US" dirty="0" smtClean="0">
                <a:latin typeface="Cambria" panose="02040503050406030204" pitchFamily="18" charset="0"/>
              </a:rPr>
              <a:t>LITERATURE REVIEW CONTINUED</a:t>
            </a:r>
            <a:endParaRPr lang="en-US" dirty="0">
              <a:latin typeface="Cambria" panose="02040503050406030204" pitchFamily="18" charset="0"/>
            </a:endParaRPr>
          </a:p>
        </p:txBody>
      </p:sp>
    </p:spTree>
    <p:extLst>
      <p:ext uri="{BB962C8B-B14F-4D97-AF65-F5344CB8AC3E}">
        <p14:creationId xmlns:p14="http://schemas.microsoft.com/office/powerpoint/2010/main" val="1680706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56" y="1500597"/>
            <a:ext cx="3848433" cy="454953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402" y="1550130"/>
            <a:ext cx="3817951" cy="451143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538700"/>
            <a:ext cx="3848433" cy="4534293"/>
          </a:xfrm>
          <a:prstGeom prst="rect">
            <a:avLst/>
          </a:prstGeom>
        </p:spPr>
      </p:pic>
      <p:sp>
        <p:nvSpPr>
          <p:cNvPr id="5" name="TextBox 4"/>
          <p:cNvSpPr txBox="1"/>
          <p:nvPr/>
        </p:nvSpPr>
        <p:spPr>
          <a:xfrm>
            <a:off x="41562" y="512619"/>
            <a:ext cx="12136582" cy="369332"/>
          </a:xfrm>
          <a:prstGeom prst="rect">
            <a:avLst/>
          </a:prstGeom>
          <a:noFill/>
        </p:spPr>
        <p:txBody>
          <a:bodyPr wrap="square" rtlCol="0">
            <a:spAutoFit/>
          </a:bodyPr>
          <a:lstStyle/>
          <a:p>
            <a:pPr algn="ctr"/>
            <a:r>
              <a:rPr lang="en-US" dirty="0" smtClean="0">
                <a:latin typeface="Cambria" panose="02040503050406030204" pitchFamily="18" charset="0"/>
              </a:rPr>
              <a:t>LITERATURE REVIEW CONT, RESEARCH QUESTIONS, METHODOLOGY</a:t>
            </a:r>
            <a:endParaRPr lang="en-US" dirty="0">
              <a:latin typeface="Cambria" panose="02040503050406030204" pitchFamily="18" charset="0"/>
            </a:endParaRPr>
          </a:p>
        </p:txBody>
      </p:sp>
    </p:spTree>
    <p:extLst>
      <p:ext uri="{BB962C8B-B14F-4D97-AF65-F5344CB8AC3E}">
        <p14:creationId xmlns:p14="http://schemas.microsoft.com/office/powerpoint/2010/main" val="135631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Preparation</a:t>
            </a:r>
            <a:endParaRPr lang="en-US" dirty="0"/>
          </a:p>
        </p:txBody>
      </p:sp>
      <p:sp>
        <p:nvSpPr>
          <p:cNvPr id="3" name="Content Placeholder 2"/>
          <p:cNvSpPr>
            <a:spLocks noGrp="1"/>
          </p:cNvSpPr>
          <p:nvPr>
            <p:ph idx="1"/>
          </p:nvPr>
        </p:nvSpPr>
        <p:spPr/>
        <p:txBody>
          <a:bodyPr>
            <a:normAutofit/>
          </a:bodyPr>
          <a:lstStyle/>
          <a:p>
            <a:pPr marL="662940" lvl="1" indent="-342900">
              <a:buAutoNum type="arabicPeriod"/>
            </a:pPr>
            <a:r>
              <a:rPr lang="en-US" sz="2500" dirty="0" smtClean="0">
                <a:latin typeface="Cambria" panose="02040503050406030204" pitchFamily="18" charset="0"/>
                <a:hlinkClick r:id="rId2" action="ppaction://hlinksldjump"/>
              </a:rPr>
              <a:t>Brainstorm</a:t>
            </a:r>
            <a:endParaRPr lang="en-US" sz="2500" dirty="0">
              <a:latin typeface="Cambria" panose="02040503050406030204" pitchFamily="18" charset="0"/>
            </a:endParaRPr>
          </a:p>
          <a:p>
            <a:pPr marL="662940" lvl="1" indent="-342900">
              <a:buAutoNum type="arabicPeriod"/>
            </a:pPr>
            <a:r>
              <a:rPr lang="en-US" sz="2500" dirty="0">
                <a:latin typeface="Cambria" panose="02040503050406030204" pitchFamily="18" charset="0"/>
                <a:hlinkClick r:id="rId3" action="ppaction://hlinksldjump"/>
              </a:rPr>
              <a:t>Proposal</a:t>
            </a:r>
            <a:endParaRPr lang="en-US" sz="2500" dirty="0">
              <a:latin typeface="Cambria" panose="02040503050406030204" pitchFamily="18" charset="0"/>
            </a:endParaRPr>
          </a:p>
          <a:p>
            <a:pPr marL="662940" lvl="1" indent="-342900">
              <a:buAutoNum type="arabicPeriod"/>
            </a:pPr>
            <a:r>
              <a:rPr lang="en-US" sz="2500" dirty="0">
                <a:latin typeface="Cambria" panose="02040503050406030204" pitchFamily="18" charset="0"/>
                <a:hlinkClick r:id="rId4" action="ppaction://hlinksldjump"/>
              </a:rPr>
              <a:t>Outline</a:t>
            </a:r>
            <a:endParaRPr lang="en-US" sz="2500" dirty="0">
              <a:latin typeface="Cambria" panose="02040503050406030204" pitchFamily="18" charset="0"/>
            </a:endParaRPr>
          </a:p>
          <a:p>
            <a:pPr marL="662940" lvl="1" indent="-342900">
              <a:buAutoNum type="arabicPeriod"/>
            </a:pPr>
            <a:r>
              <a:rPr lang="en-US" sz="2500" dirty="0">
                <a:latin typeface="Cambria" panose="02040503050406030204" pitchFamily="18" charset="0"/>
                <a:hlinkClick r:id="rId5" action="ppaction://hlinksldjump"/>
              </a:rPr>
              <a:t>Reading Notes</a:t>
            </a:r>
            <a:endParaRPr lang="en-US" sz="2500" dirty="0">
              <a:latin typeface="Cambria" panose="02040503050406030204" pitchFamily="18" charset="0"/>
            </a:endParaRPr>
          </a:p>
          <a:p>
            <a:pPr marL="662940" lvl="1" indent="-342900">
              <a:buAutoNum type="arabicPeriod"/>
            </a:pPr>
            <a:r>
              <a:rPr lang="en-US" sz="2500" dirty="0">
                <a:latin typeface="Cambria" panose="02040503050406030204" pitchFamily="18" charset="0"/>
                <a:hlinkClick r:id="rId6" action="ppaction://hlinksldjump"/>
              </a:rPr>
              <a:t>Schedule/Log</a:t>
            </a:r>
            <a:endParaRPr lang="en-US" sz="2500" dirty="0">
              <a:latin typeface="Cambria" panose="02040503050406030204" pitchFamily="18" charset="0"/>
            </a:endParaRPr>
          </a:p>
          <a:p>
            <a:pPr marL="662940" lvl="1" indent="-342900">
              <a:buAutoNum type="arabicPeriod"/>
            </a:pPr>
            <a:r>
              <a:rPr lang="en-US" sz="2500" dirty="0">
                <a:latin typeface="Cambria" panose="02040503050406030204" pitchFamily="18" charset="0"/>
                <a:hlinkClick r:id="rId7" action="ppaction://hlinksldjump"/>
              </a:rPr>
              <a:t>Required Draft</a:t>
            </a:r>
            <a:endParaRPr lang="en-US" sz="2500" dirty="0">
              <a:latin typeface="Cambria" panose="02040503050406030204" pitchFamily="18" charset="0"/>
            </a:endParaRPr>
          </a:p>
          <a:p>
            <a:endParaRPr lang="en-US" sz="2500" dirty="0">
              <a:latin typeface="Cambria" panose="02040503050406030204" pitchFamily="18" charset="0"/>
            </a:endParaRPr>
          </a:p>
        </p:txBody>
      </p:sp>
    </p:spTree>
    <p:extLst>
      <p:ext uri="{BB962C8B-B14F-4D97-AF65-F5344CB8AC3E}">
        <p14:creationId xmlns:p14="http://schemas.microsoft.com/office/powerpoint/2010/main" val="115185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2" y="1660617"/>
            <a:ext cx="3863675" cy="4534293"/>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012" y="1660617"/>
            <a:ext cx="3840813" cy="452667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400" y="1660617"/>
            <a:ext cx="3848433" cy="4503810"/>
          </a:xfrm>
          <a:prstGeom prst="rect">
            <a:avLst/>
          </a:prstGeom>
        </p:spPr>
      </p:pic>
      <p:sp>
        <p:nvSpPr>
          <p:cNvPr id="5" name="TextBox 4"/>
          <p:cNvSpPr txBox="1"/>
          <p:nvPr/>
        </p:nvSpPr>
        <p:spPr>
          <a:xfrm>
            <a:off x="41562" y="512619"/>
            <a:ext cx="12136582" cy="369332"/>
          </a:xfrm>
          <a:prstGeom prst="rect">
            <a:avLst/>
          </a:prstGeom>
          <a:noFill/>
        </p:spPr>
        <p:txBody>
          <a:bodyPr wrap="square" rtlCol="0">
            <a:spAutoFit/>
          </a:bodyPr>
          <a:lstStyle/>
          <a:p>
            <a:pPr algn="ctr"/>
            <a:r>
              <a:rPr lang="en-US" dirty="0" smtClean="0">
                <a:latin typeface="Cambria" panose="02040503050406030204" pitchFamily="18" charset="0"/>
              </a:rPr>
              <a:t>FINDINGS, DISCUSSION, CONCLUSION</a:t>
            </a:r>
            <a:endParaRPr lang="en-US" dirty="0">
              <a:latin typeface="Cambria" panose="02040503050406030204" pitchFamily="18" charset="0"/>
            </a:endParaRPr>
          </a:p>
        </p:txBody>
      </p:sp>
    </p:spTree>
    <p:extLst>
      <p:ext uri="{BB962C8B-B14F-4D97-AF65-F5344CB8AC3E}">
        <p14:creationId xmlns:p14="http://schemas.microsoft.com/office/powerpoint/2010/main" val="1448548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18" y="1612819"/>
            <a:ext cx="3856054" cy="451905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778" y="1605199"/>
            <a:ext cx="3825572" cy="452667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356" y="1605199"/>
            <a:ext cx="3833192" cy="4519052"/>
          </a:xfrm>
          <a:prstGeom prst="rect">
            <a:avLst/>
          </a:prstGeom>
        </p:spPr>
      </p:pic>
      <p:sp>
        <p:nvSpPr>
          <p:cNvPr id="5" name="TextBox 4"/>
          <p:cNvSpPr txBox="1"/>
          <p:nvPr/>
        </p:nvSpPr>
        <p:spPr>
          <a:xfrm>
            <a:off x="41562" y="512619"/>
            <a:ext cx="12136582" cy="369332"/>
          </a:xfrm>
          <a:prstGeom prst="rect">
            <a:avLst/>
          </a:prstGeom>
          <a:noFill/>
        </p:spPr>
        <p:txBody>
          <a:bodyPr wrap="square" rtlCol="0">
            <a:spAutoFit/>
          </a:bodyPr>
          <a:lstStyle/>
          <a:p>
            <a:pPr algn="ctr"/>
            <a:r>
              <a:rPr lang="en-US" dirty="0" smtClean="0">
                <a:latin typeface="Cambria" panose="02040503050406030204" pitchFamily="18" charset="0"/>
              </a:rPr>
              <a:t>REFERENCES, APPENDIX COVER, APPENDIX</a:t>
            </a:r>
            <a:endParaRPr lang="en-US" dirty="0">
              <a:latin typeface="Cambria" panose="02040503050406030204" pitchFamily="18" charset="0"/>
            </a:endParaRPr>
          </a:p>
        </p:txBody>
      </p:sp>
    </p:spTree>
    <p:extLst>
      <p:ext uri="{BB962C8B-B14F-4D97-AF65-F5344CB8AC3E}">
        <p14:creationId xmlns:p14="http://schemas.microsoft.com/office/powerpoint/2010/main" val="2503201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78" y="1571256"/>
            <a:ext cx="3825572" cy="451905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447" y="1571256"/>
            <a:ext cx="3840813" cy="447332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757" y="1540774"/>
            <a:ext cx="3817951" cy="4503810"/>
          </a:xfrm>
          <a:prstGeom prst="rect">
            <a:avLst/>
          </a:prstGeom>
        </p:spPr>
      </p:pic>
      <p:sp>
        <p:nvSpPr>
          <p:cNvPr id="5" name="TextBox 4"/>
          <p:cNvSpPr txBox="1"/>
          <p:nvPr/>
        </p:nvSpPr>
        <p:spPr>
          <a:xfrm>
            <a:off x="41562" y="512619"/>
            <a:ext cx="12136582" cy="369332"/>
          </a:xfrm>
          <a:prstGeom prst="rect">
            <a:avLst/>
          </a:prstGeom>
          <a:noFill/>
        </p:spPr>
        <p:txBody>
          <a:bodyPr wrap="square" rtlCol="0">
            <a:spAutoFit/>
          </a:bodyPr>
          <a:lstStyle/>
          <a:p>
            <a:pPr algn="ctr"/>
            <a:r>
              <a:rPr lang="en-US" dirty="0" smtClean="0">
                <a:latin typeface="Cambria" panose="02040503050406030204" pitchFamily="18" charset="0"/>
              </a:rPr>
              <a:t>Appendix continued</a:t>
            </a:r>
            <a:endParaRPr lang="en-US" dirty="0">
              <a:latin typeface="Cambria" panose="02040503050406030204" pitchFamily="18" charset="0"/>
            </a:endParaRPr>
          </a:p>
        </p:txBody>
      </p:sp>
    </p:spTree>
    <p:extLst>
      <p:ext uri="{BB962C8B-B14F-4D97-AF65-F5344CB8AC3E}">
        <p14:creationId xmlns:p14="http://schemas.microsoft.com/office/powerpoint/2010/main" val="252654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695" y="1525882"/>
            <a:ext cx="3833192" cy="4526672"/>
          </a:xfrm>
          <a:prstGeom prst="rect">
            <a:avLst/>
          </a:prstGeom>
        </p:spPr>
      </p:pic>
      <p:sp>
        <p:nvSpPr>
          <p:cNvPr id="4" name="TextBox 3"/>
          <p:cNvSpPr txBox="1"/>
          <p:nvPr/>
        </p:nvSpPr>
        <p:spPr>
          <a:xfrm>
            <a:off x="0" y="443346"/>
            <a:ext cx="12136582" cy="369332"/>
          </a:xfrm>
          <a:prstGeom prst="rect">
            <a:avLst/>
          </a:prstGeom>
          <a:noFill/>
        </p:spPr>
        <p:txBody>
          <a:bodyPr wrap="square" rtlCol="0">
            <a:spAutoFit/>
          </a:bodyPr>
          <a:lstStyle/>
          <a:p>
            <a:pPr algn="ctr"/>
            <a:r>
              <a:rPr lang="en-US" dirty="0" smtClean="0">
                <a:latin typeface="Cambria" panose="02040503050406030204" pitchFamily="18" charset="0"/>
              </a:rPr>
              <a:t>Appendix continued</a:t>
            </a:r>
            <a:endParaRPr lang="en-US" dirty="0">
              <a:latin typeface="Cambria" panose="02040503050406030204" pitchFamily="18" charset="0"/>
            </a:endParaRPr>
          </a:p>
        </p:txBody>
      </p:sp>
    </p:spTree>
    <p:extLst>
      <p:ext uri="{BB962C8B-B14F-4D97-AF65-F5344CB8AC3E}">
        <p14:creationId xmlns:p14="http://schemas.microsoft.com/office/powerpoint/2010/main" val="4101739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Extended Appendices</a:t>
            </a:r>
            <a:endParaRPr lang="en-US" dirty="0"/>
          </a:p>
        </p:txBody>
      </p:sp>
      <p:sp>
        <p:nvSpPr>
          <p:cNvPr id="3" name="Text Placeholder 2"/>
          <p:cNvSpPr>
            <a:spLocks noGrp="1"/>
          </p:cNvSpPr>
          <p:nvPr>
            <p:ph type="body" idx="1"/>
          </p:nvPr>
        </p:nvSpPr>
        <p:spPr/>
        <p:txBody>
          <a:bodyPr>
            <a:normAutofit/>
          </a:bodyPr>
          <a:lstStyle/>
          <a:p>
            <a:r>
              <a:rPr lang="en-US" dirty="0" smtClean="0">
                <a:latin typeface="Cambria" panose="02040503050406030204" pitchFamily="18" charset="0"/>
              </a:rPr>
              <a:t>The next set of slides compares responses that are inter-related</a:t>
            </a:r>
            <a:endParaRPr lang="en-US" dirty="0">
              <a:latin typeface="Cambria" panose="02040503050406030204" pitchFamily="18" charset="0"/>
            </a:endParaRPr>
          </a:p>
        </p:txBody>
      </p:sp>
    </p:spTree>
    <p:extLst>
      <p:ext uri="{BB962C8B-B14F-4D97-AF65-F5344CB8AC3E}">
        <p14:creationId xmlns:p14="http://schemas.microsoft.com/office/powerpoint/2010/main" val="3659678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8763"/>
            <a:ext cx="12192000" cy="369332"/>
          </a:xfrm>
          <a:prstGeom prst="rect">
            <a:avLst/>
          </a:prstGeom>
          <a:noFill/>
        </p:spPr>
        <p:txBody>
          <a:bodyPr wrap="square" rtlCol="0">
            <a:spAutoFit/>
          </a:bodyPr>
          <a:lstStyle/>
          <a:p>
            <a:pPr algn="ctr"/>
            <a:r>
              <a:rPr lang="en-US" dirty="0" smtClean="0">
                <a:latin typeface="Cambria" panose="02040503050406030204" pitchFamily="18" charset="0"/>
              </a:rPr>
              <a:t>COMMITMENT</a:t>
            </a:r>
            <a:endParaRPr lang="en-US" dirty="0">
              <a:latin typeface="Cambria" panose="020405030504060302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308" y="1937048"/>
            <a:ext cx="4541914" cy="378746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38" y="1040308"/>
            <a:ext cx="6812870" cy="210330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38" y="3315824"/>
            <a:ext cx="5720144" cy="3398815"/>
          </a:xfrm>
          <a:prstGeom prst="rect">
            <a:avLst/>
          </a:prstGeom>
        </p:spPr>
      </p:pic>
      <p:sp>
        <p:nvSpPr>
          <p:cNvPr id="8" name="TextBox 7"/>
          <p:cNvSpPr txBox="1"/>
          <p:nvPr/>
        </p:nvSpPr>
        <p:spPr>
          <a:xfrm>
            <a:off x="4239491" y="5724516"/>
            <a:ext cx="7578436" cy="646331"/>
          </a:xfrm>
          <a:prstGeom prst="rect">
            <a:avLst/>
          </a:prstGeom>
          <a:noFill/>
        </p:spPr>
        <p:txBody>
          <a:bodyPr wrap="square" rtlCol="0">
            <a:spAutoFit/>
          </a:bodyPr>
          <a:lstStyle/>
          <a:p>
            <a:r>
              <a:rPr lang="en-US" dirty="0" smtClean="0">
                <a:latin typeface="Cambria" panose="02040503050406030204" pitchFamily="18" charset="0"/>
              </a:rPr>
              <a:t>* May this indicate how committed we would be to everything in general, or something deeper especially in marriage.</a:t>
            </a:r>
            <a:endParaRPr lang="en-US" dirty="0">
              <a:latin typeface="Cambria" panose="02040503050406030204" pitchFamily="18" charset="0"/>
            </a:endParaRPr>
          </a:p>
        </p:txBody>
      </p:sp>
    </p:spTree>
    <p:extLst>
      <p:ext uri="{BB962C8B-B14F-4D97-AF65-F5344CB8AC3E}">
        <p14:creationId xmlns:p14="http://schemas.microsoft.com/office/powerpoint/2010/main" val="3959154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33" y="1683900"/>
            <a:ext cx="3801130" cy="265820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248" y="1683900"/>
            <a:ext cx="4229467" cy="2994920"/>
          </a:xfrm>
          <a:prstGeom prst="rect">
            <a:avLst/>
          </a:prstGeom>
        </p:spPr>
      </p:pic>
      <p:sp>
        <p:nvSpPr>
          <p:cNvPr id="4" name="TextBox 3"/>
          <p:cNvSpPr txBox="1"/>
          <p:nvPr/>
        </p:nvSpPr>
        <p:spPr>
          <a:xfrm>
            <a:off x="568036" y="235527"/>
            <a:ext cx="10335491" cy="646331"/>
          </a:xfrm>
          <a:prstGeom prst="rect">
            <a:avLst/>
          </a:prstGeom>
          <a:noFill/>
        </p:spPr>
        <p:txBody>
          <a:bodyPr wrap="square" rtlCol="0">
            <a:spAutoFit/>
          </a:bodyPr>
          <a:lstStyle/>
          <a:p>
            <a:endParaRPr lang="en-US" dirty="0" smtClean="0">
              <a:latin typeface="Cambria" panose="02040503050406030204" pitchFamily="18" charset="0"/>
            </a:endParaRPr>
          </a:p>
          <a:p>
            <a:pPr algn="ctr"/>
            <a:r>
              <a:rPr lang="en-US" dirty="0" smtClean="0">
                <a:latin typeface="Cambria" panose="02040503050406030204" pitchFamily="18" charset="0"/>
              </a:rPr>
              <a:t>Commitment comparison continued</a:t>
            </a:r>
            <a:endParaRPr lang="en-US" dirty="0">
              <a:latin typeface="Cambria" panose="02040503050406030204" pitchFamily="18" charset="0"/>
            </a:endParaRPr>
          </a:p>
        </p:txBody>
      </p:sp>
      <p:sp>
        <p:nvSpPr>
          <p:cNvPr id="5" name="TextBox 4"/>
          <p:cNvSpPr txBox="1"/>
          <p:nvPr/>
        </p:nvSpPr>
        <p:spPr>
          <a:xfrm>
            <a:off x="845127" y="4932218"/>
            <a:ext cx="10543309" cy="923330"/>
          </a:xfrm>
          <a:prstGeom prst="rect">
            <a:avLst/>
          </a:prstGeom>
          <a:noFill/>
        </p:spPr>
        <p:txBody>
          <a:bodyPr wrap="square" rtlCol="0">
            <a:spAutoFit/>
          </a:bodyPr>
          <a:lstStyle/>
          <a:p>
            <a:r>
              <a:rPr lang="en-US" dirty="0" smtClean="0">
                <a:latin typeface="Cambria" panose="02040503050406030204" pitchFamily="18" charset="0"/>
              </a:rPr>
              <a:t>*Does this indicate an overly sentimental person, committed, or does it just mean the human psyche is constantly changing as they are sublimely exposed propaganda (e.g. magazines, media, celebrity, banners, trends, etc.)?</a:t>
            </a:r>
            <a:endParaRPr lang="en-US" dirty="0">
              <a:latin typeface="Cambria" panose="02040503050406030204" pitchFamily="18" charset="0"/>
            </a:endParaRPr>
          </a:p>
        </p:txBody>
      </p:sp>
    </p:spTree>
    <p:extLst>
      <p:ext uri="{BB962C8B-B14F-4D97-AF65-F5344CB8AC3E}">
        <p14:creationId xmlns:p14="http://schemas.microsoft.com/office/powerpoint/2010/main" val="780319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0327"/>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LOYALTY</a:t>
            </a:r>
            <a:endParaRPr lang="en-US" sz="2000" dirty="0">
              <a:latin typeface="Cambria" panose="020405030504060302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33" y="1952652"/>
            <a:ext cx="5044877" cy="336833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559" y="1952652"/>
            <a:ext cx="5730737" cy="3368332"/>
          </a:xfrm>
          <a:prstGeom prst="rect">
            <a:avLst/>
          </a:prstGeom>
        </p:spPr>
      </p:pic>
      <p:sp>
        <p:nvSpPr>
          <p:cNvPr id="6" name="TextBox 5"/>
          <p:cNvSpPr txBox="1"/>
          <p:nvPr/>
        </p:nvSpPr>
        <p:spPr>
          <a:xfrm>
            <a:off x="540327" y="5611091"/>
            <a:ext cx="10917382" cy="369332"/>
          </a:xfrm>
          <a:prstGeom prst="rect">
            <a:avLst/>
          </a:prstGeom>
          <a:noFill/>
        </p:spPr>
        <p:txBody>
          <a:bodyPr wrap="square" rtlCol="0">
            <a:spAutoFit/>
          </a:bodyPr>
          <a:lstStyle/>
          <a:p>
            <a:r>
              <a:rPr lang="en-US" dirty="0" smtClean="0">
                <a:latin typeface="Cambria" panose="02040503050406030204" pitchFamily="18" charset="0"/>
              </a:rPr>
              <a:t>* May this give us a hint that your loyalty in anyone or anything may indicate your loyalty to future spouses?</a:t>
            </a:r>
            <a:endParaRPr lang="en-US" dirty="0">
              <a:latin typeface="Cambria" panose="02040503050406030204" pitchFamily="18" charset="0"/>
            </a:endParaRPr>
          </a:p>
        </p:txBody>
      </p:sp>
    </p:spTree>
    <p:extLst>
      <p:ext uri="{BB962C8B-B14F-4D97-AF65-F5344CB8AC3E}">
        <p14:creationId xmlns:p14="http://schemas.microsoft.com/office/powerpoint/2010/main" val="4281039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5636"/>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PASSION</a:t>
            </a:r>
            <a:endParaRPr lang="en-US" sz="2000" dirty="0">
              <a:latin typeface="Cambria" panose="020405030504060302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86" y="2434140"/>
            <a:ext cx="5677392" cy="2377646"/>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846" y="2479864"/>
            <a:ext cx="5197290" cy="2331922"/>
          </a:xfrm>
          <a:prstGeom prst="rect">
            <a:avLst/>
          </a:prstGeom>
        </p:spPr>
      </p:pic>
      <p:sp>
        <p:nvSpPr>
          <p:cNvPr id="5" name="TextBox 4"/>
          <p:cNvSpPr txBox="1"/>
          <p:nvPr/>
        </p:nvSpPr>
        <p:spPr>
          <a:xfrm>
            <a:off x="748145" y="5278582"/>
            <a:ext cx="10529455" cy="369332"/>
          </a:xfrm>
          <a:prstGeom prst="rect">
            <a:avLst/>
          </a:prstGeom>
          <a:noFill/>
        </p:spPr>
        <p:txBody>
          <a:bodyPr wrap="square" rtlCol="0">
            <a:spAutoFit/>
          </a:bodyPr>
          <a:lstStyle/>
          <a:p>
            <a:r>
              <a:rPr lang="en-US" dirty="0" smtClean="0">
                <a:latin typeface="Cambria" panose="02040503050406030204" pitchFamily="18" charset="0"/>
              </a:rPr>
              <a:t>* Coincidence or a really passionate person at heart is also passionate in everything they do?</a:t>
            </a:r>
            <a:endParaRPr lang="en-US" dirty="0">
              <a:latin typeface="Cambria" panose="02040503050406030204" pitchFamily="18" charset="0"/>
            </a:endParaRPr>
          </a:p>
        </p:txBody>
      </p:sp>
    </p:spTree>
    <p:extLst>
      <p:ext uri="{BB962C8B-B14F-4D97-AF65-F5344CB8AC3E}">
        <p14:creationId xmlns:p14="http://schemas.microsoft.com/office/powerpoint/2010/main" val="3273724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5636"/>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SELF CONSCIOUSNESS</a:t>
            </a:r>
            <a:endParaRPr lang="en-US" sz="2000" dirty="0">
              <a:latin typeface="Cambria" panose="02040503050406030204"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78" y="2217288"/>
            <a:ext cx="4381880" cy="303302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498" y="2217288"/>
            <a:ext cx="4737066" cy="3033023"/>
          </a:xfrm>
          <a:prstGeom prst="rect">
            <a:avLst/>
          </a:prstGeom>
        </p:spPr>
      </p:pic>
      <p:sp>
        <p:nvSpPr>
          <p:cNvPr id="7" name="TextBox 6"/>
          <p:cNvSpPr txBox="1"/>
          <p:nvPr/>
        </p:nvSpPr>
        <p:spPr>
          <a:xfrm>
            <a:off x="581891" y="5680364"/>
            <a:ext cx="10723418" cy="646331"/>
          </a:xfrm>
          <a:prstGeom prst="rect">
            <a:avLst/>
          </a:prstGeom>
          <a:noFill/>
        </p:spPr>
        <p:txBody>
          <a:bodyPr wrap="square" rtlCol="0">
            <a:spAutoFit/>
          </a:bodyPr>
          <a:lstStyle/>
          <a:p>
            <a:r>
              <a:rPr lang="en-US" dirty="0" smtClean="0">
                <a:latin typeface="Cambria" panose="02040503050406030204" pitchFamily="18" charset="0"/>
              </a:rPr>
              <a:t>* Does this indicate a person who overthinks is highly self conscious. Does this indicate a personality where as they give more importance to impressions and social reputation?</a:t>
            </a:r>
            <a:endParaRPr lang="en-US" dirty="0">
              <a:latin typeface="Cambria" panose="02040503050406030204" pitchFamily="18" charset="0"/>
            </a:endParaRPr>
          </a:p>
        </p:txBody>
      </p:sp>
    </p:spTree>
    <p:extLst>
      <p:ext uri="{BB962C8B-B14F-4D97-AF65-F5344CB8AC3E}">
        <p14:creationId xmlns:p14="http://schemas.microsoft.com/office/powerpoint/2010/main" val="106617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a:xfrm>
            <a:off x="1987368" y="2378242"/>
            <a:ext cx="9670934" cy="3651504"/>
          </a:xfrm>
        </p:spPr>
        <p:txBody>
          <a:bodyPr/>
          <a:lstStyle/>
          <a:p>
            <a:r>
              <a:rPr lang="en-US" b="1" dirty="0" smtClean="0">
                <a:latin typeface="Cambria" panose="02040503050406030204" pitchFamily="18" charset="0"/>
              </a:rPr>
              <a:t>The purpose of this brainstorm activity is to search for a topic that interests the student researcher. The topic she then chose is introspection.</a:t>
            </a:r>
            <a:endParaRPr lang="en-US" b="1" dirty="0">
              <a:latin typeface="Cambria" panose="02040503050406030204" pitchFamily="18" charset="0"/>
            </a:endParaRPr>
          </a:p>
        </p:txBody>
      </p:sp>
      <p:pic>
        <p:nvPicPr>
          <p:cNvPr id="4" name="Picture 3"/>
          <p:cNvPicPr>
            <a:picLocks noChangeAspect="1"/>
          </p:cNvPicPr>
          <p:nvPr/>
        </p:nvPicPr>
        <p:blipFill rotWithShape="1">
          <a:blip r:embed="rId2"/>
          <a:srcRect l="34772" t="15296" r="33048" b="11184"/>
          <a:stretch/>
        </p:blipFill>
        <p:spPr>
          <a:xfrm>
            <a:off x="4175888" y="3350716"/>
            <a:ext cx="2646947" cy="339995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022" y="3294311"/>
            <a:ext cx="3353091" cy="3444538"/>
          </a:xfrm>
          <a:prstGeom prst="rect">
            <a:avLst/>
          </a:prstGeom>
        </p:spPr>
      </p:pic>
    </p:spTree>
    <p:extLst>
      <p:ext uri="{BB962C8B-B14F-4D97-AF65-F5344CB8AC3E}">
        <p14:creationId xmlns:p14="http://schemas.microsoft.com/office/powerpoint/2010/main" val="1269023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5636"/>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SLOPPY IN NATURE</a:t>
            </a:r>
            <a:endParaRPr lang="en-US" sz="2000" dirty="0">
              <a:latin typeface="Cambria" panose="020405030504060302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55" y="2592088"/>
            <a:ext cx="4580017" cy="2255715"/>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975" y="2009120"/>
            <a:ext cx="5182049" cy="3116850"/>
          </a:xfrm>
          <a:prstGeom prst="rect">
            <a:avLst/>
          </a:prstGeom>
        </p:spPr>
      </p:pic>
      <p:sp>
        <p:nvSpPr>
          <p:cNvPr id="5" name="TextBox 4"/>
          <p:cNvSpPr txBox="1"/>
          <p:nvPr/>
        </p:nvSpPr>
        <p:spPr>
          <a:xfrm>
            <a:off x="665018" y="5555673"/>
            <a:ext cx="10848109" cy="646331"/>
          </a:xfrm>
          <a:prstGeom prst="rect">
            <a:avLst/>
          </a:prstGeom>
          <a:noFill/>
        </p:spPr>
        <p:txBody>
          <a:bodyPr wrap="square" rtlCol="0">
            <a:spAutoFit/>
          </a:bodyPr>
          <a:lstStyle/>
          <a:p>
            <a:r>
              <a:rPr lang="en-US" dirty="0" smtClean="0">
                <a:latin typeface="Cambria" panose="02040503050406030204" pitchFamily="18" charset="0"/>
              </a:rPr>
              <a:t>* Is there really a link between unconscious behavior and expressed behavior in relationships? Surely in the same context.</a:t>
            </a:r>
            <a:endParaRPr lang="en-US" dirty="0">
              <a:latin typeface="Cambria" panose="02040503050406030204" pitchFamily="18" charset="0"/>
            </a:endParaRPr>
          </a:p>
        </p:txBody>
      </p:sp>
    </p:spTree>
    <p:extLst>
      <p:ext uri="{BB962C8B-B14F-4D97-AF65-F5344CB8AC3E}">
        <p14:creationId xmlns:p14="http://schemas.microsoft.com/office/powerpoint/2010/main" val="1020492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5636"/>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TRANSITION</a:t>
            </a:r>
            <a:endParaRPr lang="en-US" sz="2000" dirty="0">
              <a:latin typeface="Cambria" panose="020405030504060302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81" y="1419569"/>
            <a:ext cx="6510528" cy="4135276"/>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11" y="1925780"/>
            <a:ext cx="6282589" cy="4114801"/>
          </a:xfrm>
          <a:prstGeom prst="rect">
            <a:avLst/>
          </a:prstGeom>
        </p:spPr>
      </p:pic>
      <p:sp>
        <p:nvSpPr>
          <p:cNvPr id="5" name="TextBox 4"/>
          <p:cNvSpPr txBox="1"/>
          <p:nvPr/>
        </p:nvSpPr>
        <p:spPr>
          <a:xfrm>
            <a:off x="595745" y="5777345"/>
            <a:ext cx="7841673" cy="646331"/>
          </a:xfrm>
          <a:prstGeom prst="rect">
            <a:avLst/>
          </a:prstGeom>
          <a:noFill/>
        </p:spPr>
        <p:txBody>
          <a:bodyPr wrap="square" rtlCol="0">
            <a:spAutoFit/>
          </a:bodyPr>
          <a:lstStyle/>
          <a:p>
            <a:r>
              <a:rPr lang="en-US" dirty="0" smtClean="0">
                <a:latin typeface="Cambria" panose="02040503050406030204" pitchFamily="18" charset="0"/>
              </a:rPr>
              <a:t>*Does this indicate that a person who easily falls in and out of love, easily </a:t>
            </a:r>
          </a:p>
          <a:p>
            <a:r>
              <a:rPr lang="en-US" dirty="0" smtClean="0">
                <a:latin typeface="Cambria" panose="02040503050406030204" pitchFamily="18" charset="0"/>
              </a:rPr>
              <a:t>Transitions to a new relationship after a breakup?</a:t>
            </a:r>
            <a:endParaRPr lang="en-US" dirty="0">
              <a:latin typeface="Cambria" panose="02040503050406030204" pitchFamily="18" charset="0"/>
            </a:endParaRPr>
          </a:p>
        </p:txBody>
      </p:sp>
    </p:spTree>
    <p:extLst>
      <p:ext uri="{BB962C8B-B14F-4D97-AF65-F5344CB8AC3E}">
        <p14:creationId xmlns:p14="http://schemas.microsoft.com/office/powerpoint/2010/main" val="1395939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5636"/>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PREDICTABILITY</a:t>
            </a:r>
            <a:endParaRPr lang="en-US" sz="2000" dirty="0">
              <a:latin typeface="Cambria" panose="020405030504060302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87" y="1325684"/>
            <a:ext cx="6058425" cy="451143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393" y="3113014"/>
            <a:ext cx="5128704" cy="2377646"/>
          </a:xfrm>
          <a:prstGeom prst="rect">
            <a:avLst/>
          </a:prstGeom>
        </p:spPr>
      </p:pic>
      <p:sp>
        <p:nvSpPr>
          <p:cNvPr id="7" name="TextBox 6"/>
          <p:cNvSpPr txBox="1"/>
          <p:nvPr/>
        </p:nvSpPr>
        <p:spPr>
          <a:xfrm>
            <a:off x="7065818" y="1177636"/>
            <a:ext cx="4752109" cy="923330"/>
          </a:xfrm>
          <a:prstGeom prst="rect">
            <a:avLst/>
          </a:prstGeom>
          <a:noFill/>
        </p:spPr>
        <p:txBody>
          <a:bodyPr wrap="square" rtlCol="0">
            <a:spAutoFit/>
          </a:bodyPr>
          <a:lstStyle/>
          <a:p>
            <a:r>
              <a:rPr lang="en-US" dirty="0" smtClean="0">
                <a:latin typeface="Cambria" panose="02040503050406030204" pitchFamily="18" charset="0"/>
              </a:rPr>
              <a:t>* Does the tendency to change mind indicate a spontaneous personality or even short attention span?</a:t>
            </a:r>
            <a:endParaRPr lang="en-US" dirty="0">
              <a:latin typeface="Cambria" panose="02040503050406030204" pitchFamily="18" charset="0"/>
            </a:endParaRPr>
          </a:p>
        </p:txBody>
      </p:sp>
    </p:spTree>
    <p:extLst>
      <p:ext uri="{BB962C8B-B14F-4D97-AF65-F5344CB8AC3E}">
        <p14:creationId xmlns:p14="http://schemas.microsoft.com/office/powerpoint/2010/main" val="2334619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6473"/>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NARCISSISM AND PERSONALITY</a:t>
            </a:r>
            <a:endParaRPr lang="en-US" sz="2000" dirty="0">
              <a:latin typeface="Cambria" panose="020405030504060302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28" y="1851846"/>
            <a:ext cx="4915326" cy="368077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23084"/>
            <a:ext cx="4488569" cy="1775614"/>
          </a:xfrm>
          <a:prstGeom prst="rect">
            <a:avLst/>
          </a:prstGeom>
        </p:spPr>
      </p:pic>
      <p:sp>
        <p:nvSpPr>
          <p:cNvPr id="5" name="TextBox 4"/>
          <p:cNvSpPr txBox="1"/>
          <p:nvPr/>
        </p:nvSpPr>
        <p:spPr>
          <a:xfrm>
            <a:off x="5070764" y="5084618"/>
            <a:ext cx="6386945" cy="646331"/>
          </a:xfrm>
          <a:prstGeom prst="rect">
            <a:avLst/>
          </a:prstGeom>
          <a:noFill/>
        </p:spPr>
        <p:txBody>
          <a:bodyPr wrap="square" rtlCol="0">
            <a:spAutoFit/>
          </a:bodyPr>
          <a:lstStyle/>
          <a:p>
            <a:r>
              <a:rPr lang="en-US" dirty="0" smtClean="0">
                <a:latin typeface="Cambria" panose="02040503050406030204" pitchFamily="18" charset="0"/>
              </a:rPr>
              <a:t>* Does narcissism indicate the heart is ruled by the mind or the lack of self acceptance?</a:t>
            </a:r>
            <a:endParaRPr lang="en-US" dirty="0">
              <a:latin typeface="Cambria" panose="02040503050406030204" pitchFamily="18" charset="0"/>
            </a:endParaRPr>
          </a:p>
        </p:txBody>
      </p:sp>
    </p:spTree>
    <p:extLst>
      <p:ext uri="{BB962C8B-B14F-4D97-AF65-F5344CB8AC3E}">
        <p14:creationId xmlns:p14="http://schemas.microsoft.com/office/powerpoint/2010/main" val="2774212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12192000" cy="400110"/>
          </a:xfrm>
          <a:prstGeom prst="rect">
            <a:avLst/>
          </a:prstGeom>
          <a:noFill/>
        </p:spPr>
        <p:txBody>
          <a:bodyPr wrap="square" rtlCol="0">
            <a:spAutoFit/>
          </a:bodyPr>
          <a:lstStyle/>
          <a:p>
            <a:pPr algn="ctr"/>
            <a:r>
              <a:rPr lang="en-US" sz="2000" dirty="0" smtClean="0">
                <a:latin typeface="Cambria" panose="02040503050406030204" pitchFamily="18" charset="0"/>
              </a:rPr>
              <a:t>RELATIONSHIP PERSONALITIES</a:t>
            </a:r>
            <a:endParaRPr lang="en-US" sz="2000" dirty="0">
              <a:latin typeface="Cambria" panose="020405030504060302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69" y="1943360"/>
            <a:ext cx="4831499" cy="197375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538" y="1943360"/>
            <a:ext cx="4511431" cy="1897544"/>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69" y="4431783"/>
            <a:ext cx="4778154" cy="1722269"/>
          </a:xfrm>
          <a:prstGeom prst="rect">
            <a:avLst/>
          </a:prstGeom>
        </p:spPr>
      </p:pic>
      <p:sp>
        <p:nvSpPr>
          <p:cNvPr id="6" name="TextBox 5"/>
          <p:cNvSpPr txBox="1"/>
          <p:nvPr/>
        </p:nvSpPr>
        <p:spPr>
          <a:xfrm>
            <a:off x="5611091" y="4073236"/>
            <a:ext cx="5680364" cy="1200329"/>
          </a:xfrm>
          <a:prstGeom prst="rect">
            <a:avLst/>
          </a:prstGeom>
          <a:noFill/>
        </p:spPr>
        <p:txBody>
          <a:bodyPr wrap="square" rtlCol="0">
            <a:spAutoFit/>
          </a:bodyPr>
          <a:lstStyle/>
          <a:p>
            <a:r>
              <a:rPr lang="en-US" dirty="0" smtClean="0">
                <a:latin typeface="Cambria" panose="02040503050406030204" pitchFamily="18" charset="0"/>
              </a:rPr>
              <a:t>* As jealousy is to possessiveness, it is also evident that those who are possesses the qualities of being possessive and jealous often takes longer to get over a person.</a:t>
            </a:r>
            <a:endParaRPr lang="en-US" dirty="0">
              <a:latin typeface="Cambria" panose="02040503050406030204" pitchFamily="18" charset="0"/>
            </a:endParaRPr>
          </a:p>
        </p:txBody>
      </p:sp>
    </p:spTree>
    <p:extLst>
      <p:ext uri="{BB962C8B-B14F-4D97-AF65-F5344CB8AC3E}">
        <p14:creationId xmlns:p14="http://schemas.microsoft.com/office/powerpoint/2010/main" val="1365351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Reflection</a:t>
            </a:r>
            <a:endParaRPr lang="en-US" dirty="0"/>
          </a:p>
        </p:txBody>
      </p:sp>
      <p:sp>
        <p:nvSpPr>
          <p:cNvPr id="4" name="Content Placeholder 3"/>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Throughout my research I’ve not only did I proved my hypothesis regarding a link between the unconscious behavior, but I also learned that observation plays a big role in our daily lives. In light of my introspection topic, I’ve learned that we shouldn’t use our observation or simple minded perception to label anyone, or explain behavior simply by how we perceive them alone, but rather use them to better understand not only everyone around us but also ourselves.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a:xfrm>
            <a:off x="2171700" y="2521528"/>
            <a:ext cx="8770571" cy="3651504"/>
          </a:xfrm>
        </p:spPr>
        <p:txBody>
          <a:bodyPr>
            <a:normAutofit/>
          </a:bodyPr>
          <a:lstStyle/>
          <a:p>
            <a:pPr marL="0" indent="0">
              <a:buNone/>
            </a:pPr>
            <a:r>
              <a:rPr lang="en-US" sz="2400" dirty="0" smtClean="0">
                <a:latin typeface="Cambria" panose="02040503050406030204" pitchFamily="18" charset="0"/>
              </a:rPr>
              <a:t>The next slide will feature the student researcher’s proposal prior to her intended topic. The complete proposal may be found in the “Resource” section of her E-Portfolio’s website. </a:t>
            </a:r>
            <a:endParaRPr lang="en-US" sz="2400" dirty="0">
              <a:latin typeface="Cambria" panose="02040503050406030204" pitchFamily="18" charset="0"/>
            </a:endParaRPr>
          </a:p>
        </p:txBody>
      </p:sp>
    </p:spTree>
    <p:extLst>
      <p:ext uri="{BB962C8B-B14F-4D97-AF65-F5344CB8AC3E}">
        <p14:creationId xmlns:p14="http://schemas.microsoft.com/office/powerpoint/2010/main" val="869574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019"/>
            <a:ext cx="3863675" cy="452667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259" y="493742"/>
            <a:ext cx="3863675" cy="3993226"/>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518" y="227019"/>
            <a:ext cx="3856054" cy="4511431"/>
          </a:xfrm>
          <a:prstGeom prst="rect">
            <a:avLst/>
          </a:prstGeom>
        </p:spPr>
      </p:pic>
      <p:sp>
        <p:nvSpPr>
          <p:cNvPr id="5" name="TextBox 4"/>
          <p:cNvSpPr txBox="1"/>
          <p:nvPr/>
        </p:nvSpPr>
        <p:spPr>
          <a:xfrm>
            <a:off x="1330035" y="5597236"/>
            <a:ext cx="8714510" cy="369332"/>
          </a:xfrm>
          <a:prstGeom prst="rect">
            <a:avLst/>
          </a:prstGeom>
          <a:noFill/>
        </p:spPr>
        <p:txBody>
          <a:bodyPr wrap="square" rtlCol="0">
            <a:spAutoFit/>
          </a:bodyPr>
          <a:lstStyle/>
          <a:p>
            <a:r>
              <a:rPr lang="en-US" dirty="0" smtClean="0">
                <a:latin typeface="Cambria" panose="02040503050406030204" pitchFamily="18" charset="0"/>
              </a:rPr>
              <a:t>Final Draft of Proposal May be found in the “Resource” section of her E-Portfolio site</a:t>
            </a:r>
            <a:endParaRPr lang="en-US" dirty="0">
              <a:latin typeface="Cambria" panose="02040503050406030204" pitchFamily="18" charset="0"/>
            </a:endParaRPr>
          </a:p>
        </p:txBody>
      </p:sp>
    </p:spTree>
    <p:extLst>
      <p:ext uri="{BB962C8B-B14F-4D97-AF65-F5344CB8AC3E}">
        <p14:creationId xmlns:p14="http://schemas.microsoft.com/office/powerpoint/2010/main" val="2751064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mbria" panose="02040503050406030204" pitchFamily="18" charset="0"/>
              </a:rPr>
              <a:t>Introspection</a:t>
            </a:r>
            <a:endParaRPr lang="en-US" dirty="0">
              <a:latin typeface="Cambria" panose="02040503050406030204" pitchFamily="18" charset="0"/>
            </a:endParaRPr>
          </a:p>
        </p:txBody>
      </p:sp>
    </p:spTree>
    <p:extLst>
      <p:ext uri="{BB962C8B-B14F-4D97-AF65-F5344CB8AC3E}">
        <p14:creationId xmlns:p14="http://schemas.microsoft.com/office/powerpoint/2010/main" val="1501024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Cambria" panose="02040503050406030204" pitchFamily="18" charset="0"/>
              </a:rPr>
              <a:t>Background</a:t>
            </a:r>
            <a:endParaRPr lang="en-US" sz="4500"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r>
              <a:rPr lang="en-US" sz="3000" dirty="0" smtClean="0">
                <a:latin typeface="Cambria" panose="02040503050406030204" pitchFamily="18" charset="0"/>
              </a:rPr>
              <a:t>As Mark Twain says, “Action Speaks Louder Than Words”. The bible says, “As one thinks in his heart, so is he.” Introspection means </a:t>
            </a:r>
            <a:r>
              <a:rPr lang="en-US" sz="3000" dirty="0">
                <a:latin typeface="Cambria" panose="02040503050406030204" pitchFamily="18" charset="0"/>
              </a:rPr>
              <a:t>to reflect or “look inside oneself” </a:t>
            </a:r>
            <a:r>
              <a:rPr lang="en-US" sz="3000" dirty="0" smtClean="0">
                <a:latin typeface="Cambria" panose="02040503050406030204" pitchFamily="18" charset="0"/>
              </a:rPr>
              <a:t>for motives </a:t>
            </a:r>
            <a:r>
              <a:rPr lang="en-US" sz="3000" dirty="0">
                <a:latin typeface="Cambria" panose="02040503050406030204" pitchFamily="18" charset="0"/>
              </a:rPr>
              <a:t>behind ones actions, </a:t>
            </a:r>
            <a:r>
              <a:rPr lang="en-US" sz="3000" dirty="0" smtClean="0">
                <a:latin typeface="Cambria" panose="02040503050406030204" pitchFamily="18" charset="0"/>
              </a:rPr>
              <a:t>decisions, </a:t>
            </a:r>
            <a:r>
              <a:rPr lang="en-US" sz="3000" dirty="0">
                <a:latin typeface="Cambria" panose="02040503050406030204" pitchFamily="18" charset="0"/>
              </a:rPr>
              <a:t>or way of </a:t>
            </a:r>
            <a:r>
              <a:rPr lang="en-US" sz="3000" dirty="0" smtClean="0">
                <a:latin typeface="Cambria" panose="02040503050406030204" pitchFamily="18" charset="0"/>
              </a:rPr>
              <a:t>thinking. I believe that our actions can say a lot about our personality, and if one look closely, one could see a link between our unconscious behavior and relationship with others.</a:t>
            </a:r>
            <a:endParaRPr lang="en-US" sz="3000" dirty="0">
              <a:latin typeface="Cambria" panose="02040503050406030204" pitchFamily="18" charset="0"/>
            </a:endParaRPr>
          </a:p>
          <a:p>
            <a:endParaRPr lang="en-US" sz="3000" dirty="0" smtClean="0">
              <a:latin typeface="Cambria" panose="02040503050406030204" pitchFamily="18" charset="0"/>
            </a:endParaRPr>
          </a:p>
        </p:txBody>
      </p:sp>
    </p:spTree>
    <p:extLst>
      <p:ext uri="{BB962C8B-B14F-4D97-AF65-F5344CB8AC3E}">
        <p14:creationId xmlns:p14="http://schemas.microsoft.com/office/powerpoint/2010/main" val="401088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Why is introspection important?</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800" dirty="0" smtClean="0">
                <a:latin typeface="Cambria" panose="02040503050406030204" pitchFamily="18" charset="0"/>
              </a:rPr>
              <a:t>For me, to grow in my chosen career path</a:t>
            </a:r>
          </a:p>
          <a:p>
            <a:r>
              <a:rPr lang="en-US" sz="2800" dirty="0" smtClean="0">
                <a:latin typeface="Cambria" panose="02040503050406030204" pitchFamily="18" charset="0"/>
              </a:rPr>
              <a:t>To have a better understanding of ourselves and others</a:t>
            </a:r>
          </a:p>
          <a:p>
            <a:r>
              <a:rPr lang="en-US" sz="2800" dirty="0" smtClean="0">
                <a:latin typeface="Cambria" panose="02040503050406030204" pitchFamily="18" charset="0"/>
              </a:rPr>
              <a:t>To appreciate the individuality of every human being</a:t>
            </a:r>
          </a:p>
          <a:p>
            <a:r>
              <a:rPr lang="en-US" sz="2800" dirty="0" smtClean="0">
                <a:latin typeface="Cambria" panose="02040503050406030204" pitchFamily="18" charset="0"/>
              </a:rPr>
              <a:t>To have a healthy and reflective mindset (meditation)</a:t>
            </a:r>
          </a:p>
        </p:txBody>
      </p:sp>
    </p:spTree>
    <p:extLst>
      <p:ext uri="{BB962C8B-B14F-4D97-AF65-F5344CB8AC3E}">
        <p14:creationId xmlns:p14="http://schemas.microsoft.com/office/powerpoint/2010/main" val="143201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8.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TM10001104[[fn=Feathered]]</Template>
  <TotalTime>199</TotalTime>
  <Words>1342</Words>
  <Application>Microsoft Office PowerPoint</Application>
  <PresentationFormat>Widescreen</PresentationFormat>
  <Paragraphs>125</Paragraphs>
  <Slides>45</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45</vt:i4>
      </vt:variant>
    </vt:vector>
  </HeadingPairs>
  <TitlesOfParts>
    <vt:vector size="60" baseType="lpstr">
      <vt:lpstr>Calibri</vt:lpstr>
      <vt:lpstr>Cambria</vt:lpstr>
      <vt:lpstr>Century Schoolbook</vt:lpstr>
      <vt:lpstr>Corbel</vt:lpstr>
      <vt:lpstr>Times New Roman</vt:lpstr>
      <vt:lpstr>Trebuchet MS</vt:lpstr>
      <vt:lpstr>Wingdings 3</vt:lpstr>
      <vt:lpstr>Feathered</vt:lpstr>
      <vt:lpstr>Facet</vt:lpstr>
      <vt:lpstr>1_Facet</vt:lpstr>
      <vt:lpstr>2_Facet</vt:lpstr>
      <vt:lpstr>3_Facet</vt:lpstr>
      <vt:lpstr>4_Facet</vt:lpstr>
      <vt:lpstr>5_Facet</vt:lpstr>
      <vt:lpstr>7_Facet</vt:lpstr>
      <vt:lpstr>Research E-Portfolio</vt:lpstr>
      <vt:lpstr>Table of Contents:</vt:lpstr>
      <vt:lpstr>I. Preparation</vt:lpstr>
      <vt:lpstr>Brainstorm</vt:lpstr>
      <vt:lpstr>Proposal</vt:lpstr>
      <vt:lpstr>PowerPoint Presentation</vt:lpstr>
      <vt:lpstr>Introspection</vt:lpstr>
      <vt:lpstr>Background</vt:lpstr>
      <vt:lpstr>Why is introspection important?</vt:lpstr>
      <vt:lpstr>Research Questions</vt:lpstr>
      <vt:lpstr>Plan</vt:lpstr>
      <vt:lpstr>Tentative Schedules</vt:lpstr>
      <vt:lpstr>Summary</vt:lpstr>
      <vt:lpstr>Outline</vt:lpstr>
      <vt:lpstr>Outline continued</vt:lpstr>
      <vt:lpstr>Outline Continued</vt:lpstr>
      <vt:lpstr>Outline Continued</vt:lpstr>
      <vt:lpstr>Outline continued</vt:lpstr>
      <vt:lpstr>Reading Notes</vt:lpstr>
      <vt:lpstr>PowerPoint Presentation</vt:lpstr>
      <vt:lpstr>Schedule</vt:lpstr>
      <vt:lpstr>Required Draft</vt:lpstr>
      <vt:lpstr>II. Final Research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Extended Appendices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Reflection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E-Portfolio</dc:title>
  <dc:creator>Janine Perez</dc:creator>
  <cp:lastModifiedBy>Janine Perez</cp:lastModifiedBy>
  <cp:revision>71</cp:revision>
  <dcterms:created xsi:type="dcterms:W3CDTF">2016-05-05T19:46:48Z</dcterms:created>
  <dcterms:modified xsi:type="dcterms:W3CDTF">2016-05-06T07:49:59Z</dcterms:modified>
</cp:coreProperties>
</file>