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416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EBA9E83-6621-4F89-8BE3-835176918140}" type="datetimeFigureOut">
              <a:rPr lang="en-MP" smtClean="0"/>
              <a:t>5/3/2018</a:t>
            </a:fld>
            <a:endParaRPr lang="en-MP"/>
          </a:p>
        </p:txBody>
      </p:sp>
      <p:sp>
        <p:nvSpPr>
          <p:cNvPr id="4" name="Footer Placeholder 3"/>
          <p:cNvSpPr>
            <a:spLocks noGrp="1"/>
          </p:cNvSpPr>
          <p:nvPr>
            <p:ph type="ftr" sz="quarter" idx="11"/>
          </p:nvPr>
        </p:nvSpPr>
        <p:spPr/>
        <p:txBody>
          <a:bodyPr/>
          <a:lstStyle/>
          <a:p>
            <a:endParaRPr lang="en-MP"/>
          </a:p>
        </p:txBody>
      </p:sp>
      <p:sp>
        <p:nvSpPr>
          <p:cNvPr id="5" name="Slide Number Placeholder 4"/>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232681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942071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56061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3418747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25859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3146384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603631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225397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400540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BA9E83-6621-4F89-8BE3-835176918140}" type="datetimeFigureOut">
              <a:rPr lang="en-MP" smtClean="0"/>
              <a:t>5/3/2018</a:t>
            </a:fld>
            <a:endParaRPr lang="en-MP"/>
          </a:p>
        </p:txBody>
      </p:sp>
      <p:sp>
        <p:nvSpPr>
          <p:cNvPr id="5" name="Footer Placeholder 4"/>
          <p:cNvSpPr>
            <a:spLocks noGrp="1"/>
          </p:cNvSpPr>
          <p:nvPr>
            <p:ph type="ftr" sz="quarter" idx="11"/>
          </p:nvPr>
        </p:nvSpPr>
        <p:spPr/>
        <p:txBody>
          <a:bodyPr/>
          <a:lstStyle/>
          <a:p>
            <a:endParaRPr lang="en-MP"/>
          </a:p>
        </p:txBody>
      </p:sp>
      <p:sp>
        <p:nvSpPr>
          <p:cNvPr id="6" name="Slide Number Placeholder 5"/>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428818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BA9E83-6621-4F89-8BE3-835176918140}" type="datetimeFigureOut">
              <a:rPr lang="en-MP" smtClean="0"/>
              <a:t>5/3/2018</a:t>
            </a:fld>
            <a:endParaRPr lang="en-MP"/>
          </a:p>
        </p:txBody>
      </p:sp>
      <p:sp>
        <p:nvSpPr>
          <p:cNvPr id="6" name="Footer Placeholder 5"/>
          <p:cNvSpPr>
            <a:spLocks noGrp="1"/>
          </p:cNvSpPr>
          <p:nvPr>
            <p:ph type="ftr" sz="quarter" idx="11"/>
          </p:nvPr>
        </p:nvSpPr>
        <p:spPr/>
        <p:txBody>
          <a:bodyPr/>
          <a:lstStyle/>
          <a:p>
            <a:endParaRPr lang="en-MP"/>
          </a:p>
        </p:txBody>
      </p:sp>
      <p:sp>
        <p:nvSpPr>
          <p:cNvPr id="7" name="Slide Number Placeholder 6"/>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201854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BA9E83-6621-4F89-8BE3-835176918140}" type="datetimeFigureOut">
              <a:rPr lang="en-MP" smtClean="0"/>
              <a:t>5/3/2018</a:t>
            </a:fld>
            <a:endParaRPr lang="en-MP"/>
          </a:p>
        </p:txBody>
      </p:sp>
      <p:sp>
        <p:nvSpPr>
          <p:cNvPr id="8" name="Footer Placeholder 7"/>
          <p:cNvSpPr>
            <a:spLocks noGrp="1"/>
          </p:cNvSpPr>
          <p:nvPr>
            <p:ph type="ftr" sz="quarter" idx="11"/>
          </p:nvPr>
        </p:nvSpPr>
        <p:spPr/>
        <p:txBody>
          <a:bodyPr/>
          <a:lstStyle/>
          <a:p>
            <a:endParaRPr lang="en-MP"/>
          </a:p>
        </p:txBody>
      </p:sp>
      <p:sp>
        <p:nvSpPr>
          <p:cNvPr id="9" name="Slide Number Placeholder 8"/>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1807380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BA9E83-6621-4F89-8BE3-835176918140}" type="datetimeFigureOut">
              <a:rPr lang="en-MP" smtClean="0"/>
              <a:t>5/3/2018</a:t>
            </a:fld>
            <a:endParaRPr lang="en-MP"/>
          </a:p>
        </p:txBody>
      </p:sp>
      <p:sp>
        <p:nvSpPr>
          <p:cNvPr id="4" name="Footer Placeholder 3"/>
          <p:cNvSpPr>
            <a:spLocks noGrp="1"/>
          </p:cNvSpPr>
          <p:nvPr>
            <p:ph type="ftr" sz="quarter" idx="11"/>
          </p:nvPr>
        </p:nvSpPr>
        <p:spPr/>
        <p:txBody>
          <a:bodyPr/>
          <a:lstStyle/>
          <a:p>
            <a:endParaRPr lang="en-MP"/>
          </a:p>
        </p:txBody>
      </p:sp>
      <p:sp>
        <p:nvSpPr>
          <p:cNvPr id="5" name="Slide Number Placeholder 4"/>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221607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A9E83-6621-4F89-8BE3-835176918140}" type="datetimeFigureOut">
              <a:rPr lang="en-MP" smtClean="0"/>
              <a:t>5/3/2018</a:t>
            </a:fld>
            <a:endParaRPr lang="en-MP"/>
          </a:p>
        </p:txBody>
      </p:sp>
      <p:sp>
        <p:nvSpPr>
          <p:cNvPr id="3" name="Footer Placeholder 2"/>
          <p:cNvSpPr>
            <a:spLocks noGrp="1"/>
          </p:cNvSpPr>
          <p:nvPr>
            <p:ph type="ftr" sz="quarter" idx="11"/>
          </p:nvPr>
        </p:nvSpPr>
        <p:spPr/>
        <p:txBody>
          <a:bodyPr/>
          <a:lstStyle/>
          <a:p>
            <a:endParaRPr lang="en-MP"/>
          </a:p>
        </p:txBody>
      </p:sp>
      <p:sp>
        <p:nvSpPr>
          <p:cNvPr id="4" name="Slide Number Placeholder 3"/>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28061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BA9E83-6621-4F89-8BE3-835176918140}" type="datetimeFigureOut">
              <a:rPr lang="en-MP" smtClean="0"/>
              <a:t>5/3/2018</a:t>
            </a:fld>
            <a:endParaRPr lang="en-MP"/>
          </a:p>
        </p:txBody>
      </p:sp>
      <p:sp>
        <p:nvSpPr>
          <p:cNvPr id="6" name="Footer Placeholder 5"/>
          <p:cNvSpPr>
            <a:spLocks noGrp="1"/>
          </p:cNvSpPr>
          <p:nvPr>
            <p:ph type="ftr" sz="quarter" idx="11"/>
          </p:nvPr>
        </p:nvSpPr>
        <p:spPr/>
        <p:txBody>
          <a:bodyPr/>
          <a:lstStyle/>
          <a:p>
            <a:endParaRPr lang="en-MP"/>
          </a:p>
        </p:txBody>
      </p:sp>
      <p:sp>
        <p:nvSpPr>
          <p:cNvPr id="7" name="Slide Number Placeholder 6"/>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192047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BA9E83-6621-4F89-8BE3-835176918140}" type="datetimeFigureOut">
              <a:rPr lang="en-MP" smtClean="0"/>
              <a:t>5/3/2018</a:t>
            </a:fld>
            <a:endParaRPr lang="en-MP"/>
          </a:p>
        </p:txBody>
      </p:sp>
      <p:sp>
        <p:nvSpPr>
          <p:cNvPr id="6" name="Footer Placeholder 5"/>
          <p:cNvSpPr>
            <a:spLocks noGrp="1"/>
          </p:cNvSpPr>
          <p:nvPr>
            <p:ph type="ftr" sz="quarter" idx="11"/>
          </p:nvPr>
        </p:nvSpPr>
        <p:spPr/>
        <p:txBody>
          <a:bodyPr/>
          <a:lstStyle/>
          <a:p>
            <a:endParaRPr lang="en-MP"/>
          </a:p>
        </p:txBody>
      </p:sp>
      <p:sp>
        <p:nvSpPr>
          <p:cNvPr id="7" name="Slide Number Placeholder 6"/>
          <p:cNvSpPr>
            <a:spLocks noGrp="1"/>
          </p:cNvSpPr>
          <p:nvPr>
            <p:ph type="sldNum" sz="quarter" idx="12"/>
          </p:nvPr>
        </p:nvSpPr>
        <p:spPr/>
        <p:txBody>
          <a:bodyPr/>
          <a:lstStyle/>
          <a:p>
            <a:fld id="{58D5E772-B3EC-45F3-B30E-7A53027C8A18}" type="slidenum">
              <a:rPr lang="en-MP" smtClean="0"/>
              <a:t>‹#›</a:t>
            </a:fld>
            <a:endParaRPr lang="en-MP"/>
          </a:p>
        </p:txBody>
      </p:sp>
    </p:spTree>
    <p:extLst>
      <p:ext uri="{BB962C8B-B14F-4D97-AF65-F5344CB8AC3E}">
        <p14:creationId xmlns:p14="http://schemas.microsoft.com/office/powerpoint/2010/main" val="111101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EBA9E83-6621-4F89-8BE3-835176918140}" type="datetimeFigureOut">
              <a:rPr lang="en-MP" smtClean="0"/>
              <a:t>5/3/2018</a:t>
            </a:fld>
            <a:endParaRPr lang="en-MP"/>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MP"/>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8D5E772-B3EC-45F3-B30E-7A53027C8A18}" type="slidenum">
              <a:rPr lang="en-MP" smtClean="0"/>
              <a:t>‹#›</a:t>
            </a:fld>
            <a:endParaRPr lang="en-MP"/>
          </a:p>
        </p:txBody>
      </p:sp>
    </p:spTree>
    <p:extLst>
      <p:ext uri="{BB962C8B-B14F-4D97-AF65-F5344CB8AC3E}">
        <p14:creationId xmlns:p14="http://schemas.microsoft.com/office/powerpoint/2010/main" val="19885137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6C403-35AD-4A0A-80B9-98EE83D90184}"/>
              </a:ext>
            </a:extLst>
          </p:cNvPr>
          <p:cNvSpPr>
            <a:spLocks noGrp="1"/>
          </p:cNvSpPr>
          <p:nvPr>
            <p:ph type="ctrTitle"/>
          </p:nvPr>
        </p:nvSpPr>
        <p:spPr/>
        <p:txBody>
          <a:bodyPr/>
          <a:lstStyle/>
          <a:p>
            <a:r>
              <a:rPr lang="en-US" dirty="0"/>
              <a:t>Birth Tourism In The CNMI</a:t>
            </a:r>
            <a:endParaRPr lang="en-MP" dirty="0"/>
          </a:p>
        </p:txBody>
      </p:sp>
      <p:sp>
        <p:nvSpPr>
          <p:cNvPr id="3" name="Subtitle 2">
            <a:extLst>
              <a:ext uri="{FF2B5EF4-FFF2-40B4-BE49-F238E27FC236}">
                <a16:creationId xmlns:a16="http://schemas.microsoft.com/office/drawing/2014/main" id="{C4F8B914-B2FA-4922-97B7-37381D6E0367}"/>
              </a:ext>
            </a:extLst>
          </p:cNvPr>
          <p:cNvSpPr>
            <a:spLocks noGrp="1"/>
          </p:cNvSpPr>
          <p:nvPr>
            <p:ph type="subTitle" idx="1"/>
          </p:nvPr>
        </p:nvSpPr>
        <p:spPr/>
        <p:txBody>
          <a:bodyPr/>
          <a:lstStyle/>
          <a:p>
            <a:r>
              <a:rPr lang="en-US" dirty="0"/>
              <a:t>Henry Andersen</a:t>
            </a:r>
            <a:endParaRPr lang="en-MP" dirty="0"/>
          </a:p>
        </p:txBody>
      </p:sp>
    </p:spTree>
    <p:extLst>
      <p:ext uri="{BB962C8B-B14F-4D97-AF65-F5344CB8AC3E}">
        <p14:creationId xmlns:p14="http://schemas.microsoft.com/office/powerpoint/2010/main" val="184998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10ED11-F71D-405D-83AA-B8B7BF241D59}"/>
              </a:ext>
            </a:extLst>
          </p:cNvPr>
          <p:cNvSpPr txBox="1"/>
          <p:nvPr/>
        </p:nvSpPr>
        <p:spPr>
          <a:xfrm>
            <a:off x="3637236" y="861060"/>
            <a:ext cx="9096704" cy="369332"/>
          </a:xfrm>
          <a:prstGeom prst="rect">
            <a:avLst/>
          </a:prstGeom>
          <a:noFill/>
        </p:spPr>
        <p:txBody>
          <a:bodyPr wrap="square" rtlCol="0">
            <a:spAutoFit/>
          </a:bodyPr>
          <a:lstStyle/>
          <a:p>
            <a:r>
              <a:rPr lang="en-US" dirty="0"/>
              <a:t>Research Question #1</a:t>
            </a:r>
            <a:endParaRPr lang="en-MP" dirty="0"/>
          </a:p>
        </p:txBody>
      </p:sp>
      <p:sp>
        <p:nvSpPr>
          <p:cNvPr id="6" name="TextBox 5">
            <a:extLst>
              <a:ext uri="{FF2B5EF4-FFF2-40B4-BE49-F238E27FC236}">
                <a16:creationId xmlns:a16="http://schemas.microsoft.com/office/drawing/2014/main" id="{3B2FD956-41B3-466E-B6FA-7408DAD14AB0}"/>
              </a:ext>
            </a:extLst>
          </p:cNvPr>
          <p:cNvSpPr txBox="1"/>
          <p:nvPr/>
        </p:nvSpPr>
        <p:spPr>
          <a:xfrm>
            <a:off x="1828800" y="2057400"/>
            <a:ext cx="8138160" cy="369332"/>
          </a:xfrm>
          <a:prstGeom prst="rect">
            <a:avLst/>
          </a:prstGeom>
          <a:noFill/>
        </p:spPr>
        <p:txBody>
          <a:bodyPr wrap="square" rtlCol="0">
            <a:spAutoFit/>
          </a:bodyPr>
          <a:lstStyle/>
          <a:p>
            <a:r>
              <a:rPr lang="en-US" dirty="0"/>
              <a:t>Can Birth Tourism to the CNMI negatively affect the tourist industry?</a:t>
            </a:r>
            <a:endParaRPr lang="en-MP" dirty="0"/>
          </a:p>
        </p:txBody>
      </p:sp>
      <p:sp>
        <p:nvSpPr>
          <p:cNvPr id="7" name="TextBox 6">
            <a:extLst>
              <a:ext uri="{FF2B5EF4-FFF2-40B4-BE49-F238E27FC236}">
                <a16:creationId xmlns:a16="http://schemas.microsoft.com/office/drawing/2014/main" id="{6E6E1BDF-5F7F-4C62-8044-72D4F1ED7859}"/>
              </a:ext>
            </a:extLst>
          </p:cNvPr>
          <p:cNvSpPr txBox="1"/>
          <p:nvPr/>
        </p:nvSpPr>
        <p:spPr>
          <a:xfrm>
            <a:off x="1379220" y="3002280"/>
            <a:ext cx="8770620" cy="3693319"/>
          </a:xfrm>
          <a:prstGeom prst="rect">
            <a:avLst/>
          </a:prstGeom>
          <a:noFill/>
        </p:spPr>
        <p:txBody>
          <a:bodyPr wrap="square" rtlCol="0">
            <a:spAutoFit/>
          </a:bodyPr>
          <a:lstStyle/>
          <a:p>
            <a:r>
              <a:rPr lang="en-US" dirty="0"/>
              <a:t>Objective:</a:t>
            </a:r>
          </a:p>
          <a:p>
            <a:endParaRPr lang="en-US" dirty="0"/>
          </a:p>
          <a:p>
            <a:r>
              <a:rPr lang="en-US" dirty="0"/>
              <a:t>Obtain information on which Countries have the highest impact/numbers on tourism in the CNMI.</a:t>
            </a:r>
          </a:p>
          <a:p>
            <a:endParaRPr lang="en-US" dirty="0"/>
          </a:p>
          <a:p>
            <a:r>
              <a:rPr lang="en-US" dirty="0"/>
              <a:t>Obtain information on which Countries have the highest number of births in the CNMI.</a:t>
            </a:r>
          </a:p>
          <a:p>
            <a:endParaRPr lang="en-US" dirty="0"/>
          </a:p>
          <a:p>
            <a:r>
              <a:rPr lang="en-US" dirty="0"/>
              <a:t>Find out if there are laws that prevent Birth tourism in the United States/CNMI.</a:t>
            </a:r>
          </a:p>
          <a:p>
            <a:endParaRPr lang="en-US" dirty="0"/>
          </a:p>
          <a:p>
            <a:r>
              <a:rPr lang="en-US" dirty="0"/>
              <a:t>Find research articles/news articles on the topic.</a:t>
            </a:r>
          </a:p>
          <a:p>
            <a:endParaRPr lang="en-US" dirty="0"/>
          </a:p>
          <a:p>
            <a:endParaRPr lang="en-MP" dirty="0"/>
          </a:p>
        </p:txBody>
      </p:sp>
    </p:spTree>
    <p:extLst>
      <p:ext uri="{BB962C8B-B14F-4D97-AF65-F5344CB8AC3E}">
        <p14:creationId xmlns:p14="http://schemas.microsoft.com/office/powerpoint/2010/main" val="280551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60F5C5-8839-409A-8F17-1876D487215B}"/>
              </a:ext>
            </a:extLst>
          </p:cNvPr>
          <p:cNvSpPr txBox="1"/>
          <p:nvPr/>
        </p:nvSpPr>
        <p:spPr>
          <a:xfrm>
            <a:off x="3733800" y="853440"/>
            <a:ext cx="6385560" cy="369332"/>
          </a:xfrm>
          <a:prstGeom prst="rect">
            <a:avLst/>
          </a:prstGeom>
          <a:noFill/>
        </p:spPr>
        <p:txBody>
          <a:bodyPr wrap="square" rtlCol="0">
            <a:spAutoFit/>
          </a:bodyPr>
          <a:lstStyle/>
          <a:p>
            <a:r>
              <a:rPr lang="en-US" dirty="0"/>
              <a:t>Research Question #2</a:t>
            </a:r>
            <a:endParaRPr lang="en-MP" dirty="0"/>
          </a:p>
        </p:txBody>
      </p:sp>
      <p:sp>
        <p:nvSpPr>
          <p:cNvPr id="3" name="TextBox 2">
            <a:extLst>
              <a:ext uri="{FF2B5EF4-FFF2-40B4-BE49-F238E27FC236}">
                <a16:creationId xmlns:a16="http://schemas.microsoft.com/office/drawing/2014/main" id="{76C30B5F-BBB6-4EDF-92D3-3903367F7616}"/>
              </a:ext>
            </a:extLst>
          </p:cNvPr>
          <p:cNvSpPr txBox="1"/>
          <p:nvPr/>
        </p:nvSpPr>
        <p:spPr>
          <a:xfrm>
            <a:off x="2827020" y="1784211"/>
            <a:ext cx="7292340" cy="923330"/>
          </a:xfrm>
          <a:prstGeom prst="rect">
            <a:avLst/>
          </a:prstGeom>
          <a:noFill/>
        </p:spPr>
        <p:txBody>
          <a:bodyPr wrap="square" rtlCol="0">
            <a:spAutoFit/>
          </a:bodyPr>
          <a:lstStyle/>
          <a:p>
            <a:r>
              <a:rPr lang="en-US" dirty="0"/>
              <a:t>What is Birth Tourism and is it bad for the CNMI?</a:t>
            </a:r>
          </a:p>
          <a:p>
            <a:endParaRPr lang="en-US" dirty="0"/>
          </a:p>
          <a:p>
            <a:endParaRPr lang="en-MP" dirty="0"/>
          </a:p>
        </p:txBody>
      </p:sp>
      <p:sp>
        <p:nvSpPr>
          <p:cNvPr id="6" name="TextBox 5">
            <a:extLst>
              <a:ext uri="{FF2B5EF4-FFF2-40B4-BE49-F238E27FC236}">
                <a16:creationId xmlns:a16="http://schemas.microsoft.com/office/drawing/2014/main" id="{A40B23D8-E274-451E-B34B-7A60E2812DE0}"/>
              </a:ext>
            </a:extLst>
          </p:cNvPr>
          <p:cNvSpPr txBox="1"/>
          <p:nvPr/>
        </p:nvSpPr>
        <p:spPr>
          <a:xfrm>
            <a:off x="1554480" y="2811780"/>
            <a:ext cx="8938260" cy="3970318"/>
          </a:xfrm>
          <a:prstGeom prst="rect">
            <a:avLst/>
          </a:prstGeom>
          <a:noFill/>
        </p:spPr>
        <p:txBody>
          <a:bodyPr wrap="square" rtlCol="0">
            <a:spAutoFit/>
          </a:bodyPr>
          <a:lstStyle/>
          <a:p>
            <a:r>
              <a:rPr lang="en-US" dirty="0"/>
              <a:t>Objective:</a:t>
            </a:r>
          </a:p>
          <a:p>
            <a:endParaRPr lang="en-US" dirty="0"/>
          </a:p>
          <a:p>
            <a:r>
              <a:rPr lang="en-US" dirty="0"/>
              <a:t>Find academic/literature sources on the topic.</a:t>
            </a:r>
          </a:p>
          <a:p>
            <a:endParaRPr lang="en-US" dirty="0"/>
          </a:p>
          <a:p>
            <a:r>
              <a:rPr lang="en-US" dirty="0"/>
              <a:t>What are the primary reasons for coming to the CNMI from another country to give birth?</a:t>
            </a:r>
          </a:p>
          <a:p>
            <a:endParaRPr lang="en-US" dirty="0"/>
          </a:p>
          <a:p>
            <a:r>
              <a:rPr lang="en-US" dirty="0"/>
              <a:t>Interview subject matter experts in the CNMI Government and U.S. Government with knowledge on the subject.</a:t>
            </a:r>
          </a:p>
          <a:p>
            <a:endParaRPr lang="en-US" dirty="0"/>
          </a:p>
          <a:p>
            <a:r>
              <a:rPr lang="en-US" dirty="0"/>
              <a:t>Interview someone from another country as to their reasons for deciding to  give birth in the CNMI.</a:t>
            </a:r>
          </a:p>
          <a:p>
            <a:endParaRPr lang="en-US" dirty="0"/>
          </a:p>
          <a:p>
            <a:endParaRPr lang="en-US" dirty="0"/>
          </a:p>
        </p:txBody>
      </p:sp>
    </p:spTree>
    <p:extLst>
      <p:ext uri="{BB962C8B-B14F-4D97-AF65-F5344CB8AC3E}">
        <p14:creationId xmlns:p14="http://schemas.microsoft.com/office/powerpoint/2010/main" val="4518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DC88E6-7DE4-42D0-993D-BBB58FEF511E}"/>
              </a:ext>
            </a:extLst>
          </p:cNvPr>
          <p:cNvSpPr txBox="1"/>
          <p:nvPr/>
        </p:nvSpPr>
        <p:spPr>
          <a:xfrm>
            <a:off x="4061460" y="1165860"/>
            <a:ext cx="4472940" cy="369332"/>
          </a:xfrm>
          <a:prstGeom prst="rect">
            <a:avLst/>
          </a:prstGeom>
          <a:noFill/>
        </p:spPr>
        <p:txBody>
          <a:bodyPr wrap="square" rtlCol="0">
            <a:spAutoFit/>
          </a:bodyPr>
          <a:lstStyle/>
          <a:p>
            <a:r>
              <a:rPr lang="en-US" dirty="0"/>
              <a:t>Research Question #3</a:t>
            </a:r>
            <a:endParaRPr lang="en-MP" dirty="0"/>
          </a:p>
        </p:txBody>
      </p:sp>
      <p:sp>
        <p:nvSpPr>
          <p:cNvPr id="3" name="TextBox 2">
            <a:extLst>
              <a:ext uri="{FF2B5EF4-FFF2-40B4-BE49-F238E27FC236}">
                <a16:creationId xmlns:a16="http://schemas.microsoft.com/office/drawing/2014/main" id="{F3330A6F-EF56-4AE9-8579-AD52202C1840}"/>
              </a:ext>
            </a:extLst>
          </p:cNvPr>
          <p:cNvSpPr txBox="1"/>
          <p:nvPr/>
        </p:nvSpPr>
        <p:spPr>
          <a:xfrm>
            <a:off x="2430780" y="2284660"/>
            <a:ext cx="6004560" cy="646331"/>
          </a:xfrm>
          <a:prstGeom prst="rect">
            <a:avLst/>
          </a:prstGeom>
          <a:noFill/>
        </p:spPr>
        <p:txBody>
          <a:bodyPr wrap="square" rtlCol="0">
            <a:spAutoFit/>
          </a:bodyPr>
          <a:lstStyle/>
          <a:p>
            <a:r>
              <a:rPr lang="en-US" dirty="0"/>
              <a:t>Will a change in immigration law because of birth tourism affect the tourism industry in the CNMI?</a:t>
            </a:r>
            <a:endParaRPr lang="en-MP" dirty="0"/>
          </a:p>
        </p:txBody>
      </p:sp>
      <p:sp>
        <p:nvSpPr>
          <p:cNvPr id="4" name="TextBox 3">
            <a:extLst>
              <a:ext uri="{FF2B5EF4-FFF2-40B4-BE49-F238E27FC236}">
                <a16:creationId xmlns:a16="http://schemas.microsoft.com/office/drawing/2014/main" id="{ABB65517-4013-45EF-AB70-F227D230702C}"/>
              </a:ext>
            </a:extLst>
          </p:cNvPr>
          <p:cNvSpPr txBox="1"/>
          <p:nvPr/>
        </p:nvSpPr>
        <p:spPr>
          <a:xfrm>
            <a:off x="1889760" y="3680460"/>
            <a:ext cx="8702040" cy="2585323"/>
          </a:xfrm>
          <a:prstGeom prst="rect">
            <a:avLst/>
          </a:prstGeom>
          <a:noFill/>
        </p:spPr>
        <p:txBody>
          <a:bodyPr wrap="square" rtlCol="0">
            <a:spAutoFit/>
          </a:bodyPr>
          <a:lstStyle/>
          <a:p>
            <a:r>
              <a:rPr lang="en-US" dirty="0"/>
              <a:t>Objective:</a:t>
            </a:r>
          </a:p>
          <a:p>
            <a:endParaRPr lang="en-US" dirty="0"/>
          </a:p>
          <a:p>
            <a:r>
              <a:rPr lang="en-US" dirty="0"/>
              <a:t>Find out what the laws are that govern immigration to the CNMI.</a:t>
            </a:r>
          </a:p>
          <a:p>
            <a:endParaRPr lang="en-US" dirty="0"/>
          </a:p>
          <a:p>
            <a:r>
              <a:rPr lang="en-US" dirty="0"/>
              <a:t>Interview subject matter experts in the CNMI Government and U.S. Government with knowledge on the subject.</a:t>
            </a:r>
          </a:p>
          <a:p>
            <a:endParaRPr lang="en-US" dirty="0"/>
          </a:p>
          <a:p>
            <a:r>
              <a:rPr lang="en-US" dirty="0"/>
              <a:t>Obtain statistics on the amount/numbers of people from other countries that come to the CNMI as tourists and those that come as birth tourists.</a:t>
            </a:r>
            <a:endParaRPr lang="en-MP" dirty="0"/>
          </a:p>
        </p:txBody>
      </p:sp>
    </p:spTree>
    <p:extLst>
      <p:ext uri="{BB962C8B-B14F-4D97-AF65-F5344CB8AC3E}">
        <p14:creationId xmlns:p14="http://schemas.microsoft.com/office/powerpoint/2010/main" val="209716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B0AA2E-379A-42F8-8C3F-40626D308D23}"/>
              </a:ext>
            </a:extLst>
          </p:cNvPr>
          <p:cNvSpPr txBox="1"/>
          <p:nvPr/>
        </p:nvSpPr>
        <p:spPr>
          <a:xfrm>
            <a:off x="2743200" y="662940"/>
            <a:ext cx="8321040" cy="646331"/>
          </a:xfrm>
          <a:prstGeom prst="rect">
            <a:avLst/>
          </a:prstGeom>
          <a:noFill/>
        </p:spPr>
        <p:txBody>
          <a:bodyPr wrap="square" rtlCol="0">
            <a:spAutoFit/>
          </a:bodyPr>
          <a:lstStyle/>
          <a:p>
            <a:r>
              <a:rPr lang="en-US" dirty="0"/>
              <a:t>SCHEDULED DATES FOR FINAL POWERPOINT PROPOSAL</a:t>
            </a:r>
          </a:p>
          <a:p>
            <a:endParaRPr lang="en-MP" dirty="0"/>
          </a:p>
        </p:txBody>
      </p:sp>
      <p:sp>
        <p:nvSpPr>
          <p:cNvPr id="5" name="TextBox 4">
            <a:extLst>
              <a:ext uri="{FF2B5EF4-FFF2-40B4-BE49-F238E27FC236}">
                <a16:creationId xmlns:a16="http://schemas.microsoft.com/office/drawing/2014/main" id="{9BAA2B4D-3D88-4F45-8A38-2B45A8449A39}"/>
              </a:ext>
            </a:extLst>
          </p:cNvPr>
          <p:cNvSpPr txBox="1"/>
          <p:nvPr/>
        </p:nvSpPr>
        <p:spPr>
          <a:xfrm>
            <a:off x="1631657" y="1744001"/>
            <a:ext cx="8686800" cy="4524315"/>
          </a:xfrm>
          <a:prstGeom prst="rect">
            <a:avLst/>
          </a:prstGeom>
          <a:noFill/>
        </p:spPr>
        <p:txBody>
          <a:bodyPr wrap="square" rtlCol="0">
            <a:spAutoFit/>
          </a:bodyPr>
          <a:lstStyle/>
          <a:p>
            <a:r>
              <a:rPr lang="en-US" dirty="0"/>
              <a:t>January 22-28							Proposed topic                                                </a:t>
            </a:r>
          </a:p>
          <a:p>
            <a:endParaRPr lang="en-US" dirty="0"/>
          </a:p>
          <a:p>
            <a:r>
              <a:rPr lang="en-US" dirty="0"/>
              <a:t>January 29- February 4					Research more on chosen topic 											and sources</a:t>
            </a:r>
          </a:p>
          <a:p>
            <a:endParaRPr lang="en-US" dirty="0"/>
          </a:p>
          <a:p>
            <a:r>
              <a:rPr lang="en-US" dirty="0"/>
              <a:t>February 5-11							</a:t>
            </a:r>
            <a:r>
              <a:rPr lang="en-US" dirty="0">
                <a:latin typeface="Times New Roman" panose="02020603050405020304" pitchFamily="18" charset="0"/>
                <a:cs typeface="Times New Roman" panose="02020603050405020304" pitchFamily="18" charset="0"/>
              </a:rPr>
              <a:t>Complete persuasive draft essay &amp; 											feedback from peers and instructor</a:t>
            </a:r>
          </a:p>
          <a:p>
            <a:endParaRPr lang="en-US" dirty="0"/>
          </a:p>
          <a:p>
            <a:r>
              <a:rPr lang="en-US" dirty="0"/>
              <a:t>March 7-28								Conduct interviews and obtain any 										information/literature needed</a:t>
            </a:r>
          </a:p>
          <a:p>
            <a:endParaRPr lang="en-US" dirty="0"/>
          </a:p>
          <a:p>
            <a:r>
              <a:rPr lang="en-US" dirty="0"/>
              <a:t>April 1-30 							       Pre writing and revisions/editing of 										upcoming final essay						</a:t>
            </a:r>
          </a:p>
          <a:p>
            <a:r>
              <a:rPr lang="en-US" dirty="0"/>
              <a:t>May 1-5						               	Final essay submission to Turnitin 											and Moodle site.</a:t>
            </a:r>
            <a:endParaRPr lang="en-MP" dirty="0"/>
          </a:p>
        </p:txBody>
      </p:sp>
    </p:spTree>
    <p:extLst>
      <p:ext uri="{BB962C8B-B14F-4D97-AF65-F5344CB8AC3E}">
        <p14:creationId xmlns:p14="http://schemas.microsoft.com/office/powerpoint/2010/main" val="939222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07C836-278B-4BB7-8D4A-4C532A3A1CF3}"/>
              </a:ext>
            </a:extLst>
          </p:cNvPr>
          <p:cNvSpPr txBox="1"/>
          <p:nvPr/>
        </p:nvSpPr>
        <p:spPr>
          <a:xfrm>
            <a:off x="4038600" y="754380"/>
            <a:ext cx="6217920" cy="369332"/>
          </a:xfrm>
          <a:prstGeom prst="rect">
            <a:avLst/>
          </a:prstGeom>
          <a:noFill/>
        </p:spPr>
        <p:txBody>
          <a:bodyPr wrap="square" rtlCol="0">
            <a:spAutoFit/>
          </a:bodyPr>
          <a:lstStyle/>
          <a:p>
            <a:r>
              <a:rPr lang="en-US" dirty="0"/>
              <a:t>Concluding Paragraph</a:t>
            </a:r>
            <a:endParaRPr lang="en-MP" dirty="0"/>
          </a:p>
        </p:txBody>
      </p:sp>
      <p:sp>
        <p:nvSpPr>
          <p:cNvPr id="4" name="TextBox 3">
            <a:extLst>
              <a:ext uri="{FF2B5EF4-FFF2-40B4-BE49-F238E27FC236}">
                <a16:creationId xmlns:a16="http://schemas.microsoft.com/office/drawing/2014/main" id="{65D0BDC5-9697-47A9-983B-537EBA1BF09E}"/>
              </a:ext>
            </a:extLst>
          </p:cNvPr>
          <p:cNvSpPr txBox="1"/>
          <p:nvPr/>
        </p:nvSpPr>
        <p:spPr>
          <a:xfrm>
            <a:off x="1219200" y="1856303"/>
            <a:ext cx="9250680" cy="4247317"/>
          </a:xfrm>
          <a:prstGeom prst="rect">
            <a:avLst/>
          </a:prstGeom>
          <a:noFill/>
        </p:spPr>
        <p:txBody>
          <a:bodyPr wrap="square" rtlCol="0">
            <a:spAutoFit/>
          </a:bodyPr>
          <a:lstStyle/>
          <a:p>
            <a:r>
              <a:rPr lang="en-US" dirty="0"/>
              <a:t>On November 28, 2009 the United States took over immigration from the CNMI Government. With that, laws regarding immigration to the CNMI changed. The Consolidated Natural Resources Act(CNRA), Public Law 110-229 was enacted. One part of the law that was meant to help the economy was an amendment to the Immigration and Nationality Act to provide for the CNMI  a nonimmigrant visa waiver for up to 45 days for tourist from China and Russia. The CNMI is the only US Territory to have this. In the CNMI, tourism is the main source of income used by the local government to keep these islands running. One issue that has come to light since the visa waiver program has started is birth tourism. Since 2009 the numbers of foreign nationals coming here specifically to give birth has gone up every year. I plan to speak with people in the CNMI Legislature about what they are doing about this issue and I plan of speaking with US government officials on any actions they are taking. If birth tourism continues to grow at the rate it is now, the US government might decide to rescind the current visa waiver law and that might have a devastating effect on the economy of the CNMI.</a:t>
            </a:r>
            <a:endParaRPr lang="en-MP" dirty="0"/>
          </a:p>
        </p:txBody>
      </p:sp>
    </p:spTree>
    <p:extLst>
      <p:ext uri="{BB962C8B-B14F-4D97-AF65-F5344CB8AC3E}">
        <p14:creationId xmlns:p14="http://schemas.microsoft.com/office/powerpoint/2010/main" val="10194315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136</TotalTime>
  <Words>486</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Times New Roman</vt:lpstr>
      <vt:lpstr>Wingdings 3</vt:lpstr>
      <vt:lpstr>Slice</vt:lpstr>
      <vt:lpstr>Birth Tourism In The CNMI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Birth Tourism In The CNMI</dc:title>
  <dc:creator>HENRY ANDERSEN</dc:creator>
  <cp:lastModifiedBy>HENRY ANDERSEN</cp:lastModifiedBy>
  <cp:revision>19</cp:revision>
  <cp:lastPrinted>2018-05-02T00:13:41Z</cp:lastPrinted>
  <dcterms:created xsi:type="dcterms:W3CDTF">2018-02-18T07:00:51Z</dcterms:created>
  <dcterms:modified xsi:type="dcterms:W3CDTF">2018-05-03T13:11:34Z</dcterms:modified>
</cp:coreProperties>
</file>