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4800"/>
              <a:t>Pros and Cons on Chewing Betel Nut</a:t>
            </a:r>
            <a:endParaRPr b="0" sz="6000"/>
          </a:p>
        </p:txBody>
      </p:sp>
      <p:sp>
        <p:nvSpPr>
          <p:cNvPr id="55" name="Shape 5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Roshae Manglona </a:t>
            </a:r>
            <a:endParaRPr/>
          </a:p>
          <a:p>
            <a:pPr indent="0" lvl="0" marL="0">
              <a:spcBef>
                <a:spcPts val="0"/>
              </a:spcBef>
              <a:spcAft>
                <a:spcPts val="0"/>
              </a:spcAft>
              <a:buNone/>
            </a:pPr>
            <a:r>
              <a:rPr lang="en"/>
              <a:t>EN202-01</a:t>
            </a:r>
            <a:endParaRPr/>
          </a:p>
          <a:p>
            <a:pPr indent="0" lvl="0" marL="0">
              <a:spcBef>
                <a:spcPts val="0"/>
              </a:spcBef>
              <a:spcAft>
                <a:spcPts val="0"/>
              </a:spcAft>
              <a:buNone/>
            </a:pPr>
            <a:r>
              <a:rPr lang="en"/>
              <a:t>Dr.</a:t>
            </a:r>
            <a:r>
              <a:rPr lang="en"/>
              <a:t>Kimberly</a:t>
            </a:r>
            <a:r>
              <a:rPr lang="en"/>
              <a:t> Bunts Anderson</a:t>
            </a:r>
            <a:endParaRPr/>
          </a:p>
          <a:p>
            <a:pPr indent="0" lvl="0" marL="0" rtl="0">
              <a:spcBef>
                <a:spcPts val="0"/>
              </a:spcBef>
              <a:spcAft>
                <a:spcPts val="0"/>
              </a:spcAft>
              <a:buNone/>
            </a:pPr>
            <a:r>
              <a:rPr lang="en"/>
              <a:t>02/08/2018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Purpose:</a:t>
            </a:r>
            <a:endParaRPr/>
          </a:p>
        </p:txBody>
      </p:sp>
      <p:sp>
        <p:nvSpPr>
          <p:cNvPr id="61" name="Shape 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Times New Roman"/>
              <a:ea typeface="Times New Roman"/>
              <a:cs typeface="Times New Roman"/>
              <a:sym typeface="Times New Roman"/>
            </a:endParaRPr>
          </a:p>
          <a:p>
            <a:pPr indent="0" lvl="0" marL="0" algn="ctr">
              <a:spcBef>
                <a:spcPts val="1600"/>
              </a:spcBef>
              <a:spcAft>
                <a:spcPts val="0"/>
              </a:spcAft>
              <a:buNone/>
            </a:pPr>
            <a:r>
              <a:rPr lang="en">
                <a:solidFill>
                  <a:srgbClr val="FFFFFF"/>
                </a:solidFill>
                <a:latin typeface="Times New Roman"/>
                <a:ea typeface="Times New Roman"/>
                <a:cs typeface="Times New Roman"/>
                <a:sym typeface="Times New Roman"/>
              </a:rPr>
              <a:t>In the CNMI we surrounded with so many people that chew. Betel nut </a:t>
            </a:r>
            <a:r>
              <a:rPr lang="en">
                <a:solidFill>
                  <a:srgbClr val="FFFFFF"/>
                </a:solidFill>
                <a:latin typeface="Times New Roman"/>
                <a:ea typeface="Times New Roman"/>
                <a:cs typeface="Times New Roman"/>
                <a:sym typeface="Times New Roman"/>
              </a:rPr>
              <a:t>chewing</a:t>
            </a:r>
            <a:r>
              <a:rPr lang="en">
                <a:solidFill>
                  <a:srgbClr val="FFFFFF"/>
                </a:solidFill>
                <a:latin typeface="Times New Roman"/>
                <a:ea typeface="Times New Roman"/>
                <a:cs typeface="Times New Roman"/>
                <a:sym typeface="Times New Roman"/>
              </a:rPr>
              <a:t> is like drinking coffee, it has a mild boost and it also addicting. People chew betel nut to take a break, share, or relax. Chewing betel nut has been a tradition passed down by generations and </a:t>
            </a:r>
            <a:r>
              <a:rPr lang="en">
                <a:solidFill>
                  <a:srgbClr val="FFFFFF"/>
                </a:solidFill>
                <a:latin typeface="Times New Roman"/>
                <a:ea typeface="Times New Roman"/>
                <a:cs typeface="Times New Roman"/>
                <a:sym typeface="Times New Roman"/>
              </a:rPr>
              <a:t>generations. The mixture of lime and tobacco have caused lumps on the gum in which oftentimes diagnosed as mouth cancer. This research will be able to educate people and students about how chewing is addicting, cultural, and how it affects the insides of the mouth.  </a:t>
            </a:r>
            <a:endParaRPr>
              <a:solidFill>
                <a:srgbClr val="FFFFFF"/>
              </a:solidFill>
              <a:latin typeface="Times New Roman"/>
              <a:ea typeface="Times New Roman"/>
              <a:cs typeface="Times New Roman"/>
              <a:sym typeface="Times New Roman"/>
            </a:endParaRPr>
          </a:p>
          <a:p>
            <a:pPr indent="0" lvl="0" marL="0">
              <a:spcBef>
                <a:spcPts val="1600"/>
              </a:spcBef>
              <a:spcAft>
                <a:spcPts val="1600"/>
              </a:spcAft>
              <a:buNone/>
            </a:pPr>
            <a:r>
              <a:t/>
            </a:r>
            <a:endParaRPr sz="1400">
              <a:solidFill>
                <a:srgbClr val="FFFFFF"/>
              </a:solidFill>
              <a:latin typeface="Times New Roman"/>
              <a:ea typeface="Times New Roman"/>
              <a:cs typeface="Times New Roman"/>
              <a:sym typeface="Times New Roman"/>
            </a:endParaRPr>
          </a:p>
        </p:txBody>
      </p:sp>
      <p:pic>
        <p:nvPicPr>
          <p:cNvPr id="62" name="Shape 62"/>
          <p:cNvPicPr preferRelativeResize="0"/>
          <p:nvPr/>
        </p:nvPicPr>
        <p:blipFill>
          <a:blip r:embed="rId3">
            <a:alphaModFix/>
          </a:blip>
          <a:stretch>
            <a:fillRect/>
          </a:stretch>
        </p:blipFill>
        <p:spPr>
          <a:xfrm>
            <a:off x="-12" y="-12"/>
            <a:ext cx="2619375" cy="1743075"/>
          </a:xfrm>
          <a:prstGeom prst="rect">
            <a:avLst/>
          </a:prstGeom>
          <a:noFill/>
          <a:ln>
            <a:noFill/>
          </a:ln>
        </p:spPr>
      </p:pic>
      <p:pic>
        <p:nvPicPr>
          <p:cNvPr id="63" name="Shape 63"/>
          <p:cNvPicPr preferRelativeResize="0"/>
          <p:nvPr/>
        </p:nvPicPr>
        <p:blipFill>
          <a:blip r:embed="rId4">
            <a:alphaModFix/>
          </a:blip>
          <a:stretch>
            <a:fillRect/>
          </a:stretch>
        </p:blipFill>
        <p:spPr>
          <a:xfrm>
            <a:off x="6706725" y="0"/>
            <a:ext cx="2437275" cy="1825600"/>
          </a:xfrm>
          <a:prstGeom prst="rect">
            <a:avLst/>
          </a:prstGeom>
          <a:noFill/>
          <a:ln>
            <a:noFill/>
          </a:ln>
        </p:spPr>
      </p:pic>
      <p:pic>
        <p:nvPicPr>
          <p:cNvPr id="64" name="Shape 64"/>
          <p:cNvPicPr preferRelativeResize="0"/>
          <p:nvPr/>
        </p:nvPicPr>
        <p:blipFill>
          <a:blip r:embed="rId5">
            <a:alphaModFix/>
          </a:blip>
          <a:stretch>
            <a:fillRect/>
          </a:stretch>
        </p:blipFill>
        <p:spPr>
          <a:xfrm>
            <a:off x="117375" y="3605498"/>
            <a:ext cx="2829075" cy="1424550"/>
          </a:xfrm>
          <a:prstGeom prst="rect">
            <a:avLst/>
          </a:prstGeom>
          <a:noFill/>
          <a:ln>
            <a:noFill/>
          </a:ln>
        </p:spPr>
      </p:pic>
      <p:pic>
        <p:nvPicPr>
          <p:cNvPr id="65" name="Shape 65"/>
          <p:cNvPicPr preferRelativeResize="0"/>
          <p:nvPr/>
        </p:nvPicPr>
        <p:blipFill>
          <a:blip r:embed="rId6">
            <a:alphaModFix/>
          </a:blip>
          <a:stretch>
            <a:fillRect/>
          </a:stretch>
        </p:blipFill>
        <p:spPr>
          <a:xfrm>
            <a:off x="5890225" y="3659275"/>
            <a:ext cx="1976300" cy="1424550"/>
          </a:xfrm>
          <a:prstGeom prst="rect">
            <a:avLst/>
          </a:prstGeom>
          <a:noFill/>
          <a:ln>
            <a:noFill/>
          </a:ln>
        </p:spPr>
      </p:pic>
      <p:pic>
        <p:nvPicPr>
          <p:cNvPr id="66" name="Shape 66"/>
          <p:cNvPicPr preferRelativeResize="0"/>
          <p:nvPr/>
        </p:nvPicPr>
        <p:blipFill>
          <a:blip r:embed="rId7">
            <a:alphaModFix/>
          </a:blip>
          <a:stretch>
            <a:fillRect/>
          </a:stretch>
        </p:blipFill>
        <p:spPr>
          <a:xfrm>
            <a:off x="3807200" y="3936075"/>
            <a:ext cx="1430725" cy="1147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Why is it interesting? </a:t>
            </a:r>
            <a:endParaRPr/>
          </a:p>
        </p:txBody>
      </p:sp>
      <p:sp>
        <p:nvSpPr>
          <p:cNvPr id="72" name="Shape 7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a:spcBef>
                <a:spcPts val="0"/>
              </a:spcBef>
              <a:spcAft>
                <a:spcPts val="0"/>
              </a:spcAft>
              <a:buClr>
                <a:srgbClr val="FFFFFF"/>
              </a:buClr>
              <a:buSzPts val="1800"/>
              <a:buFont typeface="Times New Roman"/>
              <a:buChar char="-"/>
            </a:pPr>
            <a:r>
              <a:rPr lang="en">
                <a:solidFill>
                  <a:srgbClr val="FFFFFF"/>
                </a:solidFill>
                <a:latin typeface="Times New Roman"/>
                <a:ea typeface="Times New Roman"/>
                <a:cs typeface="Times New Roman"/>
                <a:sym typeface="Times New Roman"/>
              </a:rPr>
              <a:t>Betel nut chewing is a custom that spread from India to Southeast Asia. From there it spread to the Philippines, Melanesia, Taiwan, and Micronesia. The ancient Chamorros chewed pugua’ (Betel Nut), Sprinkled with afok (quicklime), and wrapped in pupulu (pepper leaf). Till now the locals still chew betel nut. Chewing betel nut is an cultural, and social custom. Chewing causes oral cancer.</a:t>
            </a:r>
            <a:endParaRPr>
              <a:solidFill>
                <a:srgbClr val="FFFFFF"/>
              </a:solidFill>
              <a:latin typeface="Times New Roman"/>
              <a:ea typeface="Times New Roman"/>
              <a:cs typeface="Times New Roman"/>
              <a:sym typeface="Times New Roman"/>
            </a:endParaRPr>
          </a:p>
        </p:txBody>
      </p:sp>
      <p:pic>
        <p:nvPicPr>
          <p:cNvPr id="73" name="Shape 73"/>
          <p:cNvPicPr preferRelativeResize="0"/>
          <p:nvPr/>
        </p:nvPicPr>
        <p:blipFill>
          <a:blip r:embed="rId3">
            <a:alphaModFix/>
          </a:blip>
          <a:stretch>
            <a:fillRect/>
          </a:stretch>
        </p:blipFill>
        <p:spPr>
          <a:xfrm>
            <a:off x="433100" y="2864525"/>
            <a:ext cx="1982275" cy="1900800"/>
          </a:xfrm>
          <a:prstGeom prst="rect">
            <a:avLst/>
          </a:prstGeom>
          <a:noFill/>
          <a:ln>
            <a:noFill/>
          </a:ln>
        </p:spPr>
      </p:pic>
      <p:pic>
        <p:nvPicPr>
          <p:cNvPr id="74" name="Shape 74"/>
          <p:cNvPicPr preferRelativeResize="0"/>
          <p:nvPr/>
        </p:nvPicPr>
        <p:blipFill>
          <a:blip r:embed="rId4">
            <a:alphaModFix/>
          </a:blip>
          <a:stretch>
            <a:fillRect/>
          </a:stretch>
        </p:blipFill>
        <p:spPr>
          <a:xfrm>
            <a:off x="2621875" y="2838475"/>
            <a:ext cx="3471826" cy="1952900"/>
          </a:xfrm>
          <a:prstGeom prst="rect">
            <a:avLst/>
          </a:prstGeom>
          <a:noFill/>
          <a:ln>
            <a:noFill/>
          </a:ln>
        </p:spPr>
      </p:pic>
      <p:pic>
        <p:nvPicPr>
          <p:cNvPr id="75" name="Shape 75"/>
          <p:cNvPicPr preferRelativeResize="0"/>
          <p:nvPr/>
        </p:nvPicPr>
        <p:blipFill>
          <a:blip r:embed="rId5">
            <a:alphaModFix/>
          </a:blip>
          <a:stretch>
            <a:fillRect/>
          </a:stretch>
        </p:blipFill>
        <p:spPr>
          <a:xfrm>
            <a:off x="6203400" y="2943375"/>
            <a:ext cx="2628900" cy="1743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Primary Questions </a:t>
            </a:r>
            <a:endParaRPr/>
          </a:p>
        </p:txBody>
      </p:sp>
      <p:sp>
        <p:nvSpPr>
          <p:cNvPr id="81" name="Shape 8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latin typeface="Times New Roman"/>
                <a:ea typeface="Times New Roman"/>
                <a:cs typeface="Times New Roman"/>
                <a:sym typeface="Times New Roman"/>
              </a:rPr>
              <a:t>What influenced people to start chewing betel nut?</a:t>
            </a:r>
            <a:endParaRPr>
              <a:solidFill>
                <a:srgbClr val="FFFFFF"/>
              </a:solidFill>
              <a:latin typeface="Times New Roman"/>
              <a:ea typeface="Times New Roman"/>
              <a:cs typeface="Times New Roman"/>
              <a:sym typeface="Times New Roman"/>
            </a:endParaRPr>
          </a:p>
          <a:p>
            <a:pPr indent="0" lvl="0" marL="0">
              <a:spcBef>
                <a:spcPts val="1600"/>
              </a:spcBef>
              <a:spcAft>
                <a:spcPts val="0"/>
              </a:spcAft>
              <a:buNone/>
            </a:pPr>
            <a:r>
              <a:rPr lang="en">
                <a:solidFill>
                  <a:schemeClr val="dk1"/>
                </a:solidFill>
                <a:latin typeface="Times New Roman"/>
                <a:ea typeface="Times New Roman"/>
                <a:cs typeface="Times New Roman"/>
                <a:sym typeface="Times New Roman"/>
              </a:rPr>
              <a:t>Is chewing betel nut addictive?</a:t>
            </a:r>
            <a:endParaRPr>
              <a:solidFill>
                <a:srgbClr val="FFFFFF"/>
              </a:solidFill>
              <a:latin typeface="Times New Roman"/>
              <a:ea typeface="Times New Roman"/>
              <a:cs typeface="Times New Roman"/>
              <a:sym typeface="Times New Roman"/>
            </a:endParaRPr>
          </a:p>
          <a:p>
            <a:pPr indent="0" lvl="0" marL="0">
              <a:spcBef>
                <a:spcPts val="1600"/>
              </a:spcBef>
              <a:spcAft>
                <a:spcPts val="0"/>
              </a:spcAft>
              <a:buNone/>
            </a:pPr>
            <a:r>
              <a:rPr lang="en">
                <a:solidFill>
                  <a:srgbClr val="FFFFFF"/>
                </a:solidFill>
                <a:latin typeface="Times New Roman"/>
                <a:ea typeface="Times New Roman"/>
                <a:cs typeface="Times New Roman"/>
                <a:sym typeface="Times New Roman"/>
              </a:rPr>
              <a:t>Is chewing betel nut part of their culture?</a:t>
            </a:r>
            <a:endParaRPr>
              <a:solidFill>
                <a:srgbClr val="FFFFFF"/>
              </a:solidFill>
              <a:latin typeface="Times New Roman"/>
              <a:ea typeface="Times New Roman"/>
              <a:cs typeface="Times New Roman"/>
              <a:sym typeface="Times New Roman"/>
            </a:endParaRPr>
          </a:p>
          <a:p>
            <a:pPr indent="0" lvl="0" marL="0" rtl="0">
              <a:spcBef>
                <a:spcPts val="1600"/>
              </a:spcBef>
              <a:spcAft>
                <a:spcPts val="0"/>
              </a:spcAft>
              <a:buNone/>
            </a:pPr>
            <a:r>
              <a:rPr lang="en">
                <a:solidFill>
                  <a:srgbClr val="FFFFFF"/>
                </a:solidFill>
                <a:latin typeface="Times New Roman"/>
                <a:ea typeface="Times New Roman"/>
                <a:cs typeface="Times New Roman"/>
                <a:sym typeface="Times New Roman"/>
              </a:rPr>
              <a:t>How does chewing betel nut affect the insides of the mouth?</a:t>
            </a:r>
            <a:endParaRPr>
              <a:solidFill>
                <a:srgbClr val="FFFFFF"/>
              </a:solidFill>
              <a:latin typeface="Times New Roman"/>
              <a:ea typeface="Times New Roman"/>
              <a:cs typeface="Times New Roman"/>
              <a:sym typeface="Times New Roman"/>
            </a:endParaRPr>
          </a:p>
          <a:p>
            <a:pPr indent="0" lvl="0" marL="0" rtl="0">
              <a:spcBef>
                <a:spcPts val="0"/>
              </a:spcBef>
              <a:spcAft>
                <a:spcPts val="0"/>
              </a:spcAft>
              <a:buNone/>
            </a:pPr>
            <a:r>
              <a:t/>
            </a:r>
            <a:endParaRPr>
              <a:solidFill>
                <a:srgbClr val="FFFFFF"/>
              </a:solidFill>
              <a:latin typeface="Times New Roman"/>
              <a:ea typeface="Times New Roman"/>
              <a:cs typeface="Times New Roman"/>
              <a:sym typeface="Times New Roman"/>
            </a:endParaRPr>
          </a:p>
          <a:p>
            <a:pPr indent="0" lvl="0" marL="0" rtl="0">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Secondary Questions </a:t>
            </a:r>
            <a:endParaRPr/>
          </a:p>
        </p:txBody>
      </p:sp>
      <p:sp>
        <p:nvSpPr>
          <p:cNvPr id="87" name="Shape 87"/>
          <p:cNvSpPr txBox="1"/>
          <p:nvPr>
            <p:ph idx="1" type="body"/>
          </p:nvPr>
        </p:nvSpPr>
        <p:spPr>
          <a:xfrm>
            <a:off x="311700" y="1139850"/>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FFFF"/>
                </a:solidFill>
                <a:latin typeface="Times New Roman"/>
                <a:ea typeface="Times New Roman"/>
                <a:cs typeface="Times New Roman"/>
                <a:sym typeface="Times New Roman"/>
              </a:rPr>
              <a:t>How much does person spend on their chewing habit? </a:t>
            </a:r>
            <a:endParaRPr>
              <a:solidFill>
                <a:srgbClr val="FFFFFF"/>
              </a:solidFill>
              <a:latin typeface="Times New Roman"/>
              <a:ea typeface="Times New Roman"/>
              <a:cs typeface="Times New Roman"/>
              <a:sym typeface="Times New Roman"/>
            </a:endParaRPr>
          </a:p>
          <a:p>
            <a:pPr indent="0" lvl="0" marL="0" rtl="0">
              <a:spcBef>
                <a:spcPts val="0"/>
              </a:spcBef>
              <a:spcAft>
                <a:spcPts val="0"/>
              </a:spcAft>
              <a:buNone/>
            </a:pPr>
            <a:r>
              <a:rPr lang="en">
                <a:solidFill>
                  <a:srgbClr val="FFFFFF"/>
                </a:solidFill>
                <a:latin typeface="Times New Roman"/>
                <a:ea typeface="Times New Roman"/>
                <a:cs typeface="Times New Roman"/>
                <a:sym typeface="Times New Roman"/>
              </a:rPr>
              <a:t>How many people in the CNMI chew including high school students?</a:t>
            </a:r>
            <a:endParaRPr>
              <a:solidFill>
                <a:srgbClr val="FFFFFF"/>
              </a:solidFill>
              <a:latin typeface="Times New Roman"/>
              <a:ea typeface="Times New Roman"/>
              <a:cs typeface="Times New Roman"/>
              <a:sym typeface="Times New Roman"/>
            </a:endParaRPr>
          </a:p>
          <a:p>
            <a:pPr indent="0" lvl="0" marL="0" rtl="0">
              <a:spcBef>
                <a:spcPts val="0"/>
              </a:spcBef>
              <a:spcAft>
                <a:spcPts val="0"/>
              </a:spcAft>
              <a:buNone/>
            </a:pPr>
            <a:r>
              <a:rPr lang="en">
                <a:solidFill>
                  <a:srgbClr val="FFFFFF"/>
                </a:solidFill>
                <a:latin typeface="Times New Roman"/>
                <a:ea typeface="Times New Roman"/>
                <a:cs typeface="Times New Roman"/>
                <a:sym typeface="Times New Roman"/>
              </a:rPr>
              <a:t>How often does a person chew everyday?</a:t>
            </a:r>
            <a:endParaRPr>
              <a:solidFill>
                <a:srgbClr val="FFFFFF"/>
              </a:solidFill>
              <a:latin typeface="Times New Roman"/>
              <a:ea typeface="Times New Roman"/>
              <a:cs typeface="Times New Roman"/>
              <a:sym typeface="Times New Roman"/>
            </a:endParaRPr>
          </a:p>
          <a:p>
            <a:pPr indent="0" lvl="0" marL="0" rtl="0">
              <a:spcBef>
                <a:spcPts val="0"/>
              </a:spcBef>
              <a:spcAft>
                <a:spcPts val="0"/>
              </a:spcAft>
              <a:buNone/>
            </a:pPr>
            <a:r>
              <a:rPr lang="en">
                <a:solidFill>
                  <a:srgbClr val="FFFFFF"/>
                </a:solidFill>
                <a:latin typeface="Times New Roman"/>
                <a:ea typeface="Times New Roman"/>
                <a:cs typeface="Times New Roman"/>
                <a:sym typeface="Times New Roman"/>
              </a:rPr>
              <a:t>At what age did you start chewing betel nut?</a:t>
            </a:r>
            <a:endParaRPr>
              <a:solidFill>
                <a:srgbClr val="FFFFFF"/>
              </a:solidFill>
              <a:latin typeface="Times New Roman"/>
              <a:ea typeface="Times New Roman"/>
              <a:cs typeface="Times New Roman"/>
              <a:sym typeface="Times New Roman"/>
            </a:endParaRPr>
          </a:p>
          <a:p>
            <a:pPr indent="0" lvl="0" marL="0" rtl="0">
              <a:spcBef>
                <a:spcPts val="0"/>
              </a:spcBef>
              <a:spcAft>
                <a:spcPts val="0"/>
              </a:spcAft>
              <a:buNone/>
            </a:pPr>
            <a:r>
              <a:rPr lang="en">
                <a:solidFill>
                  <a:srgbClr val="FFFFFF"/>
                </a:solidFill>
                <a:latin typeface="Times New Roman"/>
                <a:ea typeface="Times New Roman"/>
                <a:cs typeface="Times New Roman"/>
                <a:sym typeface="Times New Roman"/>
              </a:rPr>
              <a:t>Where do you do get your betel nut from?</a:t>
            </a:r>
            <a:endParaRPr>
              <a:solidFill>
                <a:srgbClr val="FFFFFF"/>
              </a:solidFill>
              <a:latin typeface="Times New Roman"/>
              <a:ea typeface="Times New Roman"/>
              <a:cs typeface="Times New Roman"/>
              <a:sym typeface="Times New Roman"/>
            </a:endParaRPr>
          </a:p>
          <a:p>
            <a:pPr indent="0" lvl="0" marL="0" rtl="0">
              <a:spcBef>
                <a:spcPts val="0"/>
              </a:spcBef>
              <a:spcAft>
                <a:spcPts val="0"/>
              </a:spcAft>
              <a:buNone/>
            </a:pPr>
            <a:r>
              <a:rPr lang="en">
                <a:solidFill>
                  <a:srgbClr val="FFFFFF"/>
                </a:solidFill>
                <a:latin typeface="Times New Roman"/>
                <a:ea typeface="Times New Roman"/>
                <a:cs typeface="Times New Roman"/>
                <a:sym typeface="Times New Roman"/>
              </a:rPr>
              <a:t>Do you often see people chew betel nut?</a:t>
            </a:r>
            <a:endParaRPr>
              <a:solidFill>
                <a:srgbClr val="FFFFFF"/>
              </a:solidFill>
              <a:latin typeface="Times New Roman"/>
              <a:ea typeface="Times New Roman"/>
              <a:cs typeface="Times New Roman"/>
              <a:sym typeface="Times New Roman"/>
            </a:endParaRPr>
          </a:p>
          <a:p>
            <a:pPr indent="0" lvl="0" marL="0" rtl="0">
              <a:spcBef>
                <a:spcPts val="0"/>
              </a:spcBef>
              <a:spcAft>
                <a:spcPts val="0"/>
              </a:spcAft>
              <a:buNone/>
            </a:pPr>
            <a:r>
              <a:rPr lang="en">
                <a:solidFill>
                  <a:srgbClr val="FFFFFF"/>
                </a:solidFill>
                <a:latin typeface="Times New Roman"/>
                <a:ea typeface="Times New Roman"/>
                <a:cs typeface="Times New Roman"/>
                <a:sym typeface="Times New Roman"/>
              </a:rPr>
              <a:t>Do you think chewing betel nut is good habit?</a:t>
            </a:r>
            <a:endParaRPr>
              <a:solidFill>
                <a:srgbClr val="FFFFFF"/>
              </a:solidFill>
              <a:latin typeface="Times New Roman"/>
              <a:ea typeface="Times New Roman"/>
              <a:cs typeface="Times New Roman"/>
              <a:sym typeface="Times New Roman"/>
            </a:endParaRPr>
          </a:p>
          <a:p>
            <a:pPr indent="0" lvl="0" marL="0" rtl="0">
              <a:spcBef>
                <a:spcPts val="0"/>
              </a:spcBef>
              <a:spcAft>
                <a:spcPts val="0"/>
              </a:spcAft>
              <a:buNone/>
            </a:pPr>
            <a:r>
              <a:rPr lang="en">
                <a:solidFill>
                  <a:srgbClr val="FFFFFF"/>
                </a:solidFill>
                <a:latin typeface="Times New Roman"/>
                <a:ea typeface="Times New Roman"/>
                <a:cs typeface="Times New Roman"/>
                <a:sym typeface="Times New Roman"/>
              </a:rPr>
              <a:t>Do you know people that chew betel nut?</a:t>
            </a:r>
            <a:endParaRPr>
              <a:solidFill>
                <a:srgbClr val="FFFFF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How am I going to conduct my research?</a:t>
            </a:r>
            <a:endParaRPr/>
          </a:p>
        </p:txBody>
      </p:sp>
      <p:sp>
        <p:nvSpPr>
          <p:cNvPr id="93" name="Shape 9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3F3F3"/>
                </a:solidFill>
                <a:latin typeface="Times New Roman"/>
                <a:ea typeface="Times New Roman"/>
                <a:cs typeface="Times New Roman"/>
                <a:sym typeface="Times New Roman"/>
              </a:rPr>
              <a:t>-I’m going to look for more information online and the library. </a:t>
            </a:r>
            <a:endParaRPr>
              <a:solidFill>
                <a:srgbClr val="F3F3F3"/>
              </a:solidFill>
              <a:latin typeface="Times New Roman"/>
              <a:ea typeface="Times New Roman"/>
              <a:cs typeface="Times New Roman"/>
              <a:sym typeface="Times New Roman"/>
            </a:endParaRPr>
          </a:p>
          <a:p>
            <a:pPr indent="0" lvl="0" marL="0">
              <a:spcBef>
                <a:spcPts val="1600"/>
              </a:spcBef>
              <a:spcAft>
                <a:spcPts val="0"/>
              </a:spcAft>
              <a:buNone/>
            </a:pPr>
            <a:r>
              <a:rPr lang="en">
                <a:solidFill>
                  <a:srgbClr val="F3F3F3"/>
                </a:solidFill>
                <a:latin typeface="Times New Roman"/>
                <a:ea typeface="Times New Roman"/>
                <a:cs typeface="Times New Roman"/>
                <a:sym typeface="Times New Roman"/>
              </a:rPr>
              <a:t>-Set up interview with CHC and the dentist.</a:t>
            </a:r>
            <a:endParaRPr>
              <a:solidFill>
                <a:srgbClr val="F3F3F3"/>
              </a:solidFill>
              <a:latin typeface="Times New Roman"/>
              <a:ea typeface="Times New Roman"/>
              <a:cs typeface="Times New Roman"/>
              <a:sym typeface="Times New Roman"/>
            </a:endParaRPr>
          </a:p>
          <a:p>
            <a:pPr indent="0" lvl="0" marL="0">
              <a:spcBef>
                <a:spcPts val="1600"/>
              </a:spcBef>
              <a:spcAft>
                <a:spcPts val="0"/>
              </a:spcAft>
              <a:buNone/>
            </a:pPr>
            <a:r>
              <a:rPr lang="en">
                <a:solidFill>
                  <a:srgbClr val="F3F3F3"/>
                </a:solidFill>
                <a:latin typeface="Times New Roman"/>
                <a:ea typeface="Times New Roman"/>
                <a:cs typeface="Times New Roman"/>
                <a:sym typeface="Times New Roman"/>
              </a:rPr>
              <a:t>- Get in contact </a:t>
            </a:r>
            <a:r>
              <a:rPr lang="en">
                <a:solidFill>
                  <a:srgbClr val="F3F3F3"/>
                </a:solidFill>
                <a:latin typeface="Times New Roman"/>
                <a:ea typeface="Times New Roman"/>
                <a:cs typeface="Times New Roman"/>
                <a:sym typeface="Times New Roman"/>
              </a:rPr>
              <a:t>Yvette Paulino, associate professor at the University of Guam's School of Nursing and Health Sciences and researchers for the Guam Cancer Research Center’s Betel Nut Intervention Trial study, talks about betel nut which causes cancer. </a:t>
            </a:r>
            <a:endParaRPr>
              <a:solidFill>
                <a:srgbClr val="F3F3F3"/>
              </a:solidFill>
              <a:latin typeface="Times New Roman"/>
              <a:ea typeface="Times New Roman"/>
              <a:cs typeface="Times New Roman"/>
              <a:sym typeface="Times New Roman"/>
            </a:endParaRPr>
          </a:p>
          <a:p>
            <a:pPr indent="0" lvl="0" marL="0">
              <a:spcBef>
                <a:spcPts val="1600"/>
              </a:spcBef>
              <a:spcAft>
                <a:spcPts val="0"/>
              </a:spcAft>
              <a:buNone/>
            </a:pPr>
            <a:r>
              <a:rPr lang="en">
                <a:solidFill>
                  <a:srgbClr val="F3F3F3"/>
                </a:solidFill>
                <a:latin typeface="Times New Roman"/>
                <a:ea typeface="Times New Roman"/>
                <a:cs typeface="Times New Roman"/>
                <a:sym typeface="Times New Roman"/>
              </a:rPr>
              <a:t>-Set up a survey for some people in the NMC students, high school students, and some people in the community to take. </a:t>
            </a:r>
            <a:endParaRPr>
              <a:solidFill>
                <a:srgbClr val="F3F3F3"/>
              </a:solidFill>
              <a:latin typeface="Times New Roman"/>
              <a:ea typeface="Times New Roman"/>
              <a:cs typeface="Times New Roman"/>
              <a:sym typeface="Times New Roman"/>
            </a:endParaRPr>
          </a:p>
          <a:p>
            <a:pPr indent="0" lvl="0" marL="0" rtl="0">
              <a:spcBef>
                <a:spcPts val="1600"/>
              </a:spcBef>
              <a:spcAft>
                <a:spcPts val="1600"/>
              </a:spcAft>
              <a:buNone/>
            </a:pPr>
            <a:r>
              <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Schedule </a:t>
            </a:r>
            <a:endParaRPr/>
          </a:p>
        </p:txBody>
      </p:sp>
      <p:sp>
        <p:nvSpPr>
          <p:cNvPr id="99" name="Shape 9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3F3F3"/>
                </a:solidFill>
              </a:rPr>
              <a:t>-2 weeks- I will be finding more information online and the library.</a:t>
            </a:r>
            <a:endParaRPr>
              <a:solidFill>
                <a:srgbClr val="F3F3F3"/>
              </a:solidFill>
            </a:endParaRPr>
          </a:p>
          <a:p>
            <a:pPr indent="0" lvl="0" marL="0">
              <a:spcBef>
                <a:spcPts val="1600"/>
              </a:spcBef>
              <a:spcAft>
                <a:spcPts val="0"/>
              </a:spcAft>
              <a:buNone/>
            </a:pPr>
            <a:r>
              <a:rPr lang="en">
                <a:solidFill>
                  <a:srgbClr val="F3F3F3"/>
                </a:solidFill>
              </a:rPr>
              <a:t>- 2 weeks- I will be setting up a survey for NMC students, high school students, and some people in the community to take.</a:t>
            </a:r>
            <a:endParaRPr>
              <a:solidFill>
                <a:srgbClr val="F3F3F3"/>
              </a:solidFill>
            </a:endParaRPr>
          </a:p>
          <a:p>
            <a:pPr indent="0" lvl="0" marL="0">
              <a:spcBef>
                <a:spcPts val="1600"/>
              </a:spcBef>
              <a:spcAft>
                <a:spcPts val="0"/>
              </a:spcAft>
              <a:buNone/>
            </a:pPr>
            <a:r>
              <a:rPr lang="en">
                <a:solidFill>
                  <a:srgbClr val="F3F3F3"/>
                </a:solidFill>
              </a:rPr>
              <a:t>-2-3 weeks- I will be setting up interviews with CHC and the dentist. I will be also getting in contact with </a:t>
            </a:r>
            <a:r>
              <a:rPr lang="en">
                <a:solidFill>
                  <a:srgbClr val="F3F3F3"/>
                </a:solidFill>
              </a:rPr>
              <a:t>Yvette Paulino and ask her more information on my topic.</a:t>
            </a:r>
            <a:endParaRPr>
              <a:solidFill>
                <a:srgbClr val="F3F3F3"/>
              </a:solidFill>
            </a:endParaRPr>
          </a:p>
          <a:p>
            <a:pPr indent="0" lvl="0" marL="0">
              <a:spcBef>
                <a:spcPts val="1600"/>
              </a:spcBef>
              <a:spcAft>
                <a:spcPts val="1600"/>
              </a:spcAft>
              <a:buNone/>
            </a:pPr>
            <a:r>
              <a:rPr lang="en">
                <a:solidFill>
                  <a:srgbClr val="F3F3F3"/>
                </a:solidFill>
              </a:rPr>
              <a:t>- 2 weeks- I will be finalizing my research essay. </a:t>
            </a:r>
            <a:endParaRPr>
              <a:solidFill>
                <a:srgbClr val="F3F3F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