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Old Standard TT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8B52946-2301-49F2-B4B6-A142010CE7E1}">
  <a:tblStyle styleId="{E8B52946-2301-49F2-B4B6-A142010CE7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OldStandardTT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ldStandardTT-italic.fntdata"/><Relationship Id="rId25" Type="http://schemas.openxmlformats.org/officeDocument/2006/relationships/font" Target="fonts/OldStandardT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b37e35e57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b37e35e57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b37e35e57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b37e35e57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b37e35e57_0_3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b37e35e57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b37e35e57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b37e35e57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b37e35e57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b37e35e57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b37e35e57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b37e35e57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b37e35e5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b37e35e5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b37e35e57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b37e35e5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b37e35e57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b37e35e57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b37e35e5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b37e35e5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b37e35e57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b37e35e5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b37e35e57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b37e35e5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b37e35e57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b37e35e57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b37e35e57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b37e35e57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b37e35e57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b37e35e57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37e35e57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b37e35e57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33975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Project: E-Portfolio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The causes and types of Domestic Violence in the CNMI</a:t>
            </a:r>
            <a:endParaRPr b="1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732350" y="4459198"/>
            <a:ext cx="8118600" cy="6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Lina Liang | Kimberly Bunts Anderson | EN202-01 ON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825" y="1961575"/>
            <a:ext cx="4558151" cy="23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250" y="1910225"/>
            <a:ext cx="2421600" cy="2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425" y="1199975"/>
            <a:ext cx="3972161" cy="37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0054" y="222512"/>
            <a:ext cx="3026847" cy="46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" name="Google Shape;138;p23"/>
          <p:cNvGraphicFramePr/>
          <p:nvPr/>
        </p:nvGraphicFramePr>
        <p:xfrm>
          <a:off x="376600" y="5896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{E8B52946-2301-49F2-B4B6-A142010CE7E1}</a:tableStyleId>
              </a:tblPr>
              <a:tblGrid>
                <a:gridCol w="3072800"/>
                <a:gridCol w="5353600"/>
              </a:tblGrid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1 (1 April - 7 April)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</a:t>
                      </a:r>
                      <a:r>
                        <a:rPr lang="en" sz="1200"/>
                        <a:t>eveloping a research topic and questions.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720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2 (15 April - 21 April)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 </a:t>
                      </a:r>
                      <a:r>
                        <a:rPr lang="en" sz="1200"/>
                        <a:t>illustrating the ideas 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by u</a:t>
                      </a:r>
                      <a:r>
                        <a:rPr lang="en" sz="1200">
                          <a:solidFill>
                            <a:schemeClr val="dk1"/>
                          </a:solidFill>
                        </a:rPr>
                        <a:t>sing academic writing format.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3 (22 April - 28 April)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 write good thesis statements, introductory paragraphs, developmental paragraphs, and conclusions for academic essays.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4 (29 April - 5 May)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Use several examples to support with a thesis statement.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5 (6 May - 12 May)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 set up a survey and sharing it with peers.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6 (13 May - 19 May)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Planning to write a process essay and able to use citation correctly.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7 (20 May - 26 May)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Write letters to 10 experts, provided feedback to the other students, create reading notes 1 and 2, 3 and 4.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8 (27 May - 2 June)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Write literature review, create reading notes 5 and 6, 7 and 8, and analyzing datas.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525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9 (3 June - 9 June)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 categorize, organize, describe and illustrate literature collected on their research topic. Write research report draft and reflection of the project. </a:t>
                      </a:r>
                      <a:endParaRPr sz="1200"/>
                    </a:p>
                  </a:txBody>
                  <a:tcPr marT="91425" marB="91425" marR="91425" marL="91425"/>
                </a:tc>
              </a:tr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Week 10 (10 June - 16 June)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Prepare E-Portfolio, presentation, reflection, and research paper.</a:t>
                      </a:r>
                      <a:endParaRPr sz="12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9" name="Google Shape;139;p23"/>
          <p:cNvSpPr txBox="1"/>
          <p:nvPr>
            <p:ph type="title"/>
          </p:nvPr>
        </p:nvSpPr>
        <p:spPr>
          <a:xfrm>
            <a:off x="376588" y="38700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&amp; Log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4294967295"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inal R</a:t>
            </a:r>
            <a:r>
              <a:rPr lang="en"/>
              <a:t>esearch Report</a:t>
            </a:r>
            <a:endParaRPr/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625"/>
            <a:ext cx="2925367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167" y="1210625"/>
            <a:ext cx="2925367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7933" y="1210625"/>
            <a:ext cx="2683666" cy="346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4294967295"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Research Report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625"/>
            <a:ext cx="2925367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167" y="1210625"/>
            <a:ext cx="2925367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7933" y="1210625"/>
            <a:ext cx="2683666" cy="346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idx="4294967295"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Research Report</a:t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275" y="1115175"/>
            <a:ext cx="2925367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342" y="1115175"/>
            <a:ext cx="2925367" cy="3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idx="4294967295"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Research Report</a:t>
            </a:r>
            <a:endParaRPr/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5325" y="1058225"/>
            <a:ext cx="2925367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067" y="1058225"/>
            <a:ext cx="2925367" cy="378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82825" y="470225"/>
            <a:ext cx="866700" cy="40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F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L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O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</a:t>
            </a:r>
            <a:endParaRPr sz="2500"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874" y="337776"/>
            <a:ext cx="3495050" cy="438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4">
            <a:alphaModFix/>
          </a:blip>
          <a:srcRect b="0" l="5809" r="6170" t="0"/>
          <a:stretch/>
        </p:blipFill>
        <p:spPr>
          <a:xfrm>
            <a:off x="5089250" y="490175"/>
            <a:ext cx="3664274" cy="42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rgbClr val="666666"/>
                </a:solidFill>
              </a:rPr>
              <a:t>The End. </a:t>
            </a:r>
            <a:endParaRPr sz="9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219150" y="230700"/>
            <a:ext cx="8481300" cy="116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Project: Domestic Violence in the CNMI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68" name="Google Shape;68;p14"/>
          <p:cNvSpPr txBox="1"/>
          <p:nvPr>
            <p:ph idx="4294967295" type="body"/>
          </p:nvPr>
        </p:nvSpPr>
        <p:spPr>
          <a:xfrm>
            <a:off x="606300" y="1348650"/>
            <a:ext cx="77790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one</a:t>
            </a:r>
            <a:endParaRPr b="1"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 documents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Brainstorm 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Proposal 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 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Readings Notes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Schedule &amp; log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Times New Roman"/>
              <a:buChar char="❖"/>
            </a:pPr>
            <a:r>
              <a:rPr lang="en" sz="25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Required draft</a:t>
            </a:r>
            <a:endParaRPr sz="25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50500"/>
            <a:ext cx="4238349" cy="25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Brainstorming 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3550879" y="1916627"/>
            <a:ext cx="1967400" cy="1936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</a:t>
            </a:r>
            <a:r>
              <a:rPr lang="en" sz="1800"/>
              <a:t>omestic Violence in the CNMI</a:t>
            </a:r>
            <a:endParaRPr sz="1800"/>
          </a:p>
        </p:txBody>
      </p:sp>
      <p:cxnSp>
        <p:nvCxnSpPr>
          <p:cNvPr id="76" name="Google Shape;76;p15"/>
          <p:cNvCxnSpPr>
            <a:stCxn id="75" idx="2"/>
            <a:endCxn id="77" idx="3"/>
          </p:cNvCxnSpPr>
          <p:nvPr/>
        </p:nvCxnSpPr>
        <p:spPr>
          <a:xfrm flipH="1">
            <a:off x="2939179" y="2884877"/>
            <a:ext cx="611700" cy="42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5"/>
          <p:cNvSpPr/>
          <p:nvPr/>
        </p:nvSpPr>
        <p:spPr>
          <a:xfrm>
            <a:off x="841275" y="2703850"/>
            <a:ext cx="2097900" cy="12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Distributing surveys to </a:t>
            </a:r>
            <a:r>
              <a:rPr lang="en" sz="1600"/>
              <a:t>the</a:t>
            </a:r>
            <a:r>
              <a:rPr lang="en" sz="1600"/>
              <a:t> NMC students, and analyzes the datas.</a:t>
            </a:r>
            <a:endParaRPr sz="1600"/>
          </a:p>
        </p:txBody>
      </p:sp>
      <p:cxnSp>
        <p:nvCxnSpPr>
          <p:cNvPr id="78" name="Google Shape;78;p15"/>
          <p:cNvCxnSpPr>
            <a:stCxn id="75" idx="7"/>
            <a:endCxn id="79" idx="1"/>
          </p:cNvCxnSpPr>
          <p:nvPr/>
        </p:nvCxnSpPr>
        <p:spPr>
          <a:xfrm flipH="1" rot="10800000">
            <a:off x="5230160" y="1759821"/>
            <a:ext cx="1063800" cy="440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5"/>
          <p:cNvSpPr/>
          <p:nvPr/>
        </p:nvSpPr>
        <p:spPr>
          <a:xfrm>
            <a:off x="6293999" y="948150"/>
            <a:ext cx="2538300" cy="1623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Interviews with </a:t>
            </a:r>
            <a:r>
              <a:rPr lang="en" sz="1600"/>
              <a:t>officials and others</a:t>
            </a:r>
            <a:r>
              <a:rPr lang="en" sz="1600"/>
              <a:t>, to make compare and contrasts </a:t>
            </a:r>
            <a:r>
              <a:rPr lang="en" sz="1600"/>
              <a:t>of </a:t>
            </a:r>
            <a:r>
              <a:rPr lang="en" sz="1600"/>
              <a:t>the responses between official and citizens.</a:t>
            </a:r>
            <a:endParaRPr sz="1600"/>
          </a:p>
        </p:txBody>
      </p:sp>
      <p:cxnSp>
        <p:nvCxnSpPr>
          <p:cNvPr id="80" name="Google Shape;80;p15"/>
          <p:cNvCxnSpPr>
            <a:stCxn id="75" idx="5"/>
            <a:endCxn id="81" idx="1"/>
          </p:cNvCxnSpPr>
          <p:nvPr/>
        </p:nvCxnSpPr>
        <p:spPr>
          <a:xfrm>
            <a:off x="5230160" y="3569533"/>
            <a:ext cx="984000" cy="21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/>
          <p:nvPr/>
        </p:nvSpPr>
        <p:spPr>
          <a:xfrm>
            <a:off x="6214155" y="3184185"/>
            <a:ext cx="2184600" cy="120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Find academics sources from website and gain more valuable </a:t>
            </a:r>
            <a:r>
              <a:rPr lang="en" sz="1600"/>
              <a:t>and detailed</a:t>
            </a:r>
            <a:r>
              <a:rPr lang="en" sz="1600"/>
              <a:t> information.</a:t>
            </a:r>
            <a:endParaRPr sz="1600"/>
          </a:p>
        </p:txBody>
      </p:sp>
      <p:cxnSp>
        <p:nvCxnSpPr>
          <p:cNvPr id="82" name="Google Shape;82;p15"/>
          <p:cNvCxnSpPr>
            <a:stCxn id="77" idx="0"/>
            <a:endCxn id="83" idx="2"/>
          </p:cNvCxnSpPr>
          <p:nvPr/>
        </p:nvCxnSpPr>
        <p:spPr>
          <a:xfrm rot="10800000">
            <a:off x="1743825" y="2199850"/>
            <a:ext cx="146400" cy="504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" name="Google Shape;83;p15"/>
          <p:cNvSpPr/>
          <p:nvPr/>
        </p:nvSpPr>
        <p:spPr>
          <a:xfrm>
            <a:off x="428575" y="1443349"/>
            <a:ext cx="2630700" cy="756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Includes demographic questions, comment box and multiple choices. 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Proposal 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4857300" y="1099063"/>
            <a:ext cx="4127400" cy="35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240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 </a:t>
            </a:r>
            <a:endParaRPr sz="2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Literature review</a:t>
            </a:r>
            <a:endParaRPr sz="2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question</a:t>
            </a:r>
            <a:endParaRPr sz="2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methodology</a:t>
            </a:r>
            <a:endParaRPr sz="2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2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Font typeface="Times New Roman"/>
              <a:buAutoNum type="arabicPeriod"/>
            </a:pPr>
            <a:r>
              <a:rPr lang="en" sz="25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Tentative schedule</a:t>
            </a:r>
            <a:endParaRPr sz="25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25" y="1601100"/>
            <a:ext cx="3956500" cy="29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87900" y="3688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1C4587"/>
                </a:solidFill>
              </a:rPr>
              <a:t>Portfolio Outline</a:t>
            </a:r>
            <a:endParaRPr sz="3800">
              <a:solidFill>
                <a:srgbClr val="1C4587"/>
              </a:solidFill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Introduction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general thesis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importance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detailed thesis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Body paragraph 1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topic sentence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support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APA Quote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Transition sentence</a:t>
            </a:r>
            <a:endParaRPr sz="2000"/>
          </a:p>
        </p:txBody>
      </p:sp>
      <p:sp>
        <p:nvSpPr>
          <p:cNvPr id="97" name="Google Shape;97;p17"/>
          <p:cNvSpPr txBox="1"/>
          <p:nvPr>
            <p:ph idx="2" type="body"/>
          </p:nvPr>
        </p:nvSpPr>
        <p:spPr>
          <a:xfrm>
            <a:off x="4765175" y="445025"/>
            <a:ext cx="3999900" cy="44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Body paragraph 2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topic sentence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support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paraphrase 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transition sentence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Body </a:t>
            </a:r>
            <a:r>
              <a:rPr lang="en" sz="2000"/>
              <a:t>paragraph</a:t>
            </a:r>
            <a:r>
              <a:rPr lang="en" sz="2000"/>
              <a:t> 3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topic sentence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concluding sentences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Conclusion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topic sentence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summary statement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concluding statement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19950" y="458550"/>
            <a:ext cx="4492500" cy="9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Reading Notes</a:t>
            </a:r>
            <a:endParaRPr sz="3500"/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0" r="0" t="24017"/>
          <a:stretch/>
        </p:blipFill>
        <p:spPr>
          <a:xfrm>
            <a:off x="267550" y="1356350"/>
            <a:ext cx="4492400" cy="33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250" y="139811"/>
            <a:ext cx="3819900" cy="485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0625"/>
            <a:ext cx="2903975" cy="319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500" y="622200"/>
            <a:ext cx="3439325" cy="37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1950" y="1671250"/>
            <a:ext cx="2431199" cy="2672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702850" y="268925"/>
            <a:ext cx="73878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625" y="1142875"/>
            <a:ext cx="4135242" cy="378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100" y="112375"/>
            <a:ext cx="3066274" cy="486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Notes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550" y="1115800"/>
            <a:ext cx="3464661" cy="3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776" y="444675"/>
            <a:ext cx="3464650" cy="425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