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38" d="100"/>
          <a:sy n="38" d="100"/>
        </p:scale>
        <p:origin x="60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8D2C89-EE4E-46E2-99FA-18DFA1CAA2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DFB4812-C3BD-49DB-AA89-69ABEFE8CEB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719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2C89-EE4E-46E2-99FA-18DFA1CAA2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812-C3BD-49DB-AA89-69ABEFE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8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2C89-EE4E-46E2-99FA-18DFA1CAA2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812-C3BD-49DB-AA89-69ABEFE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4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2C89-EE4E-46E2-99FA-18DFA1CAA2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812-C3BD-49DB-AA89-69ABEFE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42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8D2C89-EE4E-46E2-99FA-18DFA1CAA2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DFB4812-C3BD-49DB-AA89-69ABEFE8CEB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1507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2C89-EE4E-46E2-99FA-18DFA1CAA2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812-C3BD-49DB-AA89-69ABEFE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7588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2C89-EE4E-46E2-99FA-18DFA1CAA2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812-C3BD-49DB-AA89-69ABEFE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906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2C89-EE4E-46E2-99FA-18DFA1CAA2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812-C3BD-49DB-AA89-69ABEFE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0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2C89-EE4E-46E2-99FA-18DFA1CAA2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B4812-C3BD-49DB-AA89-69ABEFE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7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D8D2C89-EE4E-46E2-99FA-18DFA1CAA2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DFB4812-C3BD-49DB-AA89-69ABEFE8CE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7339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D8D2C89-EE4E-46E2-99FA-18DFA1CAA2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DFB4812-C3BD-49DB-AA89-69ABEFE8CE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7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D8D2C89-EE4E-46E2-99FA-18DFA1CAA29C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FB4812-C3BD-49DB-AA89-69ABEFE8CE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946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89693-BEB9-4A04-92DC-B5AC316484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Research Proposal</a:t>
            </a:r>
            <a:br>
              <a:rPr lang="en-US" dirty="0"/>
            </a:br>
            <a:r>
              <a:rPr lang="en-US" sz="6600" dirty="0">
                <a:solidFill>
                  <a:schemeClr val="tx2">
                    <a:lumMod val="50000"/>
                  </a:schemeClr>
                </a:solidFill>
              </a:rPr>
              <a:t>“Sleep habits within college students”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B994A-9A8B-46D8-A2AE-A5AFCCE52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493376"/>
            <a:ext cx="8045373" cy="1228100"/>
          </a:xfrm>
        </p:spPr>
        <p:txBody>
          <a:bodyPr>
            <a:normAutofit/>
          </a:bodyPr>
          <a:lstStyle/>
          <a:p>
            <a:r>
              <a:rPr lang="en-US" dirty="0"/>
              <a:t>Joanne Orosco</a:t>
            </a:r>
          </a:p>
          <a:p>
            <a:r>
              <a:rPr lang="en-US" dirty="0"/>
              <a:t>En202-01</a:t>
            </a:r>
          </a:p>
          <a:p>
            <a:r>
              <a:rPr lang="en-US" dirty="0"/>
              <a:t>Dr. Kimberly Bunts-</a:t>
            </a:r>
            <a:r>
              <a:rPr lang="en-US" dirty="0" err="1"/>
              <a:t>anderson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7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5F4AC-5AD6-414C-A494-4C10953D8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FD3B2-93DC-4EE3-BD25-D7EB82720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51001"/>
            <a:ext cx="10178322" cy="4228592"/>
          </a:xfrm>
        </p:spPr>
        <p:txBody>
          <a:bodyPr>
            <a:normAutofit/>
          </a:bodyPr>
          <a:lstStyle/>
          <a:p>
            <a:r>
              <a:rPr lang="en-US" sz="2400" dirty="0"/>
              <a:t>Why is it important?</a:t>
            </a:r>
          </a:p>
          <a:p>
            <a:r>
              <a:rPr lang="en-US" sz="2400" dirty="0"/>
              <a:t>Sleep has been an issue among college students. As the semester goes by, students (even myself) neglect their sleep habits which plays a big factor to our health and academic performances. I want to dive in deeper regarding this research topic. Discover more positive and negative health consequences, how it can affect a person’s memory, learning skills, academic performance in short or long term.</a:t>
            </a:r>
          </a:p>
        </p:txBody>
      </p:sp>
    </p:spTree>
    <p:extLst>
      <p:ext uri="{BB962C8B-B14F-4D97-AF65-F5344CB8AC3E}">
        <p14:creationId xmlns:p14="http://schemas.microsoft.com/office/powerpoint/2010/main" val="385563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41407-BD2C-4E9A-BBB5-33E2FB74A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C7695-22B8-431D-82CE-FF4FFF145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8715"/>
            <a:ext cx="10178322" cy="831272"/>
          </a:xfrm>
        </p:spPr>
        <p:txBody>
          <a:bodyPr>
            <a:normAutofit/>
          </a:bodyPr>
          <a:lstStyle/>
          <a:p>
            <a:r>
              <a:rPr lang="en-US" sz="3200" dirty="0"/>
              <a:t>How do sleep habits affect college students’ academics?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D413AB-195D-4281-B559-D9AFEADCC9C6}"/>
              </a:ext>
            </a:extLst>
          </p:cNvPr>
          <p:cNvSpPr txBox="1">
            <a:spLocks/>
          </p:cNvSpPr>
          <p:nvPr/>
        </p:nvSpPr>
        <p:spPr>
          <a:xfrm>
            <a:off x="1251678" y="2850847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Secondary Questions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FF4A2D6-917B-4F3F-A8C3-8869679D531D}"/>
              </a:ext>
            </a:extLst>
          </p:cNvPr>
          <p:cNvSpPr txBox="1">
            <a:spLocks/>
          </p:cNvSpPr>
          <p:nvPr/>
        </p:nvSpPr>
        <p:spPr>
          <a:xfrm>
            <a:off x="1251678" y="3836741"/>
            <a:ext cx="10178322" cy="148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What are the factors that lead to good and bad sleep habits? </a:t>
            </a:r>
          </a:p>
          <a:p>
            <a:r>
              <a:rPr lang="en-US" sz="2400" dirty="0"/>
              <a:t>How does it affect their cognitive functions?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341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94B4F-EA24-4061-9F91-6F9BB47F2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232342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DBA6D-08AF-4B6F-A6B7-C2A48121B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3167922" cy="3593591"/>
          </a:xfrm>
        </p:spPr>
        <p:txBody>
          <a:bodyPr/>
          <a:lstStyle/>
          <a:p>
            <a:r>
              <a:rPr lang="en-US" dirty="0"/>
              <a:t>Google Scholar</a:t>
            </a:r>
          </a:p>
          <a:p>
            <a:pPr lvl="1"/>
            <a:r>
              <a:rPr lang="en-US" dirty="0"/>
              <a:t>Causes and consequences of sleepiness among college students (Journal)</a:t>
            </a:r>
          </a:p>
          <a:p>
            <a:r>
              <a:rPr lang="en-US" dirty="0"/>
              <a:t>Benefits of sleep and learning memory (article)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307EC9-38E7-4B5F-81BD-B4053511BA4D}"/>
              </a:ext>
            </a:extLst>
          </p:cNvPr>
          <p:cNvSpPr txBox="1">
            <a:spLocks/>
          </p:cNvSpPr>
          <p:nvPr/>
        </p:nvSpPr>
        <p:spPr>
          <a:xfrm>
            <a:off x="1251678" y="1555870"/>
            <a:ext cx="3431158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Academic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6B71D6-A95D-4AE9-9BEF-4C271DCFD9A5}"/>
              </a:ext>
            </a:extLst>
          </p:cNvPr>
          <p:cNvSpPr txBox="1">
            <a:spLocks/>
          </p:cNvSpPr>
          <p:nvPr/>
        </p:nvSpPr>
        <p:spPr>
          <a:xfrm>
            <a:off x="7144404" y="1539935"/>
            <a:ext cx="4530435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Non-Academic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9C8C32-5073-48ED-95EB-FD1B8D6943E4}"/>
              </a:ext>
            </a:extLst>
          </p:cNvPr>
          <p:cNvSpPr txBox="1">
            <a:spLocks/>
          </p:cNvSpPr>
          <p:nvPr/>
        </p:nvSpPr>
        <p:spPr>
          <a:xfrm>
            <a:off x="7144404" y="2354370"/>
            <a:ext cx="31679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News articles</a:t>
            </a:r>
          </a:p>
          <a:p>
            <a:pPr lvl="1"/>
            <a:r>
              <a:rPr lang="en-US" dirty="0"/>
              <a:t>NY Times “A Unsung key to college success: Sleep”</a:t>
            </a:r>
          </a:p>
          <a:p>
            <a:pPr lvl="1"/>
            <a:r>
              <a:rPr lang="en-US" dirty="0"/>
              <a:t>Science Daily (several articles </a:t>
            </a:r>
          </a:p>
        </p:txBody>
      </p:sp>
    </p:spTree>
    <p:extLst>
      <p:ext uri="{BB962C8B-B14F-4D97-AF65-F5344CB8AC3E}">
        <p14:creationId xmlns:p14="http://schemas.microsoft.com/office/powerpoint/2010/main" val="2726975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A1FA1-DC40-464C-9A06-2644A68C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DDF6F-AE52-46F9-AF57-F25EC718B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89892"/>
            <a:ext cx="10178322" cy="4491923"/>
          </a:xfrm>
        </p:spPr>
        <p:txBody>
          <a:bodyPr>
            <a:normAutofit/>
          </a:bodyPr>
          <a:lstStyle/>
          <a:p>
            <a:r>
              <a:rPr lang="en-US" sz="2800" dirty="0"/>
              <a:t>I will gather data by</a:t>
            </a:r>
          </a:p>
          <a:p>
            <a:pPr lvl="1"/>
            <a:r>
              <a:rPr lang="en-US" sz="2400" dirty="0"/>
              <a:t>Student surveys (40 students)</a:t>
            </a:r>
          </a:p>
          <a:p>
            <a:pPr lvl="1"/>
            <a:r>
              <a:rPr lang="en-US" sz="2400" dirty="0"/>
              <a:t>Experiment</a:t>
            </a:r>
          </a:p>
          <a:p>
            <a:pPr lvl="2"/>
            <a:r>
              <a:rPr lang="en-US" sz="2000" dirty="0"/>
              <a:t>Track at least 2 college students daily sleep patterns and results in their typical day</a:t>
            </a:r>
          </a:p>
          <a:p>
            <a:pPr lvl="1"/>
            <a:r>
              <a:rPr lang="en-US" sz="2400" dirty="0"/>
              <a:t>Interviews</a:t>
            </a:r>
          </a:p>
          <a:p>
            <a:pPr lvl="2"/>
            <a:r>
              <a:rPr lang="en-US" sz="2000" dirty="0"/>
              <a:t>Dr. Jim Kline (Psychology Instructor at NMC)</a:t>
            </a:r>
          </a:p>
          <a:p>
            <a:pPr lvl="2"/>
            <a:r>
              <a:rPr lang="en-US" sz="2000" dirty="0"/>
              <a:t>Ms. Lisa Lunde (Health Instructor at NMC)</a:t>
            </a:r>
          </a:p>
          <a:p>
            <a:pPr lvl="2"/>
            <a:r>
              <a:rPr lang="en-US" sz="2000" dirty="0"/>
              <a:t>At least one psychiatrist (still planning)</a:t>
            </a:r>
          </a:p>
        </p:txBody>
      </p:sp>
    </p:spTree>
    <p:extLst>
      <p:ext uri="{BB962C8B-B14F-4D97-AF65-F5344CB8AC3E}">
        <p14:creationId xmlns:p14="http://schemas.microsoft.com/office/powerpoint/2010/main" val="384634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69A9D-D5BD-4C24-A092-8496E11E4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and writing Schedules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D84B37D-2956-46ED-AADF-663D852410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165318"/>
              </p:ext>
            </p:extLst>
          </p:nvPr>
        </p:nvGraphicFramePr>
        <p:xfrm>
          <a:off x="63796" y="1280160"/>
          <a:ext cx="5947143" cy="5303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49124">
                  <a:extLst>
                    <a:ext uri="{9D8B030D-6E8A-4147-A177-3AD203B41FA5}">
                      <a16:colId xmlns:a16="http://schemas.microsoft.com/office/drawing/2014/main" val="1331776599"/>
                    </a:ext>
                  </a:extLst>
                </a:gridCol>
                <a:gridCol w="3698019">
                  <a:extLst>
                    <a:ext uri="{9D8B030D-6E8A-4147-A177-3AD203B41FA5}">
                      <a16:colId xmlns:a16="http://schemas.microsoft.com/office/drawing/2014/main" val="720447960"/>
                    </a:ext>
                  </a:extLst>
                </a:gridCol>
              </a:tblGrid>
              <a:tr h="357095"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456540"/>
                  </a:ext>
                </a:extLst>
              </a:tr>
              <a:tr h="569167">
                <a:tc>
                  <a:txBody>
                    <a:bodyPr/>
                    <a:lstStyle/>
                    <a:p>
                      <a:r>
                        <a:rPr lang="en-US" dirty="0"/>
                        <a:t>Week 1 (Oct. 1- 7)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Gather information regarding the topic. </a:t>
                      </a:r>
                    </a:p>
                    <a:p>
                      <a:r>
                        <a:rPr lang="en-US" dirty="0"/>
                        <a:t>Begin experiment with college students.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811766"/>
                  </a:ext>
                </a:extLst>
              </a:tr>
              <a:tr h="569167">
                <a:tc>
                  <a:txBody>
                    <a:bodyPr/>
                    <a:lstStyle/>
                    <a:p>
                      <a:r>
                        <a:rPr lang="en-US" dirty="0"/>
                        <a:t>Week 2 (Oct. 8- 24)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interview questions and survey questions.</a:t>
                      </a:r>
                    </a:p>
                    <a:p>
                      <a:r>
                        <a:rPr lang="en-US" dirty="0"/>
                        <a:t>Begin interviews with NMC instructors (Dr. Kline)(Ms. Lunde)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36173"/>
                  </a:ext>
                </a:extLst>
              </a:tr>
              <a:tr h="569167">
                <a:tc>
                  <a:txBody>
                    <a:bodyPr/>
                    <a:lstStyle/>
                    <a:p>
                      <a:r>
                        <a:rPr lang="en-US" dirty="0"/>
                        <a:t>Week 3 (Oct. 15 - 21)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Surveys</a:t>
                      </a:r>
                    </a:p>
                    <a:p>
                      <a:r>
                        <a:rPr lang="en-US" dirty="0"/>
                        <a:t>Gather information from interviews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11838"/>
                  </a:ext>
                </a:extLst>
              </a:tr>
              <a:tr h="357095">
                <a:tc>
                  <a:txBody>
                    <a:bodyPr/>
                    <a:lstStyle/>
                    <a:p>
                      <a:r>
                        <a:rPr lang="en-US" dirty="0"/>
                        <a:t>Week 4 (Oct. 22 – 28)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Surveys and experiments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711813"/>
                  </a:ext>
                </a:extLst>
              </a:tr>
              <a:tr h="357095">
                <a:tc>
                  <a:txBody>
                    <a:bodyPr/>
                    <a:lstStyle/>
                    <a:p>
                      <a:r>
                        <a:rPr lang="en-US" dirty="0"/>
                        <a:t>Week 5 (Oct 29 – Nov. 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Collect more data from surveys and experiments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431910"/>
                  </a:ext>
                </a:extLst>
              </a:tr>
              <a:tr h="357095">
                <a:tc>
                  <a:txBody>
                    <a:bodyPr/>
                    <a:lstStyle/>
                    <a:p>
                      <a:r>
                        <a:rPr lang="en-US" dirty="0"/>
                        <a:t>Week 6 (Nov. 5 – 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Collect more data from surveys and experiments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038368"/>
                  </a:ext>
                </a:extLst>
              </a:tr>
            </a:tbl>
          </a:graphicData>
        </a:graphic>
      </p:graphicFrame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ED0F290B-D59F-4D6A-9F9D-2E9E5981DB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285293"/>
              </p:ext>
            </p:extLst>
          </p:nvPr>
        </p:nvGraphicFramePr>
        <p:xfrm>
          <a:off x="6178098" y="1280160"/>
          <a:ext cx="5947143" cy="36072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49124">
                  <a:extLst>
                    <a:ext uri="{9D8B030D-6E8A-4147-A177-3AD203B41FA5}">
                      <a16:colId xmlns:a16="http://schemas.microsoft.com/office/drawing/2014/main" val="1331776599"/>
                    </a:ext>
                  </a:extLst>
                </a:gridCol>
                <a:gridCol w="3698019">
                  <a:extLst>
                    <a:ext uri="{9D8B030D-6E8A-4147-A177-3AD203B41FA5}">
                      <a16:colId xmlns:a16="http://schemas.microsoft.com/office/drawing/2014/main" val="720447960"/>
                    </a:ext>
                  </a:extLst>
                </a:gridCol>
              </a:tblGrid>
              <a:tr h="357095"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456540"/>
                  </a:ext>
                </a:extLst>
              </a:tr>
              <a:tr h="569167">
                <a:tc>
                  <a:txBody>
                    <a:bodyPr/>
                    <a:lstStyle/>
                    <a:p>
                      <a:r>
                        <a:rPr lang="en-US" dirty="0"/>
                        <a:t>Week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Collect enough data from sources and methodology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811766"/>
                  </a:ext>
                </a:extLst>
              </a:tr>
              <a:tr h="569167">
                <a:tc>
                  <a:txBody>
                    <a:bodyPr/>
                    <a:lstStyle/>
                    <a:p>
                      <a:r>
                        <a:rPr lang="en-US" dirty="0"/>
                        <a:t>Week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Conclude data collections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336173"/>
                  </a:ext>
                </a:extLst>
              </a:tr>
              <a:tr h="569167">
                <a:tc>
                  <a:txBody>
                    <a:bodyPr/>
                    <a:lstStyle/>
                    <a:p>
                      <a:r>
                        <a:rPr lang="en-US" dirty="0"/>
                        <a:t>Week 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Begin first draft of proposal research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211838"/>
                  </a:ext>
                </a:extLst>
              </a:tr>
              <a:tr h="357095">
                <a:tc>
                  <a:txBody>
                    <a:bodyPr/>
                    <a:lstStyle/>
                    <a:p>
                      <a:r>
                        <a:rPr lang="en-US" dirty="0"/>
                        <a:t>Week 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711813"/>
                  </a:ext>
                </a:extLst>
              </a:tr>
              <a:tr h="357095">
                <a:tc>
                  <a:txBody>
                    <a:bodyPr/>
                    <a:lstStyle/>
                    <a:p>
                      <a:r>
                        <a:rPr lang="en-US" dirty="0"/>
                        <a:t>Week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 on Final draft and revise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431910"/>
                  </a:ext>
                </a:extLst>
              </a:tr>
              <a:tr h="357095">
                <a:tc>
                  <a:txBody>
                    <a:bodyPr/>
                    <a:lstStyle/>
                    <a:p>
                      <a:r>
                        <a:rPr lang="en-US" dirty="0"/>
                        <a:t>Week 12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038368"/>
                  </a:ext>
                </a:extLst>
              </a:tr>
              <a:tr h="357095">
                <a:tc>
                  <a:txBody>
                    <a:bodyPr/>
                    <a:lstStyle/>
                    <a:p>
                      <a:r>
                        <a:rPr lang="en-US" dirty="0"/>
                        <a:t>Week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119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78017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2179</TotalTime>
  <Words>380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Research Proposal “Sleep habits within college students”</vt:lpstr>
      <vt:lpstr>Purpose</vt:lpstr>
      <vt:lpstr>Primary Question</vt:lpstr>
      <vt:lpstr>Sources</vt:lpstr>
      <vt:lpstr>Methodology</vt:lpstr>
      <vt:lpstr>Research and writing Schedules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Proposal</dc:title>
  <dc:creator>Joanne Orosco</dc:creator>
  <cp:lastModifiedBy>Joanne Orosco</cp:lastModifiedBy>
  <cp:revision>15</cp:revision>
  <dcterms:created xsi:type="dcterms:W3CDTF">2018-09-24T03:07:51Z</dcterms:created>
  <dcterms:modified xsi:type="dcterms:W3CDTF">2018-09-25T23:35:18Z</dcterms:modified>
</cp:coreProperties>
</file>