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sldIdLst>
    <p:sldId id="256" r:id="rId2"/>
    <p:sldId id="257" r:id="rId3"/>
    <p:sldId id="258" r:id="rId4"/>
    <p:sldId id="261" r:id="rId5"/>
    <p:sldId id="260"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06" autoAdjust="0"/>
    <p:restoredTop sz="94660"/>
  </p:normalViewPr>
  <p:slideViewPr>
    <p:cSldViewPr snapToGrid="0">
      <p:cViewPr>
        <p:scale>
          <a:sx n="50" d="100"/>
          <a:sy n="50" d="100"/>
        </p:scale>
        <p:origin x="1224" y="5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D16A9A-E57B-4620-A99B-2654B4AA5082}"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2AA67-DA5D-47DE-8BE2-0D224637D6D7}" type="slidenum">
              <a:rPr lang="en-US" smtClean="0"/>
              <a:t>‹#›</a:t>
            </a:fld>
            <a:endParaRPr lang="en-US"/>
          </a:p>
        </p:txBody>
      </p:sp>
    </p:spTree>
    <p:extLst>
      <p:ext uri="{BB962C8B-B14F-4D97-AF65-F5344CB8AC3E}">
        <p14:creationId xmlns:p14="http://schemas.microsoft.com/office/powerpoint/2010/main" val="820113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16A9A-E57B-4620-A99B-2654B4AA5082}"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2AA67-DA5D-47DE-8BE2-0D224637D6D7}" type="slidenum">
              <a:rPr lang="en-US" smtClean="0"/>
              <a:t>‹#›</a:t>
            </a:fld>
            <a:endParaRPr lang="en-US"/>
          </a:p>
        </p:txBody>
      </p:sp>
    </p:spTree>
    <p:extLst>
      <p:ext uri="{BB962C8B-B14F-4D97-AF65-F5344CB8AC3E}">
        <p14:creationId xmlns:p14="http://schemas.microsoft.com/office/powerpoint/2010/main" val="1170000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16A9A-E57B-4620-A99B-2654B4AA5082}"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2AA67-DA5D-47DE-8BE2-0D224637D6D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6630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16A9A-E57B-4620-A99B-2654B4AA5082}"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2AA67-DA5D-47DE-8BE2-0D224637D6D7}" type="slidenum">
              <a:rPr lang="en-US" smtClean="0"/>
              <a:t>‹#›</a:t>
            </a:fld>
            <a:endParaRPr lang="en-US"/>
          </a:p>
        </p:txBody>
      </p:sp>
    </p:spTree>
    <p:extLst>
      <p:ext uri="{BB962C8B-B14F-4D97-AF65-F5344CB8AC3E}">
        <p14:creationId xmlns:p14="http://schemas.microsoft.com/office/powerpoint/2010/main" val="4094007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16A9A-E57B-4620-A99B-2654B4AA5082}"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2AA67-DA5D-47DE-8BE2-0D224637D6D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80178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16A9A-E57B-4620-A99B-2654B4AA5082}"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2AA67-DA5D-47DE-8BE2-0D224637D6D7}" type="slidenum">
              <a:rPr lang="en-US" smtClean="0"/>
              <a:t>‹#›</a:t>
            </a:fld>
            <a:endParaRPr lang="en-US"/>
          </a:p>
        </p:txBody>
      </p:sp>
    </p:spTree>
    <p:extLst>
      <p:ext uri="{BB962C8B-B14F-4D97-AF65-F5344CB8AC3E}">
        <p14:creationId xmlns:p14="http://schemas.microsoft.com/office/powerpoint/2010/main" val="12146070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D16A9A-E57B-4620-A99B-2654B4AA5082}"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2AA67-DA5D-47DE-8BE2-0D224637D6D7}" type="slidenum">
              <a:rPr lang="en-US" smtClean="0"/>
              <a:t>‹#›</a:t>
            </a:fld>
            <a:endParaRPr lang="en-US"/>
          </a:p>
        </p:txBody>
      </p:sp>
    </p:spTree>
    <p:extLst>
      <p:ext uri="{BB962C8B-B14F-4D97-AF65-F5344CB8AC3E}">
        <p14:creationId xmlns:p14="http://schemas.microsoft.com/office/powerpoint/2010/main" val="2244659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D16A9A-E57B-4620-A99B-2654B4AA5082}"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2AA67-DA5D-47DE-8BE2-0D224637D6D7}" type="slidenum">
              <a:rPr lang="en-US" smtClean="0"/>
              <a:t>‹#›</a:t>
            </a:fld>
            <a:endParaRPr lang="en-US"/>
          </a:p>
        </p:txBody>
      </p:sp>
    </p:spTree>
    <p:extLst>
      <p:ext uri="{BB962C8B-B14F-4D97-AF65-F5344CB8AC3E}">
        <p14:creationId xmlns:p14="http://schemas.microsoft.com/office/powerpoint/2010/main" val="723808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D16A9A-E57B-4620-A99B-2654B4AA5082}"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2AA67-DA5D-47DE-8BE2-0D224637D6D7}" type="slidenum">
              <a:rPr lang="en-US" smtClean="0"/>
              <a:t>‹#›</a:t>
            </a:fld>
            <a:endParaRPr lang="en-US"/>
          </a:p>
        </p:txBody>
      </p:sp>
    </p:spTree>
    <p:extLst>
      <p:ext uri="{BB962C8B-B14F-4D97-AF65-F5344CB8AC3E}">
        <p14:creationId xmlns:p14="http://schemas.microsoft.com/office/powerpoint/2010/main" val="666060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16A9A-E57B-4620-A99B-2654B4AA5082}"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2AA67-DA5D-47DE-8BE2-0D224637D6D7}" type="slidenum">
              <a:rPr lang="en-US" smtClean="0"/>
              <a:t>‹#›</a:t>
            </a:fld>
            <a:endParaRPr lang="en-US"/>
          </a:p>
        </p:txBody>
      </p:sp>
    </p:spTree>
    <p:extLst>
      <p:ext uri="{BB962C8B-B14F-4D97-AF65-F5344CB8AC3E}">
        <p14:creationId xmlns:p14="http://schemas.microsoft.com/office/powerpoint/2010/main" val="1112914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D16A9A-E57B-4620-A99B-2654B4AA5082}"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2AA67-DA5D-47DE-8BE2-0D224637D6D7}" type="slidenum">
              <a:rPr lang="en-US" smtClean="0"/>
              <a:t>‹#›</a:t>
            </a:fld>
            <a:endParaRPr lang="en-US"/>
          </a:p>
        </p:txBody>
      </p:sp>
    </p:spTree>
    <p:extLst>
      <p:ext uri="{BB962C8B-B14F-4D97-AF65-F5344CB8AC3E}">
        <p14:creationId xmlns:p14="http://schemas.microsoft.com/office/powerpoint/2010/main" val="227799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D16A9A-E57B-4620-A99B-2654B4AA5082}" type="datetimeFigureOut">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32AA67-DA5D-47DE-8BE2-0D224637D6D7}" type="slidenum">
              <a:rPr lang="en-US" smtClean="0"/>
              <a:t>‹#›</a:t>
            </a:fld>
            <a:endParaRPr lang="en-US"/>
          </a:p>
        </p:txBody>
      </p:sp>
    </p:spTree>
    <p:extLst>
      <p:ext uri="{BB962C8B-B14F-4D97-AF65-F5344CB8AC3E}">
        <p14:creationId xmlns:p14="http://schemas.microsoft.com/office/powerpoint/2010/main" val="2177130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D16A9A-E57B-4620-A99B-2654B4AA5082}" type="datetimeFigureOut">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32AA67-DA5D-47DE-8BE2-0D224637D6D7}" type="slidenum">
              <a:rPr lang="en-US" smtClean="0"/>
              <a:t>‹#›</a:t>
            </a:fld>
            <a:endParaRPr lang="en-US"/>
          </a:p>
        </p:txBody>
      </p:sp>
    </p:spTree>
    <p:extLst>
      <p:ext uri="{BB962C8B-B14F-4D97-AF65-F5344CB8AC3E}">
        <p14:creationId xmlns:p14="http://schemas.microsoft.com/office/powerpoint/2010/main" val="331934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16A9A-E57B-4620-A99B-2654B4AA5082}" type="datetimeFigureOut">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32AA67-DA5D-47DE-8BE2-0D224637D6D7}" type="slidenum">
              <a:rPr lang="en-US" smtClean="0"/>
              <a:t>‹#›</a:t>
            </a:fld>
            <a:endParaRPr lang="en-US"/>
          </a:p>
        </p:txBody>
      </p:sp>
    </p:spTree>
    <p:extLst>
      <p:ext uri="{BB962C8B-B14F-4D97-AF65-F5344CB8AC3E}">
        <p14:creationId xmlns:p14="http://schemas.microsoft.com/office/powerpoint/2010/main" val="2080777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16A9A-E57B-4620-A99B-2654B4AA5082}"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2AA67-DA5D-47DE-8BE2-0D224637D6D7}" type="slidenum">
              <a:rPr lang="en-US" smtClean="0"/>
              <a:t>‹#›</a:t>
            </a:fld>
            <a:endParaRPr lang="en-US"/>
          </a:p>
        </p:txBody>
      </p:sp>
    </p:spTree>
    <p:extLst>
      <p:ext uri="{BB962C8B-B14F-4D97-AF65-F5344CB8AC3E}">
        <p14:creationId xmlns:p14="http://schemas.microsoft.com/office/powerpoint/2010/main" val="3956833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2AA67-DA5D-47DE-8BE2-0D224637D6D7}" type="slidenum">
              <a:rPr lang="en-US" smtClean="0"/>
              <a:t>‹#›</a:t>
            </a:fld>
            <a:endParaRPr lang="en-US"/>
          </a:p>
        </p:txBody>
      </p:sp>
      <p:sp>
        <p:nvSpPr>
          <p:cNvPr id="5" name="Date Placeholder 4"/>
          <p:cNvSpPr>
            <a:spLocks noGrp="1"/>
          </p:cNvSpPr>
          <p:nvPr>
            <p:ph type="dt" sz="half" idx="10"/>
          </p:nvPr>
        </p:nvSpPr>
        <p:spPr/>
        <p:txBody>
          <a:bodyPr/>
          <a:lstStyle/>
          <a:p>
            <a:fld id="{31D16A9A-E57B-4620-A99B-2654B4AA5082}" type="datetimeFigureOut">
              <a:rPr lang="en-US" smtClean="0"/>
              <a:t>5/8/2017</a:t>
            </a:fld>
            <a:endParaRPr lang="en-US"/>
          </a:p>
        </p:txBody>
      </p:sp>
    </p:spTree>
    <p:extLst>
      <p:ext uri="{BB962C8B-B14F-4D97-AF65-F5344CB8AC3E}">
        <p14:creationId xmlns:p14="http://schemas.microsoft.com/office/powerpoint/2010/main" val="3801900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D16A9A-E57B-4620-A99B-2654B4AA5082}" type="datetimeFigureOut">
              <a:rPr lang="en-US" smtClean="0"/>
              <a:t>5/8/2017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432AA67-DA5D-47DE-8BE2-0D224637D6D7}" type="slidenum">
              <a:rPr lang="en-US" smtClean="0"/>
              <a:t>‹#›</a:t>
            </a:fld>
            <a:endParaRPr lang="en-US"/>
          </a:p>
        </p:txBody>
      </p:sp>
    </p:spTree>
    <p:extLst>
      <p:ext uri="{BB962C8B-B14F-4D97-AF65-F5344CB8AC3E}">
        <p14:creationId xmlns:p14="http://schemas.microsoft.com/office/powerpoint/2010/main" val="1151154978"/>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Importance of Preserving the Tourism Industry</a:t>
            </a:r>
            <a:endParaRPr lang="en-US" dirty="0"/>
          </a:p>
        </p:txBody>
      </p:sp>
      <p:sp>
        <p:nvSpPr>
          <p:cNvPr id="3" name="Subtitle 2"/>
          <p:cNvSpPr>
            <a:spLocks noGrp="1"/>
          </p:cNvSpPr>
          <p:nvPr>
            <p:ph type="subTitle" idx="1"/>
          </p:nvPr>
        </p:nvSpPr>
        <p:spPr/>
        <p:txBody>
          <a:bodyPr/>
          <a:lstStyle/>
          <a:p>
            <a:r>
              <a:rPr lang="en-US" dirty="0" smtClean="0"/>
              <a:t>Norlyn </a:t>
            </a:r>
            <a:r>
              <a:rPr lang="en-US" dirty="0" smtClean="0"/>
              <a:t>Elayda</a:t>
            </a:r>
          </a:p>
          <a:p>
            <a:r>
              <a:rPr lang="en-US" dirty="0" smtClean="0"/>
              <a:t>EN101 – ON01</a:t>
            </a:r>
            <a:endParaRPr lang="en-US" dirty="0"/>
          </a:p>
        </p:txBody>
      </p:sp>
    </p:spTree>
    <p:extLst>
      <p:ext uri="{BB962C8B-B14F-4D97-AF65-F5344CB8AC3E}">
        <p14:creationId xmlns:p14="http://schemas.microsoft.com/office/powerpoint/2010/main" val="3708004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000" dirty="0"/>
              <a:t>Primary Question: </a:t>
            </a:r>
          </a:p>
          <a:p>
            <a:r>
              <a:rPr lang="en-US" sz="2000" dirty="0"/>
              <a:t>How essential is it to know the importance of tourism in the CNMI? </a:t>
            </a:r>
            <a:br>
              <a:rPr lang="en-US" sz="2000" dirty="0"/>
            </a:br>
            <a:endParaRPr lang="en-US" sz="2000" dirty="0"/>
          </a:p>
          <a:p>
            <a:pPr marL="0" indent="0">
              <a:buNone/>
            </a:pPr>
            <a:r>
              <a:rPr lang="en-US" sz="2000" dirty="0"/>
              <a:t>Secondary Questions: </a:t>
            </a:r>
          </a:p>
          <a:p>
            <a:r>
              <a:rPr lang="en-US" sz="2000" dirty="0" smtClean="0"/>
              <a:t>What </a:t>
            </a:r>
            <a:r>
              <a:rPr lang="en-US" sz="2000" dirty="0"/>
              <a:t>are the </a:t>
            </a:r>
            <a:r>
              <a:rPr lang="en-US" sz="2000" dirty="0" smtClean="0"/>
              <a:t>things that </a:t>
            </a:r>
            <a:r>
              <a:rPr lang="en-US" sz="2000" smtClean="0"/>
              <a:t>the residents </a:t>
            </a:r>
            <a:r>
              <a:rPr lang="en-US" sz="2000" dirty="0" smtClean="0"/>
              <a:t>of the CNMI can do to preserve the </a:t>
            </a:r>
            <a:r>
              <a:rPr lang="en-US" sz="2000" smtClean="0"/>
              <a:t>tourism industry</a:t>
            </a:r>
            <a:r>
              <a:rPr lang="en-US" sz="2000" dirty="0" smtClean="0"/>
              <a:t>?</a:t>
            </a:r>
            <a:r>
              <a:rPr lang="en-US" sz="2000" dirty="0"/>
              <a:t> </a:t>
            </a:r>
          </a:p>
          <a:p>
            <a:r>
              <a:rPr lang="en-US" sz="2000" dirty="0" smtClean="0"/>
              <a:t>Why are we so dependent on this industry? </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926126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19312"/>
            <a:ext cx="8911687" cy="1280890"/>
          </a:xfrm>
        </p:spPr>
        <p:txBody>
          <a:bodyPr/>
          <a:lstStyle/>
          <a:p>
            <a:r>
              <a:rPr lang="en-US" dirty="0" smtClean="0"/>
              <a:t>Resources</a:t>
            </a:r>
            <a:endParaRPr lang="en-US" dirty="0"/>
          </a:p>
        </p:txBody>
      </p:sp>
      <p:sp>
        <p:nvSpPr>
          <p:cNvPr id="3" name="Content Placeholder 2"/>
          <p:cNvSpPr>
            <a:spLocks noGrp="1"/>
          </p:cNvSpPr>
          <p:nvPr>
            <p:ph idx="1"/>
          </p:nvPr>
        </p:nvSpPr>
        <p:spPr>
          <a:xfrm>
            <a:off x="2589212" y="999040"/>
            <a:ext cx="8915400" cy="5534829"/>
          </a:xfrm>
        </p:spPr>
        <p:txBody>
          <a:bodyPr>
            <a:noAutofit/>
          </a:bodyPr>
          <a:lstStyle/>
          <a:p>
            <a:pPr marL="0" indent="0">
              <a:buNone/>
            </a:pPr>
            <a:r>
              <a:rPr lang="en-US" sz="2000" dirty="0" smtClean="0"/>
              <a:t>Non-academic and Academic Literature</a:t>
            </a:r>
          </a:p>
          <a:p>
            <a:r>
              <a:rPr lang="en-US" sz="2000" dirty="0" smtClean="0"/>
              <a:t>Newspapers (Marianas Variety and Saipan Tribune)</a:t>
            </a:r>
          </a:p>
          <a:p>
            <a:r>
              <a:rPr lang="en-US" sz="2000" dirty="0" smtClean="0"/>
              <a:t>Magazines</a:t>
            </a:r>
          </a:p>
          <a:p>
            <a:r>
              <a:rPr lang="en-US" sz="2000" dirty="0" smtClean="0"/>
              <a:t>Articles/textbooks on tourism</a:t>
            </a:r>
          </a:p>
          <a:p>
            <a:endParaRPr lang="en-US" sz="2000" dirty="0"/>
          </a:p>
          <a:p>
            <a:pPr marL="0" indent="0">
              <a:buNone/>
            </a:pPr>
            <a:r>
              <a:rPr lang="en-US" sz="2000" dirty="0" smtClean="0"/>
              <a:t>Interview</a:t>
            </a:r>
          </a:p>
          <a:p>
            <a:r>
              <a:rPr lang="en-US" sz="2000" dirty="0" err="1" smtClean="0"/>
              <a:t>MyWave</a:t>
            </a:r>
            <a:r>
              <a:rPr lang="en-US" sz="2000" dirty="0" smtClean="0"/>
              <a:t> Club President at SSHS </a:t>
            </a:r>
          </a:p>
          <a:p>
            <a:pPr lvl="1"/>
            <a:r>
              <a:rPr lang="en-US" sz="1800" dirty="0" smtClean="0"/>
              <a:t>This club mainly focuses on tourism </a:t>
            </a:r>
          </a:p>
          <a:p>
            <a:pPr lvl="1"/>
            <a:r>
              <a:rPr lang="en-US" sz="1800" dirty="0" smtClean="0"/>
              <a:t>Promotes the industry by educating student members, attending conferences, and doing cultural/modern performances to showcase to tourists</a:t>
            </a:r>
            <a:endParaRPr lang="en-US" sz="1800" dirty="0" smtClean="0"/>
          </a:p>
          <a:p>
            <a:r>
              <a:rPr lang="en-US" sz="2000" dirty="0" smtClean="0"/>
              <a:t>Marianas Visitors Authority</a:t>
            </a:r>
            <a:endParaRPr lang="en-US" dirty="0" smtClean="0"/>
          </a:p>
          <a:p>
            <a:r>
              <a:rPr lang="en-US" sz="2000" dirty="0" smtClean="0"/>
              <a:t>Mix of unemployed individuals vs. employed individuals</a:t>
            </a:r>
          </a:p>
          <a:p>
            <a:pPr lvl="1"/>
            <a:r>
              <a:rPr lang="en-US" dirty="0" smtClean="0"/>
              <a:t>To see if there are any differences between their responses to the survey</a:t>
            </a:r>
            <a:endParaRPr lang="en-US" dirty="0" smtClean="0"/>
          </a:p>
        </p:txBody>
      </p:sp>
    </p:spTree>
    <p:extLst>
      <p:ext uri="{BB962C8B-B14F-4D97-AF65-F5344CB8AC3E}">
        <p14:creationId xmlns:p14="http://schemas.microsoft.com/office/powerpoint/2010/main" val="3262483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Surveys</a:t>
            </a:r>
            <a:endParaRPr lang="en-US" dirty="0"/>
          </a:p>
        </p:txBody>
      </p:sp>
      <p:sp>
        <p:nvSpPr>
          <p:cNvPr id="3" name="Content Placeholder 2"/>
          <p:cNvSpPr>
            <a:spLocks noGrp="1"/>
          </p:cNvSpPr>
          <p:nvPr>
            <p:ph idx="1"/>
          </p:nvPr>
        </p:nvSpPr>
        <p:spPr/>
        <p:txBody>
          <a:bodyPr/>
          <a:lstStyle/>
          <a:p>
            <a:r>
              <a:rPr lang="en-US" dirty="0" smtClean="0"/>
              <a:t>Survey #1: </a:t>
            </a:r>
            <a:r>
              <a:rPr lang="en-US" i="1" dirty="0" smtClean="0"/>
              <a:t>Tourism Industry</a:t>
            </a:r>
          </a:p>
          <a:p>
            <a:pPr lvl="1"/>
            <a:r>
              <a:rPr lang="en-US" dirty="0" smtClean="0"/>
              <a:t>Purpose – to see the amount of people that are knowledgeable and aware of this industry, also opinions on the customer service on Saipan and hospitality classes</a:t>
            </a:r>
          </a:p>
          <a:p>
            <a:pPr lvl="1"/>
            <a:r>
              <a:rPr lang="en-US" dirty="0" smtClean="0"/>
              <a:t>Taken by</a:t>
            </a:r>
          </a:p>
          <a:p>
            <a:pPr lvl="2"/>
            <a:r>
              <a:rPr lang="en-US" dirty="0" smtClean="0"/>
              <a:t>Random</a:t>
            </a:r>
          </a:p>
          <a:p>
            <a:r>
              <a:rPr lang="en-US" dirty="0" smtClean="0"/>
              <a:t>Survey #2: </a:t>
            </a:r>
            <a:r>
              <a:rPr lang="en-US" i="1" dirty="0" smtClean="0"/>
              <a:t>Tourism Industry 2</a:t>
            </a:r>
          </a:p>
          <a:p>
            <a:pPr lvl="1"/>
            <a:r>
              <a:rPr lang="en-US" dirty="0" smtClean="0"/>
              <a:t>Purpose – to get insights to what they do to help promote our islands to tourists and suggestions for people to get more involved in the industry</a:t>
            </a:r>
          </a:p>
          <a:p>
            <a:pPr lvl="1"/>
            <a:r>
              <a:rPr lang="en-US" dirty="0" smtClean="0"/>
              <a:t>Taken by</a:t>
            </a:r>
          </a:p>
          <a:p>
            <a:pPr lvl="2"/>
            <a:r>
              <a:rPr lang="en-US" dirty="0" smtClean="0"/>
              <a:t>Past/present </a:t>
            </a:r>
            <a:r>
              <a:rPr lang="en-US" dirty="0" err="1" smtClean="0"/>
              <a:t>MyWave</a:t>
            </a:r>
            <a:r>
              <a:rPr lang="en-US" dirty="0" smtClean="0"/>
              <a:t> members</a:t>
            </a:r>
          </a:p>
          <a:p>
            <a:pPr lvl="2"/>
            <a:r>
              <a:rPr lang="en-US" dirty="0" smtClean="0"/>
              <a:t>Employees at Marianas Visitors Authority</a:t>
            </a:r>
          </a:p>
          <a:p>
            <a:pPr lvl="2"/>
            <a:endParaRPr lang="en-US" dirty="0" smtClean="0"/>
          </a:p>
        </p:txBody>
      </p:sp>
    </p:spTree>
    <p:extLst>
      <p:ext uri="{BB962C8B-B14F-4D97-AF65-F5344CB8AC3E}">
        <p14:creationId xmlns:p14="http://schemas.microsoft.com/office/powerpoint/2010/main" val="838166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Action</a:t>
            </a:r>
            <a:endParaRPr lang="en-US" dirty="0"/>
          </a:p>
        </p:txBody>
      </p:sp>
      <p:sp>
        <p:nvSpPr>
          <p:cNvPr id="3" name="Content Placeholder 2"/>
          <p:cNvSpPr>
            <a:spLocks noGrp="1"/>
          </p:cNvSpPr>
          <p:nvPr>
            <p:ph idx="1"/>
          </p:nvPr>
        </p:nvSpPr>
        <p:spPr/>
        <p:txBody>
          <a:bodyPr/>
          <a:lstStyle/>
          <a:p>
            <a:r>
              <a:rPr lang="en-US" dirty="0" smtClean="0"/>
              <a:t>Residents of the CNMI can preserve and maintain the high tourism rate in the CNMI by: </a:t>
            </a:r>
          </a:p>
          <a:p>
            <a:pPr lvl="1"/>
            <a:r>
              <a:rPr lang="en-US" dirty="0" smtClean="0"/>
              <a:t>Picking up pieces of trash in our beaches and public areas </a:t>
            </a:r>
          </a:p>
          <a:p>
            <a:pPr lvl="1"/>
            <a:r>
              <a:rPr lang="en-US" dirty="0" smtClean="0"/>
              <a:t>Conduct hospitality classes in all high schools in the CNMI</a:t>
            </a:r>
          </a:p>
          <a:p>
            <a:pPr lvl="1"/>
            <a:r>
              <a:rPr lang="en-US" dirty="0" smtClean="0"/>
              <a:t>Employees in the tourism industry such as hotels and restaurants should have monthly customer service trainings</a:t>
            </a:r>
          </a:p>
          <a:p>
            <a:pPr lvl="1"/>
            <a:endParaRPr lang="en-US" dirty="0" smtClean="0"/>
          </a:p>
          <a:p>
            <a:pPr lvl="1"/>
            <a:endParaRPr lang="en-US" dirty="0"/>
          </a:p>
        </p:txBody>
      </p:sp>
    </p:spTree>
    <p:extLst>
      <p:ext uri="{BB962C8B-B14F-4D97-AF65-F5344CB8AC3E}">
        <p14:creationId xmlns:p14="http://schemas.microsoft.com/office/powerpoint/2010/main" val="3842033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sz="2000" dirty="0" smtClean="0"/>
              <a:t>Overall, this research is to teach people in our community that </a:t>
            </a:r>
            <a:r>
              <a:rPr lang="en-US" sz="2000" dirty="0" smtClean="0"/>
              <a:t>we should be aware about the things we do for we are highly dependent on the tourism industry</a:t>
            </a:r>
            <a:r>
              <a:rPr lang="en-US" sz="2000" dirty="0" smtClean="0"/>
              <a:t>. </a:t>
            </a:r>
            <a:r>
              <a:rPr lang="en-US" sz="2000" dirty="0" smtClean="0"/>
              <a:t>This research </a:t>
            </a:r>
            <a:r>
              <a:rPr lang="en-US" sz="2000" dirty="0" smtClean="0"/>
              <a:t>will </a:t>
            </a:r>
            <a:r>
              <a:rPr lang="en-US" sz="2000" dirty="0" smtClean="0"/>
              <a:t>also </a:t>
            </a:r>
            <a:r>
              <a:rPr lang="en-US" sz="2000" dirty="0" smtClean="0"/>
              <a:t>show how we can be able to preserve/promote it </a:t>
            </a:r>
            <a:r>
              <a:rPr lang="en-US" sz="2000" dirty="0" smtClean="0"/>
              <a:t>with ideas from</a:t>
            </a:r>
            <a:r>
              <a:rPr lang="en-US" sz="2000" dirty="0" smtClean="0"/>
              <a:t> </a:t>
            </a:r>
            <a:r>
              <a:rPr lang="en-US" sz="2000" dirty="0" smtClean="0"/>
              <a:t>knowledgeable students, employees, or professionals. This industry is beneficial to our economic growth and development that we cannot afford to take advantage of. Similar to the butterfly effect, everything we do from the way we showcase our island online to the way employees treat their customers, can greatly affect the tourism industry in good and bad ways. In order to prevent those bad ways, everyone must get involved and be aware of </a:t>
            </a:r>
            <a:r>
              <a:rPr lang="en-US" sz="2000" dirty="0" smtClean="0"/>
              <a:t>the its </a:t>
            </a:r>
            <a:r>
              <a:rPr lang="en-US" sz="2000" dirty="0" smtClean="0"/>
              <a:t>positive and negative outcomes. </a:t>
            </a:r>
            <a:endParaRPr lang="en-US" sz="2000" dirty="0"/>
          </a:p>
        </p:txBody>
      </p:sp>
    </p:spTree>
    <p:extLst>
      <p:ext uri="{BB962C8B-B14F-4D97-AF65-F5344CB8AC3E}">
        <p14:creationId xmlns:p14="http://schemas.microsoft.com/office/powerpoint/2010/main" val="22476665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620</TotalTime>
  <Words>363</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The Importance of Preserving the Tourism Industry</vt:lpstr>
      <vt:lpstr>Research Questions</vt:lpstr>
      <vt:lpstr>Resources</vt:lpstr>
      <vt:lpstr>Surveys</vt:lpstr>
      <vt:lpstr>Call to Action</vt:lpstr>
      <vt:lpstr>Summary</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 in the CNMI</dc:title>
  <dc:creator>Norlyn Elayda</dc:creator>
  <cp:lastModifiedBy>Norlyn Elayda</cp:lastModifiedBy>
  <cp:revision>26</cp:revision>
  <dcterms:created xsi:type="dcterms:W3CDTF">2017-02-09T12:54:20Z</dcterms:created>
  <dcterms:modified xsi:type="dcterms:W3CDTF">2017-05-08T12:41:14Z</dcterms:modified>
</cp:coreProperties>
</file>