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58" r:id="rId4"/>
    <p:sldId id="271" r:id="rId5"/>
    <p:sldId id="265" r:id="rId6"/>
    <p:sldId id="266" r:id="rId7"/>
    <p:sldId id="267" r:id="rId8"/>
    <p:sldId id="270" r:id="rId9"/>
    <p:sldId id="268" r:id="rId10"/>
    <p:sldId id="269" r:id="rId11"/>
    <p:sldId id="281" r:id="rId12"/>
    <p:sldId id="273" r:id="rId13"/>
    <p:sldId id="272" r:id="rId14"/>
    <p:sldId id="276" r:id="rId15"/>
    <p:sldId id="277" r:id="rId16"/>
    <p:sldId id="275" r:id="rId17"/>
    <p:sldId id="278" r:id="rId18"/>
    <p:sldId id="279" r:id="rId19"/>
    <p:sldId id="274" r:id="rId20"/>
    <p:sldId id="280" r:id="rId21"/>
    <p:sldId id="282" r:id="rId22"/>
    <p:sldId id="284" r:id="rId23"/>
    <p:sldId id="283" r:id="rId24"/>
    <p:sldId id="285" r:id="rId25"/>
    <p:sldId id="286" r:id="rId26"/>
    <p:sldId id="261" r:id="rId27"/>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7621" autoAdjust="0"/>
  </p:normalViewPr>
  <p:slideViewPr>
    <p:cSldViewPr>
      <p:cViewPr varScale="1">
        <p:scale>
          <a:sx n="74" d="100"/>
          <a:sy n="74" d="100"/>
        </p:scale>
        <p:origin x="-112" y="-2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5/7/16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5/7/16</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fld id="{E4606EA6-EFEA-4C30-9264-4F9291A5780D}" type="datetime1">
              <a:rPr lang="en-US" smtClean="0"/>
              <a:pPr/>
              <a:t>5/7/16</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fld id="{6FCF9F07-3BC7-4570-B054-79111B0A380C}" type="datetime1">
              <a:rPr lang="en-US" smtClean="0"/>
              <a:pPr/>
              <a:t>5/7/16</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pPr/>
              <a:t>5/7/16</a:t>
            </a:fld>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pPr/>
              <a:t>5/7/16</a:t>
            </a:fld>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6DFADB5D-B7A0-47E3-AD2D-B1A6F8614213}" type="datetime1">
              <a:rPr lang="en-US" smtClean="0"/>
              <a:pPr/>
              <a:t>5/7/16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5/7/16</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F49A8198-4617-485E-9585-4840B69DBBA6}" type="datetime1">
              <a:rPr lang="en-US" smtClean="0"/>
              <a:pPr/>
              <a:t>5/7/16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lang="en-US" smtClean="0"/>
              <a:pPr/>
              <a:t>5/7/16</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5/7/16</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304800" y="209550"/>
            <a:ext cx="8534400" cy="895350"/>
          </a:xfrm>
        </p:spPr>
        <p:txBody>
          <a:bodyPr/>
          <a:lstStyle>
            <a:extLst/>
          </a:lstStyle>
          <a:p>
            <a:r>
              <a:rPr lang="en-US" dirty="0" smtClean="0"/>
              <a:t>Research Results Presentation</a:t>
            </a:r>
            <a:endParaRPr lang="en-US" dirty="0"/>
          </a:p>
        </p:txBody>
      </p:sp>
      <p:sp>
        <p:nvSpPr>
          <p:cNvPr id="5" name="Rectangle 4"/>
          <p:cNvSpPr>
            <a:spLocks noGrp="1"/>
          </p:cNvSpPr>
          <p:nvPr>
            <p:ph type="subTitle" idx="1"/>
          </p:nvPr>
        </p:nvSpPr>
        <p:spPr/>
        <p:txBody>
          <a:bodyPr>
            <a:normAutofit lnSpcReduction="10000"/>
          </a:bodyPr>
          <a:lstStyle>
            <a:extLst/>
          </a:lstStyle>
          <a:p>
            <a:r>
              <a:rPr lang="en-US" dirty="0" err="1" smtClean="0"/>
              <a:t>Vaeotootoo</a:t>
            </a:r>
            <a:r>
              <a:rPr lang="en-US" dirty="0" smtClean="0"/>
              <a:t> N. </a:t>
            </a:r>
            <a:r>
              <a:rPr lang="en-US" dirty="0" err="1" smtClean="0"/>
              <a:t>Failauga</a:t>
            </a:r>
            <a:r>
              <a:rPr lang="en-US" dirty="0" smtClean="0"/>
              <a:t>, Jr.</a:t>
            </a:r>
            <a:endParaRPr lang="en-US" dirty="0"/>
          </a:p>
        </p:txBody>
      </p:sp>
      <p:sp>
        <p:nvSpPr>
          <p:cNvPr id="6" name="Rectangle 4"/>
          <p:cNvSpPr txBox="1">
            <a:spLocks/>
          </p:cNvSpPr>
          <p:nvPr/>
        </p:nvSpPr>
        <p:spPr>
          <a:xfrm>
            <a:off x="457200" y="1504950"/>
            <a:ext cx="3124200" cy="2514600"/>
          </a:xfrm>
          <a:prstGeom prst="rect">
            <a:avLst/>
          </a:prstGeom>
        </p:spPr>
        <p:txBody>
          <a:bodyPr vert="horz" anchor="ctr">
            <a:normAutofit lnSpcReduction="10000"/>
          </a:bodyPr>
          <a:lstStyle>
            <a:lvl1pPr marL="0" indent="0" algn="l" rtl="0" eaLnBrk="1" latinLnBrk="0" hangingPunct="1">
              <a:spcBef>
                <a:spcPts val="700"/>
              </a:spcBef>
              <a:buClr>
                <a:schemeClr val="accent2"/>
              </a:buClr>
              <a:buSzPct val="60000"/>
              <a:buFont typeface="Wingdings"/>
              <a:buNone/>
              <a:defRPr sz="28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extLst/>
          </a:lstStyle>
          <a:p>
            <a:pPr algn="ctr"/>
            <a:r>
              <a:rPr lang="en-US" dirty="0" smtClean="0"/>
              <a:t>Obesity in the CNMI</a:t>
            </a:r>
          </a:p>
          <a:p>
            <a:endParaRPr lang="en-US" dirty="0"/>
          </a:p>
          <a:p>
            <a:pPr algn="ctr"/>
            <a:r>
              <a:rPr lang="en-US" dirty="0" smtClean="0"/>
              <a:t>EN202 – 03</a:t>
            </a:r>
          </a:p>
          <a:p>
            <a:pPr algn="ctr"/>
            <a:r>
              <a:rPr lang="en-US" dirty="0" smtClean="0"/>
              <a:t>SPRING 2016</a:t>
            </a:r>
          </a:p>
          <a:p>
            <a:pPr algn="ctr"/>
            <a:r>
              <a:rPr lang="en-US" dirty="0" smtClean="0"/>
              <a:t>MRS. K. ANDERSON</a:t>
            </a:r>
            <a:endParaRPr lang="en-US" dirty="0"/>
          </a:p>
        </p:txBody>
      </p:sp>
      <p:pic>
        <p:nvPicPr>
          <p:cNvPr id="7" name="Picture 6"/>
          <p:cNvPicPr>
            <a:picLocks noChangeAspect="1"/>
          </p:cNvPicPr>
          <p:nvPr/>
        </p:nvPicPr>
        <p:blipFill>
          <a:blip r:embed="rId3"/>
          <a:stretch>
            <a:fillRect/>
          </a:stretch>
        </p:blipFill>
        <p:spPr>
          <a:xfrm>
            <a:off x="3581400" y="1200150"/>
            <a:ext cx="5181600" cy="31089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6" name="Content Placeholder 5" descr="Screen Shot 2016-05-07 at 4.24.5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0032" b="-30032"/>
          <a:stretch>
            <a:fillRect/>
          </a:stretch>
        </p:blipFill>
        <p:spPr>
          <a:xfrm>
            <a:off x="457200" y="1504950"/>
            <a:ext cx="3024188" cy="2843212"/>
          </a:xfrm>
        </p:spPr>
      </p:pic>
      <p:pic>
        <p:nvPicPr>
          <p:cNvPr id="7" name="Picture 6" descr="Screen Shot 2016-05-07 at 4.25.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809750"/>
            <a:ext cx="5295356" cy="2686050"/>
          </a:xfrm>
          <a:prstGeom prst="rect">
            <a:avLst/>
          </a:prstGeom>
        </p:spPr>
      </p:pic>
    </p:spTree>
    <p:extLst>
      <p:ext uri="{BB962C8B-B14F-4D97-AF65-F5344CB8AC3E}">
        <p14:creationId xmlns:p14="http://schemas.microsoft.com/office/powerpoint/2010/main" val="3040742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8153400" cy="1005840"/>
          </a:xfrm>
        </p:spPr>
        <p:txBody>
          <a:bodyPr>
            <a:normAutofit fontScale="90000"/>
          </a:bodyPr>
          <a:lstStyle/>
          <a:p>
            <a:r>
              <a:rPr lang="en-US" dirty="0" smtClean="0"/>
              <a:t>BMI Chart Presented</a:t>
            </a:r>
            <a:r>
              <a:rPr lang="en-US" dirty="0"/>
              <a:t/>
            </a:r>
            <a:br>
              <a:rPr lang="en-US" dirty="0"/>
            </a:br>
            <a:endParaRPr lang="en-US" dirty="0"/>
          </a:p>
        </p:txBody>
      </p:sp>
      <p:pic>
        <p:nvPicPr>
          <p:cNvPr id="7" name="Content Placeholder 6" descr="Screen Shot 2016-05-07 at 11.02.00 PM.png"/>
          <p:cNvPicPr>
            <a:picLocks noGrp="1" noChangeAspect="1"/>
          </p:cNvPicPr>
          <p:nvPr>
            <p:ph sz="quarter" idx="13"/>
          </p:nvPr>
        </p:nvPicPr>
        <p:blipFill>
          <a:blip r:embed="rId2">
            <a:extLst>
              <a:ext uri="{28A0092B-C50C-407E-A947-70E740481C1C}">
                <a14:useLocalDpi xmlns:a14="http://schemas.microsoft.com/office/drawing/2010/main" val="0"/>
              </a:ext>
            </a:extLst>
          </a:blip>
          <a:srcRect l="-3869" r="-3869"/>
          <a:stretch>
            <a:fillRect/>
          </a:stretch>
        </p:blipFill>
        <p:spPr>
          <a:xfrm>
            <a:off x="1447799" y="666750"/>
            <a:ext cx="6467060" cy="4374777"/>
          </a:xfrm>
        </p:spPr>
      </p:pic>
    </p:spTree>
    <p:extLst>
      <p:ext uri="{BB962C8B-B14F-4D97-AF65-F5344CB8AC3E}">
        <p14:creationId xmlns:p14="http://schemas.microsoft.com/office/powerpoint/2010/main" val="903819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5.20 PM.png"/>
          <p:cNvPicPr>
            <a:picLocks noGrp="1" noChangeAspect="1"/>
          </p:cNvPicPr>
          <p:nvPr>
            <p:ph sz="quarter" idx="13"/>
          </p:nvPr>
        </p:nvPicPr>
        <p:blipFill>
          <a:blip r:embed="rId2">
            <a:extLst>
              <a:ext uri="{28A0092B-C50C-407E-A947-70E740481C1C}">
                <a14:useLocalDpi xmlns:a14="http://schemas.microsoft.com/office/drawing/2010/main" val="0"/>
              </a:ext>
            </a:extLst>
          </a:blip>
          <a:srcRect l="-3737" r="-3737"/>
          <a:stretch>
            <a:fillRect/>
          </a:stretch>
        </p:blipFill>
        <p:spPr>
          <a:xfrm>
            <a:off x="685800" y="1581150"/>
            <a:ext cx="7162800" cy="3224213"/>
          </a:xfrm>
        </p:spPr>
      </p:pic>
    </p:spTree>
    <p:extLst>
      <p:ext uri="{BB962C8B-B14F-4D97-AF65-F5344CB8AC3E}">
        <p14:creationId xmlns:p14="http://schemas.microsoft.com/office/powerpoint/2010/main" val="16520383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5.35 PM.png"/>
          <p:cNvPicPr>
            <a:picLocks noGrp="1" noChangeAspect="1"/>
          </p:cNvPicPr>
          <p:nvPr>
            <p:ph sz="quarter" idx="13"/>
          </p:nvPr>
        </p:nvPicPr>
        <p:blipFill>
          <a:blip r:embed="rId2">
            <a:extLst>
              <a:ext uri="{28A0092B-C50C-407E-A947-70E740481C1C}">
                <a14:useLocalDpi xmlns:a14="http://schemas.microsoft.com/office/drawing/2010/main" val="0"/>
              </a:ext>
            </a:extLst>
          </a:blip>
          <a:srcRect l="-568" r="-568"/>
          <a:stretch>
            <a:fillRect/>
          </a:stretch>
        </p:blipFill>
        <p:spPr>
          <a:xfrm>
            <a:off x="609600" y="1428750"/>
            <a:ext cx="7162800" cy="3224213"/>
          </a:xfrm>
        </p:spPr>
      </p:pic>
    </p:spTree>
    <p:extLst>
      <p:ext uri="{BB962C8B-B14F-4D97-AF65-F5344CB8AC3E}">
        <p14:creationId xmlns:p14="http://schemas.microsoft.com/office/powerpoint/2010/main" val="42752981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5.54 PM.png"/>
          <p:cNvPicPr>
            <a:picLocks noGrp="1" noChangeAspect="1"/>
          </p:cNvPicPr>
          <p:nvPr>
            <p:ph sz="quarter" idx="13"/>
          </p:nvPr>
        </p:nvPicPr>
        <p:blipFill>
          <a:blip r:embed="rId2">
            <a:extLst>
              <a:ext uri="{28A0092B-C50C-407E-A947-70E740481C1C}">
                <a14:useLocalDpi xmlns:a14="http://schemas.microsoft.com/office/drawing/2010/main" val="0"/>
              </a:ext>
            </a:extLst>
          </a:blip>
          <a:srcRect l="-4811" r="-4811"/>
          <a:stretch>
            <a:fillRect/>
          </a:stretch>
        </p:blipFill>
        <p:spPr>
          <a:xfrm>
            <a:off x="609600" y="1428750"/>
            <a:ext cx="7162800" cy="3224213"/>
          </a:xfrm>
        </p:spPr>
      </p:pic>
    </p:spTree>
    <p:extLst>
      <p:ext uri="{BB962C8B-B14F-4D97-AF65-F5344CB8AC3E}">
        <p14:creationId xmlns:p14="http://schemas.microsoft.com/office/powerpoint/2010/main" val="30847581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6.04 PM.png"/>
          <p:cNvPicPr>
            <a:picLocks noGrp="1" noChangeAspect="1"/>
          </p:cNvPicPr>
          <p:nvPr>
            <p:ph sz="quarter" idx="13"/>
          </p:nvPr>
        </p:nvPicPr>
        <p:blipFill>
          <a:blip r:embed="rId2">
            <a:extLst>
              <a:ext uri="{28A0092B-C50C-407E-A947-70E740481C1C}">
                <a14:useLocalDpi xmlns:a14="http://schemas.microsoft.com/office/drawing/2010/main" val="0"/>
              </a:ext>
            </a:extLst>
          </a:blip>
          <a:srcRect l="-4890" r="-4890"/>
          <a:stretch>
            <a:fillRect/>
          </a:stretch>
        </p:blipFill>
        <p:spPr>
          <a:xfrm>
            <a:off x="609600" y="1428750"/>
            <a:ext cx="7162800" cy="3224213"/>
          </a:xfrm>
        </p:spPr>
      </p:pic>
    </p:spTree>
    <p:extLst>
      <p:ext uri="{BB962C8B-B14F-4D97-AF65-F5344CB8AC3E}">
        <p14:creationId xmlns:p14="http://schemas.microsoft.com/office/powerpoint/2010/main" val="1475543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6.13 PM.png"/>
          <p:cNvPicPr>
            <a:picLocks noGrp="1" noChangeAspect="1"/>
          </p:cNvPicPr>
          <p:nvPr>
            <p:ph sz="quarter" idx="13"/>
          </p:nvPr>
        </p:nvPicPr>
        <p:blipFill>
          <a:blip r:embed="rId2">
            <a:extLst>
              <a:ext uri="{28A0092B-C50C-407E-A947-70E740481C1C}">
                <a14:useLocalDpi xmlns:a14="http://schemas.microsoft.com/office/drawing/2010/main" val="0"/>
              </a:ext>
            </a:extLst>
          </a:blip>
          <a:srcRect l="-2343" r="-2343"/>
          <a:stretch>
            <a:fillRect/>
          </a:stretch>
        </p:blipFill>
        <p:spPr>
          <a:xfrm>
            <a:off x="609600" y="1428750"/>
            <a:ext cx="7162800" cy="3224213"/>
          </a:xfrm>
        </p:spPr>
      </p:pic>
    </p:spTree>
    <p:extLst>
      <p:ext uri="{BB962C8B-B14F-4D97-AF65-F5344CB8AC3E}">
        <p14:creationId xmlns:p14="http://schemas.microsoft.com/office/powerpoint/2010/main" val="36898315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6.22 PM.png"/>
          <p:cNvPicPr>
            <a:picLocks noGrp="1" noChangeAspect="1"/>
          </p:cNvPicPr>
          <p:nvPr>
            <p:ph sz="quarter" idx="13"/>
          </p:nvPr>
        </p:nvPicPr>
        <p:blipFill>
          <a:blip r:embed="rId2">
            <a:extLst>
              <a:ext uri="{28A0092B-C50C-407E-A947-70E740481C1C}">
                <a14:useLocalDpi xmlns:a14="http://schemas.microsoft.com/office/drawing/2010/main" val="0"/>
              </a:ext>
            </a:extLst>
          </a:blip>
          <a:srcRect l="-164" r="-164"/>
          <a:stretch>
            <a:fillRect/>
          </a:stretch>
        </p:blipFill>
        <p:spPr>
          <a:xfrm>
            <a:off x="609600" y="1428750"/>
            <a:ext cx="7162800" cy="3224213"/>
          </a:xfrm>
        </p:spPr>
      </p:pic>
    </p:spTree>
    <p:extLst>
      <p:ext uri="{BB962C8B-B14F-4D97-AF65-F5344CB8AC3E}">
        <p14:creationId xmlns:p14="http://schemas.microsoft.com/office/powerpoint/2010/main" val="1183065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6.35 PM.png"/>
          <p:cNvPicPr>
            <a:picLocks noGrp="1" noChangeAspect="1"/>
          </p:cNvPicPr>
          <p:nvPr>
            <p:ph sz="quarter" idx="13"/>
          </p:nvPr>
        </p:nvPicPr>
        <p:blipFill>
          <a:blip r:embed="rId2">
            <a:extLst>
              <a:ext uri="{28A0092B-C50C-407E-A947-70E740481C1C}">
                <a14:useLocalDpi xmlns:a14="http://schemas.microsoft.com/office/drawing/2010/main" val="0"/>
              </a:ext>
            </a:extLst>
          </a:blip>
          <a:srcRect l="-2241" r="-2241"/>
          <a:stretch>
            <a:fillRect/>
          </a:stretch>
        </p:blipFill>
        <p:spPr>
          <a:xfrm>
            <a:off x="609600" y="1428750"/>
            <a:ext cx="7162800" cy="3224213"/>
          </a:xfrm>
        </p:spPr>
      </p:pic>
    </p:spTree>
    <p:extLst>
      <p:ext uri="{BB962C8B-B14F-4D97-AF65-F5344CB8AC3E}">
        <p14:creationId xmlns:p14="http://schemas.microsoft.com/office/powerpoint/2010/main" val="41215825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6.45 PM.png"/>
          <p:cNvPicPr>
            <a:picLocks noGrp="1" noChangeAspect="1"/>
          </p:cNvPicPr>
          <p:nvPr>
            <p:ph sz="quarter" idx="13"/>
          </p:nvPr>
        </p:nvPicPr>
        <p:blipFill>
          <a:blip r:embed="rId2">
            <a:extLst>
              <a:ext uri="{28A0092B-C50C-407E-A947-70E740481C1C}">
                <a14:useLocalDpi xmlns:a14="http://schemas.microsoft.com/office/drawing/2010/main" val="0"/>
              </a:ext>
            </a:extLst>
          </a:blip>
          <a:srcRect l="-676" r="-676"/>
          <a:stretch>
            <a:fillRect/>
          </a:stretch>
        </p:blipFill>
        <p:spPr>
          <a:xfrm>
            <a:off x="609600" y="1428750"/>
            <a:ext cx="7162800" cy="3224213"/>
          </a:xfrm>
        </p:spPr>
      </p:pic>
    </p:spTree>
    <p:extLst>
      <p:ext uri="{BB962C8B-B14F-4D97-AF65-F5344CB8AC3E}">
        <p14:creationId xmlns:p14="http://schemas.microsoft.com/office/powerpoint/2010/main" val="36127201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118110"/>
            <a:ext cx="3810000" cy="929640"/>
          </a:xfrm>
        </p:spPr>
        <p:txBody>
          <a:bodyPr>
            <a:noAutofit/>
          </a:bodyPr>
          <a:lstStyle>
            <a:extLst/>
          </a:lstStyle>
          <a:p>
            <a:pPr algn="ctr"/>
            <a:r>
              <a:rPr lang="en-US" sz="3200" dirty="0" smtClean="0"/>
              <a:t>Primary Research Question:</a:t>
            </a:r>
            <a:endParaRPr lang="en-US" sz="3200" dirty="0"/>
          </a:p>
        </p:txBody>
      </p:sp>
      <p:sp>
        <p:nvSpPr>
          <p:cNvPr id="3" name="Rectangle 2"/>
          <p:cNvSpPr>
            <a:spLocks noGrp="1"/>
          </p:cNvSpPr>
          <p:nvPr>
            <p:ph sz="quarter" idx="13"/>
          </p:nvPr>
        </p:nvSpPr>
        <p:spPr>
          <a:xfrm>
            <a:off x="609600" y="1352551"/>
            <a:ext cx="3886200" cy="3047999"/>
          </a:xfrm>
        </p:spPr>
        <p:txBody>
          <a:bodyPr>
            <a:normAutofit/>
          </a:bodyPr>
          <a:lstStyle>
            <a:extLst/>
          </a:lstStyle>
          <a:p>
            <a:r>
              <a:rPr lang="en-US" dirty="0" smtClean="0"/>
              <a:t>What </a:t>
            </a:r>
            <a:r>
              <a:rPr lang="en-US" dirty="0"/>
              <a:t>are the factors, causes and consequences that reside in obesity among adults and children in the CNMI?</a:t>
            </a:r>
            <a:r>
              <a:rPr lang="en-US" dirty="0"/>
              <a:t> </a:t>
            </a:r>
            <a:endParaRPr lang="en-US" dirty="0"/>
          </a:p>
        </p:txBody>
      </p:sp>
      <p:sp>
        <p:nvSpPr>
          <p:cNvPr id="10" name="Rectangle 2"/>
          <p:cNvSpPr>
            <a:spLocks noGrp="1"/>
          </p:cNvSpPr>
          <p:nvPr>
            <p:ph sz="quarter" idx="13"/>
          </p:nvPr>
        </p:nvSpPr>
        <p:spPr>
          <a:xfrm>
            <a:off x="4800600" y="1428750"/>
            <a:ext cx="3886200" cy="3200400"/>
          </a:xfrm>
        </p:spPr>
        <p:txBody>
          <a:bodyPr anchor="ctr">
            <a:normAutofit/>
          </a:bodyPr>
          <a:lstStyle>
            <a:extLst/>
          </a:lstStyle>
          <a:p>
            <a:pPr marL="457200" lvl="1" indent="-457200"/>
            <a:r>
              <a:rPr lang="en-US" sz="2900" dirty="0"/>
              <a:t>What are the ways to prevent or overcome obesity among adults and children?</a:t>
            </a:r>
            <a:r>
              <a:rPr lang="en-US" sz="2900" dirty="0"/>
              <a:t> </a:t>
            </a:r>
            <a:endParaRPr lang="en-US" sz="2900" dirty="0" smtClean="0"/>
          </a:p>
          <a:p>
            <a:pPr marL="0" lvl="1" indent="0">
              <a:buNone/>
            </a:pPr>
            <a:endParaRPr lang="en-US" sz="2900" dirty="0"/>
          </a:p>
          <a:p>
            <a:pPr marL="0" lvl="1" indent="0">
              <a:buNone/>
            </a:pPr>
            <a:endParaRPr lang="en-US" sz="2900" dirty="0" smtClean="0"/>
          </a:p>
          <a:p>
            <a:pPr marL="0" lvl="1" indent="0">
              <a:buNone/>
            </a:pPr>
            <a:endParaRPr lang="en-US" dirty="0" smtClean="0"/>
          </a:p>
        </p:txBody>
      </p:sp>
      <p:sp>
        <p:nvSpPr>
          <p:cNvPr id="11" name="Rectangle 10"/>
          <p:cNvSpPr/>
          <p:nvPr/>
        </p:nvSpPr>
        <p:spPr>
          <a:xfrm>
            <a:off x="5105400" y="133350"/>
            <a:ext cx="3657600" cy="1077218"/>
          </a:xfrm>
          <a:prstGeom prst="rect">
            <a:avLst/>
          </a:prstGeom>
        </p:spPr>
        <p:txBody>
          <a:bodyPr wrap="square">
            <a:spAutoFit/>
          </a:bodyPr>
          <a:lstStyle/>
          <a:p>
            <a:pPr algn="ctr"/>
            <a:r>
              <a:rPr lang="en-US" sz="3200" dirty="0" smtClean="0"/>
              <a:t>Secondary Research </a:t>
            </a:r>
            <a:r>
              <a:rPr lang="en-US" sz="3200" dirty="0"/>
              <a:t>Question:</a:t>
            </a:r>
          </a:p>
        </p:txBody>
      </p:sp>
      <p:pic>
        <p:nvPicPr>
          <p:cNvPr id="12" name="Picture 11"/>
          <p:cNvPicPr>
            <a:picLocks noChangeAspect="1"/>
          </p:cNvPicPr>
          <p:nvPr/>
        </p:nvPicPr>
        <p:blipFill>
          <a:blip r:embed="rId3"/>
          <a:stretch>
            <a:fillRect/>
          </a:stretch>
        </p:blipFill>
        <p:spPr>
          <a:xfrm>
            <a:off x="7379845" y="3181350"/>
            <a:ext cx="1470676" cy="1733550"/>
          </a:xfrm>
          <a:prstGeom prst="rect">
            <a:avLst/>
          </a:prstGeom>
        </p:spPr>
      </p:pic>
      <p:pic>
        <p:nvPicPr>
          <p:cNvPr id="13" name="Picture 12"/>
          <p:cNvPicPr>
            <a:picLocks noChangeAspect="1"/>
          </p:cNvPicPr>
          <p:nvPr/>
        </p:nvPicPr>
        <p:blipFill>
          <a:blip r:embed="rId4"/>
          <a:stretch>
            <a:fillRect/>
          </a:stretch>
        </p:blipFill>
        <p:spPr>
          <a:xfrm>
            <a:off x="4267200" y="3409950"/>
            <a:ext cx="1721954" cy="14668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4" name="Content Placeholder 3" descr="Screen Shot 2016-05-07 at 4.26.53 PM.png"/>
          <p:cNvPicPr>
            <a:picLocks noGrp="1" noChangeAspect="1"/>
          </p:cNvPicPr>
          <p:nvPr>
            <p:ph sz="quarter" idx="13"/>
          </p:nvPr>
        </p:nvPicPr>
        <p:blipFill>
          <a:blip r:embed="rId2">
            <a:extLst>
              <a:ext uri="{28A0092B-C50C-407E-A947-70E740481C1C}">
                <a14:useLocalDpi xmlns:a14="http://schemas.microsoft.com/office/drawing/2010/main" val="0"/>
              </a:ext>
            </a:extLst>
          </a:blip>
          <a:srcRect l="-6801" r="-6801"/>
          <a:stretch>
            <a:fillRect/>
          </a:stretch>
        </p:blipFill>
        <p:spPr>
          <a:xfrm>
            <a:off x="609600" y="1428750"/>
            <a:ext cx="7162800" cy="3224213"/>
          </a:xfrm>
        </p:spPr>
      </p:pic>
    </p:spTree>
    <p:extLst>
      <p:ext uri="{BB962C8B-B14F-4D97-AF65-F5344CB8AC3E}">
        <p14:creationId xmlns:p14="http://schemas.microsoft.com/office/powerpoint/2010/main" val="16287212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5" name="Content Placeholder 4" descr="Screen Shot 2016-05-07 at 4.29.00 PM.png"/>
          <p:cNvPicPr>
            <a:picLocks noGrp="1" noChangeAspect="1"/>
          </p:cNvPicPr>
          <p:nvPr>
            <p:ph sz="quarter" idx="13"/>
          </p:nvPr>
        </p:nvPicPr>
        <p:blipFill>
          <a:blip r:embed="rId2">
            <a:extLst>
              <a:ext uri="{28A0092B-C50C-407E-A947-70E740481C1C}">
                <a14:useLocalDpi xmlns:a14="http://schemas.microsoft.com/office/drawing/2010/main" val="0"/>
              </a:ext>
            </a:extLst>
          </a:blip>
          <a:srcRect l="-19826" r="-19826"/>
          <a:stretch>
            <a:fillRect/>
          </a:stretch>
        </p:blipFill>
        <p:spPr>
          <a:xfrm>
            <a:off x="1143000" y="1428750"/>
            <a:ext cx="5081049" cy="3437180"/>
          </a:xfrm>
        </p:spPr>
      </p:pic>
    </p:spTree>
    <p:extLst>
      <p:ext uri="{BB962C8B-B14F-4D97-AF65-F5344CB8AC3E}">
        <p14:creationId xmlns:p14="http://schemas.microsoft.com/office/powerpoint/2010/main" val="24666749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5" name="Content Placeholder 4" descr="Screen Shot 2016-05-07 at 4.29.36 PM.png"/>
          <p:cNvPicPr>
            <a:picLocks noGrp="1" noChangeAspect="1"/>
          </p:cNvPicPr>
          <p:nvPr>
            <p:ph sz="quarter" idx="13"/>
          </p:nvPr>
        </p:nvPicPr>
        <p:blipFill>
          <a:blip r:embed="rId2">
            <a:extLst>
              <a:ext uri="{28A0092B-C50C-407E-A947-70E740481C1C}">
                <a14:useLocalDpi xmlns:a14="http://schemas.microsoft.com/office/drawing/2010/main" val="0"/>
              </a:ext>
            </a:extLst>
          </a:blip>
          <a:srcRect l="-9230" r="-9230"/>
          <a:stretch>
            <a:fillRect/>
          </a:stretch>
        </p:blipFill>
        <p:spPr>
          <a:xfrm>
            <a:off x="1752600" y="1397244"/>
            <a:ext cx="5491370" cy="3714750"/>
          </a:xfrm>
        </p:spPr>
      </p:pic>
    </p:spTree>
    <p:extLst>
      <p:ext uri="{BB962C8B-B14F-4D97-AF65-F5344CB8AC3E}">
        <p14:creationId xmlns:p14="http://schemas.microsoft.com/office/powerpoint/2010/main" val="33349319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Questionnaires &amp; Results:</a:t>
            </a:r>
            <a:endParaRPr lang="en-US" dirty="0"/>
          </a:p>
        </p:txBody>
      </p:sp>
      <p:pic>
        <p:nvPicPr>
          <p:cNvPr id="5" name="Content Placeholder 4" descr="Screen Shot 2016-05-07 at 4.30.38 PM.png"/>
          <p:cNvPicPr>
            <a:picLocks noGrp="1" noChangeAspect="1"/>
          </p:cNvPicPr>
          <p:nvPr>
            <p:ph sz="quarter" idx="13"/>
          </p:nvPr>
        </p:nvPicPr>
        <p:blipFill>
          <a:blip r:embed="rId2">
            <a:extLst>
              <a:ext uri="{28A0092B-C50C-407E-A947-70E740481C1C}">
                <a14:useLocalDpi xmlns:a14="http://schemas.microsoft.com/office/drawing/2010/main" val="0"/>
              </a:ext>
            </a:extLst>
          </a:blip>
          <a:srcRect t="-4435" b="-4435"/>
          <a:stretch>
            <a:fillRect/>
          </a:stretch>
        </p:blipFill>
        <p:spPr>
          <a:xfrm>
            <a:off x="1752600" y="1200150"/>
            <a:ext cx="5410200" cy="3659841"/>
          </a:xfrm>
        </p:spPr>
      </p:pic>
    </p:spTree>
    <p:extLst>
      <p:ext uri="{BB962C8B-B14F-4D97-AF65-F5344CB8AC3E}">
        <p14:creationId xmlns:p14="http://schemas.microsoft.com/office/powerpoint/2010/main" val="1044998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Success:</a:t>
            </a:r>
            <a:endParaRPr lang="en-US" dirty="0"/>
          </a:p>
        </p:txBody>
      </p:sp>
      <p:sp>
        <p:nvSpPr>
          <p:cNvPr id="3" name="Content Placeholder 2"/>
          <p:cNvSpPr>
            <a:spLocks noGrp="1"/>
          </p:cNvSpPr>
          <p:nvPr>
            <p:ph sz="quarter" idx="13"/>
          </p:nvPr>
        </p:nvSpPr>
        <p:spPr>
          <a:xfrm>
            <a:off x="609600" y="1657350"/>
            <a:ext cx="5638800" cy="2971800"/>
          </a:xfrm>
        </p:spPr>
        <p:txBody>
          <a:bodyPr>
            <a:normAutofit fontScale="70000" lnSpcReduction="20000"/>
          </a:bodyPr>
          <a:lstStyle/>
          <a:p>
            <a:r>
              <a:rPr lang="en-US" dirty="0" smtClean="0"/>
              <a:t>Many of the questions presented were relevant and successful towards reaching the research goals and answering the research questions as many of the survey responses as well as the literature reviews could be used to justify both the primary and secondary research questions.</a:t>
            </a:r>
          </a:p>
          <a:p>
            <a:r>
              <a:rPr lang="en-US" dirty="0" smtClean="0"/>
              <a:t>There were many patterns and evidence that pointed out that the primary influences of obesity due to lifestyle choices occurs not only in the CNMI, but also globally.</a:t>
            </a:r>
            <a:endParaRPr lang="en-US" dirty="0"/>
          </a:p>
        </p:txBody>
      </p:sp>
      <p:pic>
        <p:nvPicPr>
          <p:cNvPr id="4" name="Picture 3"/>
          <p:cNvPicPr>
            <a:picLocks noChangeAspect="1"/>
          </p:cNvPicPr>
          <p:nvPr/>
        </p:nvPicPr>
        <p:blipFill>
          <a:blip r:embed="rId2"/>
          <a:stretch>
            <a:fillRect/>
          </a:stretch>
        </p:blipFill>
        <p:spPr>
          <a:xfrm>
            <a:off x="6400800" y="1637638"/>
            <a:ext cx="2603500" cy="1950112"/>
          </a:xfrm>
          <a:prstGeom prst="rect">
            <a:avLst/>
          </a:prstGeom>
        </p:spPr>
      </p:pic>
    </p:spTree>
    <p:extLst>
      <p:ext uri="{BB962C8B-B14F-4D97-AF65-F5344CB8AC3E}">
        <p14:creationId xmlns:p14="http://schemas.microsoft.com/office/powerpoint/2010/main" val="38434521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Improvements:</a:t>
            </a:r>
            <a:endParaRPr lang="en-US" dirty="0"/>
          </a:p>
        </p:txBody>
      </p:sp>
      <p:sp>
        <p:nvSpPr>
          <p:cNvPr id="3" name="Content Placeholder 2"/>
          <p:cNvSpPr>
            <a:spLocks noGrp="1"/>
          </p:cNvSpPr>
          <p:nvPr>
            <p:ph sz="quarter" idx="13"/>
          </p:nvPr>
        </p:nvSpPr>
        <p:spPr>
          <a:xfrm>
            <a:off x="609600" y="1657350"/>
            <a:ext cx="5638800" cy="2971800"/>
          </a:xfrm>
        </p:spPr>
        <p:txBody>
          <a:bodyPr>
            <a:normAutofit fontScale="85000" lnSpcReduction="20000"/>
          </a:bodyPr>
          <a:lstStyle/>
          <a:p>
            <a:r>
              <a:rPr lang="en-US" dirty="0" smtClean="0"/>
              <a:t>However, if time persisted, a more in-depth study and research could be conducted to find out the precise numbers of cases and causes of obesity for the overall CNMI and possibly the Pacific Islands in general.</a:t>
            </a:r>
          </a:p>
          <a:p>
            <a:r>
              <a:rPr lang="en-US" dirty="0" smtClean="0"/>
              <a:t>More affiliations should be established as to conduct further studies and more updated data and statistics. </a:t>
            </a:r>
            <a:endParaRPr lang="en-US" dirty="0"/>
          </a:p>
        </p:txBody>
      </p:sp>
      <p:pic>
        <p:nvPicPr>
          <p:cNvPr id="4" name="Picture 3"/>
          <p:cNvPicPr>
            <a:picLocks noChangeAspect="1"/>
          </p:cNvPicPr>
          <p:nvPr/>
        </p:nvPicPr>
        <p:blipFill>
          <a:blip r:embed="rId2"/>
          <a:stretch>
            <a:fillRect/>
          </a:stretch>
        </p:blipFill>
        <p:spPr>
          <a:xfrm>
            <a:off x="6400800" y="1428750"/>
            <a:ext cx="2438400" cy="3327400"/>
          </a:xfrm>
          <a:prstGeom prst="rect">
            <a:avLst/>
          </a:prstGeom>
        </p:spPr>
      </p:pic>
    </p:spTree>
    <p:extLst>
      <p:ext uri="{BB962C8B-B14F-4D97-AF65-F5344CB8AC3E}">
        <p14:creationId xmlns:p14="http://schemas.microsoft.com/office/powerpoint/2010/main" val="792307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a:xfrm>
            <a:off x="1600200" y="4114800"/>
            <a:ext cx="7543800" cy="1028700"/>
          </a:xfrm>
        </p:spPr>
        <p:txBody>
          <a:bodyPr>
            <a:normAutofit fontScale="92500" lnSpcReduction="10000"/>
          </a:bodyPr>
          <a:lstStyle>
            <a:extLst/>
          </a:lstStyle>
          <a:p>
            <a:r>
              <a:rPr lang="en-US" dirty="0" smtClean="0"/>
              <a:t>Because of this learning experience, I have since realized that my vocabulary has expanded, my typing of words per minute has increased and although, I find the APA formatting quite interesting, it is still quite confusing to master. Also, I have yet to finally conquer obesity in my life as well. Let’s MOVE CNMI!</a:t>
            </a:r>
            <a:endParaRPr lang="en-US" dirty="0"/>
          </a:p>
        </p:txBody>
      </p:sp>
      <p:sp>
        <p:nvSpPr>
          <p:cNvPr id="4" name="Rectangle 3"/>
          <p:cNvSpPr>
            <a:spLocks noGrp="1"/>
          </p:cNvSpPr>
          <p:nvPr>
            <p:ph type="title"/>
          </p:nvPr>
        </p:nvSpPr>
        <p:spPr/>
        <p:txBody>
          <a:bodyPr>
            <a:normAutofit fontScale="90000"/>
          </a:bodyPr>
          <a:lstStyle>
            <a:extLst/>
          </a:lstStyle>
          <a:p>
            <a:r>
              <a:rPr lang="en-US" dirty="0" smtClean="0"/>
              <a:t>OVERALL:</a:t>
            </a:r>
            <a:endParaRPr lang="en-US" dirty="0"/>
          </a:p>
        </p:txBody>
      </p:sp>
      <p:pic>
        <p:nvPicPr>
          <p:cNvPr id="6" name="Picture 5"/>
          <p:cNvPicPr>
            <a:picLocks noChangeAspect="1"/>
          </p:cNvPicPr>
          <p:nvPr/>
        </p:nvPicPr>
        <p:blipFill>
          <a:blip r:embed="rId3"/>
          <a:stretch>
            <a:fillRect/>
          </a:stretch>
        </p:blipFill>
        <p:spPr>
          <a:xfrm>
            <a:off x="-17915" y="4019550"/>
            <a:ext cx="1592131" cy="914400"/>
          </a:xfrm>
          <a:prstGeom prst="rect">
            <a:avLst/>
          </a:prstGeom>
        </p:spPr>
      </p:pic>
      <p:pic>
        <p:nvPicPr>
          <p:cNvPr id="7" name="Picture 6"/>
          <p:cNvPicPr>
            <a:picLocks noChangeAspect="1"/>
          </p:cNvPicPr>
          <p:nvPr/>
        </p:nvPicPr>
        <p:blipFill>
          <a:blip r:embed="rId4"/>
          <a:stretch>
            <a:fillRect/>
          </a:stretch>
        </p:blipFill>
        <p:spPr>
          <a:xfrm>
            <a:off x="7938" y="-1"/>
            <a:ext cx="5097462" cy="3379839"/>
          </a:xfrm>
          <a:prstGeom prst="rect">
            <a:avLst/>
          </a:prstGeom>
        </p:spPr>
      </p:pic>
      <p:sp>
        <p:nvSpPr>
          <p:cNvPr id="9" name="TextBox 8"/>
          <p:cNvSpPr txBox="1"/>
          <p:nvPr/>
        </p:nvSpPr>
        <p:spPr>
          <a:xfrm rot="19810502">
            <a:off x="1872048" y="1804508"/>
            <a:ext cx="2577841" cy="553998"/>
          </a:xfrm>
          <a:prstGeom prst="rect">
            <a:avLst/>
          </a:prstGeom>
          <a:noFill/>
        </p:spPr>
        <p:txBody>
          <a:bodyPr wrap="square" rtlCol="0">
            <a:spAutoFit/>
          </a:bodyPr>
          <a:lstStyle/>
          <a:p>
            <a:r>
              <a:rPr lang="en-US" sz="3000" b="1" dirty="0" smtClean="0"/>
              <a:t>REFLECTION</a:t>
            </a:r>
            <a:r>
              <a:rPr lang="en-US" dirty="0" smtClean="0"/>
              <a:t>:</a:t>
            </a:r>
            <a:endParaRPr lang="en-US" dirty="0"/>
          </a:p>
        </p:txBody>
      </p:sp>
      <p:pic>
        <p:nvPicPr>
          <p:cNvPr id="10" name="Picture 9"/>
          <p:cNvPicPr>
            <a:picLocks noChangeAspect="1"/>
          </p:cNvPicPr>
          <p:nvPr/>
        </p:nvPicPr>
        <p:blipFill>
          <a:blip r:embed="rId5"/>
          <a:stretch>
            <a:fillRect/>
          </a:stretch>
        </p:blipFill>
        <p:spPr>
          <a:xfrm>
            <a:off x="5029200" y="0"/>
            <a:ext cx="4114800" cy="1934882"/>
          </a:xfrm>
          <a:prstGeom prst="rect">
            <a:avLst/>
          </a:prstGeom>
        </p:spPr>
      </p:pic>
      <p:pic>
        <p:nvPicPr>
          <p:cNvPr id="5" name="Picture 4"/>
          <p:cNvPicPr>
            <a:picLocks noChangeAspect="1"/>
          </p:cNvPicPr>
          <p:nvPr/>
        </p:nvPicPr>
        <p:blipFill>
          <a:blip r:embed="rId6"/>
          <a:stretch>
            <a:fillRect/>
          </a:stretch>
        </p:blipFill>
        <p:spPr>
          <a:xfrm>
            <a:off x="5029200" y="1809750"/>
            <a:ext cx="4114800" cy="1614888"/>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Production:</a:t>
            </a:r>
            <a:endParaRPr lang="en-US" dirty="0"/>
          </a:p>
        </p:txBody>
      </p:sp>
      <p:sp>
        <p:nvSpPr>
          <p:cNvPr id="6" name="Content Placeholder 5"/>
          <p:cNvSpPr>
            <a:spLocks noGrp="1"/>
          </p:cNvSpPr>
          <p:nvPr>
            <p:ph sz="quarter" idx="13"/>
          </p:nvPr>
        </p:nvSpPr>
        <p:spPr/>
        <p:txBody>
          <a:bodyPr>
            <a:normAutofit fontScale="92500" lnSpcReduction="20000"/>
          </a:bodyPr>
          <a:lstStyle/>
          <a:p>
            <a:r>
              <a:rPr lang="en-US" b="1" dirty="0" smtClean="0"/>
              <a:t>Research Topic: </a:t>
            </a:r>
            <a:r>
              <a:rPr lang="en-US" dirty="0" smtClean="0"/>
              <a:t>Obesity in the CNMI</a:t>
            </a:r>
            <a:endParaRPr lang="en-US" b="1" dirty="0" smtClean="0"/>
          </a:p>
          <a:p>
            <a:r>
              <a:rPr lang="en-US" b="1" dirty="0" smtClean="0"/>
              <a:t>Thesis Statement: </a:t>
            </a:r>
            <a:r>
              <a:rPr lang="en-US" dirty="0" smtClean="0"/>
              <a:t>Obesity in the CNMI needs to be addressed and prioritized for the overall quality of life for future generations to come.</a:t>
            </a:r>
          </a:p>
          <a:p>
            <a:pPr lvl="1"/>
            <a:endParaRPr lang="en-US" dirty="0"/>
          </a:p>
        </p:txBody>
      </p:sp>
      <p:pic>
        <p:nvPicPr>
          <p:cNvPr id="8" name="Picture 7"/>
          <p:cNvPicPr>
            <a:picLocks noChangeAspect="1"/>
          </p:cNvPicPr>
          <p:nvPr/>
        </p:nvPicPr>
        <p:blipFill>
          <a:blip r:embed="rId3"/>
          <a:stretch>
            <a:fillRect/>
          </a:stretch>
        </p:blipFill>
        <p:spPr>
          <a:xfrm>
            <a:off x="5733480" y="0"/>
            <a:ext cx="3410520" cy="1885950"/>
          </a:xfrm>
          <a:prstGeom prst="rect">
            <a:avLst/>
          </a:prstGeom>
        </p:spPr>
      </p:pic>
      <p:pic>
        <p:nvPicPr>
          <p:cNvPr id="9" name="Picture 8"/>
          <p:cNvPicPr>
            <a:picLocks noChangeAspect="1"/>
          </p:cNvPicPr>
          <p:nvPr/>
        </p:nvPicPr>
        <p:blipFill>
          <a:blip r:embed="rId4"/>
          <a:stretch>
            <a:fillRect/>
          </a:stretch>
        </p:blipFill>
        <p:spPr>
          <a:xfrm>
            <a:off x="4648200" y="2038350"/>
            <a:ext cx="3086100" cy="2628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Research:</a:t>
            </a:r>
            <a:endParaRPr lang="en-US" dirty="0"/>
          </a:p>
        </p:txBody>
      </p:sp>
      <p:sp>
        <p:nvSpPr>
          <p:cNvPr id="3" name="Content Placeholder 2"/>
          <p:cNvSpPr>
            <a:spLocks noGrp="1"/>
          </p:cNvSpPr>
          <p:nvPr>
            <p:ph sz="quarter" idx="13"/>
          </p:nvPr>
        </p:nvSpPr>
        <p:spPr>
          <a:xfrm>
            <a:off x="609600" y="1428750"/>
            <a:ext cx="7162800" cy="3429000"/>
          </a:xfrm>
        </p:spPr>
        <p:txBody>
          <a:bodyPr>
            <a:normAutofit/>
          </a:bodyPr>
          <a:lstStyle/>
          <a:p>
            <a:r>
              <a:rPr lang="en-US" dirty="0" smtClean="0"/>
              <a:t>To not only determine the number of cases of obesity in the CNMI and the influences, but also to collect suggestions &amp; ideas on how to address the pandemic.</a:t>
            </a:r>
          </a:p>
          <a:p>
            <a:pPr marL="0" indent="0">
              <a:buNone/>
            </a:pPr>
            <a:endParaRPr lang="en-US" dirty="0"/>
          </a:p>
          <a:p>
            <a:pPr lvl="1"/>
            <a:endParaRPr lang="en-US" dirty="0" smtClean="0"/>
          </a:p>
        </p:txBody>
      </p:sp>
      <p:pic>
        <p:nvPicPr>
          <p:cNvPr id="6" name="Picture 5"/>
          <p:cNvPicPr>
            <a:picLocks noChangeAspect="1"/>
          </p:cNvPicPr>
          <p:nvPr/>
        </p:nvPicPr>
        <p:blipFill>
          <a:blip r:embed="rId2"/>
          <a:stretch>
            <a:fillRect/>
          </a:stretch>
        </p:blipFill>
        <p:spPr>
          <a:xfrm>
            <a:off x="6096000" y="2958774"/>
            <a:ext cx="2527300" cy="1987876"/>
          </a:xfrm>
          <a:prstGeom prst="rect">
            <a:avLst/>
          </a:prstGeom>
        </p:spPr>
      </p:pic>
    </p:spTree>
    <p:extLst>
      <p:ext uri="{BB962C8B-B14F-4D97-AF65-F5344CB8AC3E}">
        <p14:creationId xmlns:p14="http://schemas.microsoft.com/office/powerpoint/2010/main" val="18440956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sz="quarter" idx="13"/>
          </p:nvPr>
        </p:nvSpPr>
        <p:spPr>
          <a:xfrm>
            <a:off x="609600" y="1428750"/>
            <a:ext cx="4191000" cy="3505200"/>
          </a:xfrm>
        </p:spPr>
        <p:txBody>
          <a:bodyPr>
            <a:normAutofit fontScale="85000" lnSpcReduction="10000"/>
          </a:bodyPr>
          <a:lstStyle/>
          <a:p>
            <a:r>
              <a:rPr lang="en-US" dirty="0" smtClean="0"/>
              <a:t>Affiliate with group to find out about CNMI Health Background &amp; Data Statistics</a:t>
            </a:r>
          </a:p>
          <a:p>
            <a:pPr marL="0" indent="0">
              <a:buNone/>
            </a:pPr>
            <a:endParaRPr lang="en-US" dirty="0" smtClean="0"/>
          </a:p>
          <a:p>
            <a:r>
              <a:rPr lang="en-US" dirty="0" smtClean="0"/>
              <a:t>Find a Variety of Literature Review (Articles, Journals &amp; Other Texts to include both Academic &amp; Professional Resources</a:t>
            </a:r>
          </a:p>
        </p:txBody>
      </p:sp>
      <p:sp>
        <p:nvSpPr>
          <p:cNvPr id="5" name="Text Placeholder 4"/>
          <p:cNvSpPr>
            <a:spLocks noGrp="1"/>
          </p:cNvSpPr>
          <p:nvPr>
            <p:ph type="body" sz="quarter" idx="18"/>
          </p:nvPr>
        </p:nvSpPr>
        <p:spPr>
          <a:xfrm>
            <a:off x="2743200" y="590550"/>
            <a:ext cx="3886200" cy="530352"/>
          </a:xfrm>
        </p:spPr>
        <p:txBody>
          <a:bodyPr/>
          <a:lstStyle/>
          <a:p>
            <a:r>
              <a:rPr lang="en-US" dirty="0" smtClean="0"/>
              <a:t>Research &amp; Investigation</a:t>
            </a:r>
            <a:endParaRPr lang="en-US" dirty="0"/>
          </a:p>
        </p:txBody>
      </p:sp>
      <p:pic>
        <p:nvPicPr>
          <p:cNvPr id="8" name="Picture 7"/>
          <p:cNvPicPr>
            <a:picLocks noChangeAspect="1"/>
          </p:cNvPicPr>
          <p:nvPr/>
        </p:nvPicPr>
        <p:blipFill>
          <a:blip r:embed="rId2"/>
          <a:stretch>
            <a:fillRect/>
          </a:stretch>
        </p:blipFill>
        <p:spPr>
          <a:xfrm>
            <a:off x="5181600" y="1733550"/>
            <a:ext cx="3492500" cy="2324100"/>
          </a:xfrm>
          <a:prstGeom prst="rect">
            <a:avLst/>
          </a:prstGeom>
        </p:spPr>
      </p:pic>
    </p:spTree>
    <p:extLst>
      <p:ext uri="{BB962C8B-B14F-4D97-AF65-F5344CB8AC3E}">
        <p14:creationId xmlns:p14="http://schemas.microsoft.com/office/powerpoint/2010/main" val="2856427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3"/>
          </p:nvPr>
        </p:nvSpPr>
        <p:spPr>
          <a:xfrm>
            <a:off x="457200" y="1352550"/>
            <a:ext cx="4114800" cy="3790950"/>
          </a:xfrm>
        </p:spPr>
        <p:txBody>
          <a:bodyPr>
            <a:normAutofit fontScale="77500" lnSpcReduction="20000"/>
          </a:bodyPr>
          <a:lstStyle/>
          <a:p>
            <a:r>
              <a:rPr lang="en-US" dirty="0"/>
              <a:t>Retrieved BMI Data from CNMI Public School System </a:t>
            </a:r>
            <a:r>
              <a:rPr lang="en-US" dirty="0" smtClean="0"/>
              <a:t>- William </a:t>
            </a:r>
            <a:r>
              <a:rPr lang="en-US" dirty="0"/>
              <a:t>S. Reyes Elementary School </a:t>
            </a:r>
          </a:p>
          <a:p>
            <a:r>
              <a:rPr lang="en-US" dirty="0" smtClean="0"/>
              <a:t>Acquired </a:t>
            </a:r>
            <a:r>
              <a:rPr lang="en-US" dirty="0"/>
              <a:t>related and relevant </a:t>
            </a:r>
            <a:r>
              <a:rPr lang="en-US" dirty="0" smtClean="0"/>
              <a:t>information to </a:t>
            </a:r>
            <a:r>
              <a:rPr lang="en-US" dirty="0"/>
              <a:t>answer research </a:t>
            </a:r>
            <a:r>
              <a:rPr lang="en-US" dirty="0" smtClean="0"/>
              <a:t>questions through online sources and other texts</a:t>
            </a:r>
          </a:p>
          <a:p>
            <a:r>
              <a:rPr lang="en-US" dirty="0" smtClean="0"/>
              <a:t>Created and Sent Out Pilot Survey for Feedback and Recommendations</a:t>
            </a:r>
          </a:p>
        </p:txBody>
      </p:sp>
      <p:sp>
        <p:nvSpPr>
          <p:cNvPr id="5" name="Text Placeholder 4"/>
          <p:cNvSpPr>
            <a:spLocks noGrp="1"/>
          </p:cNvSpPr>
          <p:nvPr>
            <p:ph type="body" sz="quarter" idx="18"/>
          </p:nvPr>
        </p:nvSpPr>
        <p:spPr>
          <a:xfrm>
            <a:off x="2743200" y="590550"/>
            <a:ext cx="3886200" cy="530352"/>
          </a:xfrm>
        </p:spPr>
        <p:txBody>
          <a:bodyPr/>
          <a:lstStyle/>
          <a:p>
            <a:r>
              <a:rPr lang="en-US" dirty="0" smtClean="0"/>
              <a:t>Research &amp; Investigation</a:t>
            </a:r>
            <a:endParaRPr lang="en-US" dirty="0"/>
          </a:p>
        </p:txBody>
      </p:sp>
      <p:pic>
        <p:nvPicPr>
          <p:cNvPr id="4" name="Picture 3"/>
          <p:cNvPicPr>
            <a:picLocks noChangeAspect="1"/>
          </p:cNvPicPr>
          <p:nvPr/>
        </p:nvPicPr>
        <p:blipFill>
          <a:blip r:embed="rId2"/>
          <a:stretch>
            <a:fillRect/>
          </a:stretch>
        </p:blipFill>
        <p:spPr>
          <a:xfrm>
            <a:off x="5486400" y="1885950"/>
            <a:ext cx="3048000" cy="2476500"/>
          </a:xfrm>
          <a:prstGeom prst="rect">
            <a:avLst/>
          </a:prstGeom>
        </p:spPr>
      </p:pic>
    </p:spTree>
    <p:extLst>
      <p:ext uri="{BB962C8B-B14F-4D97-AF65-F5344CB8AC3E}">
        <p14:creationId xmlns:p14="http://schemas.microsoft.com/office/powerpoint/2010/main" val="34621725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3"/>
          </p:nvPr>
        </p:nvSpPr>
        <p:spPr>
          <a:xfrm>
            <a:off x="609600" y="1428750"/>
            <a:ext cx="7162800" cy="3429000"/>
          </a:xfrm>
        </p:spPr>
        <p:txBody>
          <a:bodyPr>
            <a:normAutofit fontScale="62500" lnSpcReduction="20000"/>
          </a:bodyPr>
          <a:lstStyle/>
          <a:p>
            <a:r>
              <a:rPr lang="en-US" dirty="0" smtClean="0"/>
              <a:t>Finalized Survey and Sent Out to Begin Data Collection</a:t>
            </a:r>
          </a:p>
          <a:p>
            <a:r>
              <a:rPr lang="en-US" dirty="0" smtClean="0"/>
              <a:t>Survey Questions</a:t>
            </a:r>
          </a:p>
          <a:p>
            <a:pPr lvl="1"/>
            <a:r>
              <a:rPr lang="en-US" dirty="0" smtClean="0"/>
              <a:t>Comprised of a Total of 12 Questions</a:t>
            </a:r>
          </a:p>
          <a:p>
            <a:pPr lvl="1"/>
            <a:r>
              <a:rPr lang="en-US" dirty="0"/>
              <a:t>P</a:t>
            </a:r>
            <a:r>
              <a:rPr lang="en-US" dirty="0" smtClean="0"/>
              <a:t>articipants </a:t>
            </a:r>
            <a:r>
              <a:rPr lang="en-US" dirty="0"/>
              <a:t>were presented with a variety of questionnaires in which some were required to be answered and a few were </a:t>
            </a:r>
            <a:r>
              <a:rPr lang="en-US" dirty="0" smtClean="0"/>
              <a:t>optional.</a:t>
            </a:r>
          </a:p>
          <a:p>
            <a:pPr lvl="1"/>
            <a:r>
              <a:rPr lang="en-US" dirty="0" smtClean="0"/>
              <a:t>Survey </a:t>
            </a:r>
            <a:r>
              <a:rPr lang="en-US" dirty="0"/>
              <a:t>i</a:t>
            </a:r>
            <a:r>
              <a:rPr lang="en-US" dirty="0" smtClean="0"/>
              <a:t>ncluded </a:t>
            </a:r>
            <a:r>
              <a:rPr lang="en-US" dirty="0"/>
              <a:t>a series of multiple-choice options, check-all that apply types, a linear scale as well as open and closed answer responses. </a:t>
            </a:r>
            <a:endParaRPr lang="en-US" dirty="0" smtClean="0"/>
          </a:p>
          <a:p>
            <a:pPr lvl="1"/>
            <a:r>
              <a:rPr lang="en-US" dirty="0" smtClean="0"/>
              <a:t>Participants </a:t>
            </a:r>
            <a:r>
              <a:rPr lang="en-US" dirty="0"/>
              <a:t>were required to indicate their gender as well as age group.  </a:t>
            </a:r>
            <a:endParaRPr lang="en-US" dirty="0" smtClean="0"/>
          </a:p>
          <a:p>
            <a:pPr lvl="1"/>
            <a:r>
              <a:rPr lang="en-US" dirty="0" smtClean="0"/>
              <a:t>A </a:t>
            </a:r>
            <a:r>
              <a:rPr lang="en-US" dirty="0"/>
              <a:t>Body Mass Index (BMI) Chart was also provided for participants to assess the amount of body fat they had and indicate their measurement on the list provided.</a:t>
            </a:r>
            <a:r>
              <a:rPr lang="en-US" dirty="0"/>
              <a:t> </a:t>
            </a:r>
          </a:p>
          <a:p>
            <a:pPr lvl="1"/>
            <a:endParaRPr lang="en-US" dirty="0" smtClean="0"/>
          </a:p>
        </p:txBody>
      </p:sp>
      <p:sp>
        <p:nvSpPr>
          <p:cNvPr id="5" name="Text Placeholder 4"/>
          <p:cNvSpPr>
            <a:spLocks noGrp="1"/>
          </p:cNvSpPr>
          <p:nvPr>
            <p:ph type="body" sz="quarter" idx="18"/>
          </p:nvPr>
        </p:nvSpPr>
        <p:spPr>
          <a:xfrm>
            <a:off x="2743200" y="590550"/>
            <a:ext cx="3886200" cy="530352"/>
          </a:xfrm>
        </p:spPr>
        <p:txBody>
          <a:bodyPr/>
          <a:lstStyle/>
          <a:p>
            <a:r>
              <a:rPr lang="en-US" dirty="0" smtClean="0"/>
              <a:t>Research &amp; Investigation</a:t>
            </a:r>
            <a:endParaRPr lang="en-US" dirty="0"/>
          </a:p>
        </p:txBody>
      </p:sp>
      <p:pic>
        <p:nvPicPr>
          <p:cNvPr id="4" name="Picture 3"/>
          <p:cNvPicPr>
            <a:picLocks noChangeAspect="1"/>
          </p:cNvPicPr>
          <p:nvPr/>
        </p:nvPicPr>
        <p:blipFill>
          <a:blip r:embed="rId2"/>
          <a:stretch>
            <a:fillRect/>
          </a:stretch>
        </p:blipFill>
        <p:spPr>
          <a:xfrm>
            <a:off x="7924800" y="3257550"/>
            <a:ext cx="1393232" cy="1606550"/>
          </a:xfrm>
          <a:prstGeom prst="rect">
            <a:avLst/>
          </a:prstGeom>
        </p:spPr>
      </p:pic>
    </p:spTree>
    <p:extLst>
      <p:ext uri="{BB962C8B-B14F-4D97-AF65-F5344CB8AC3E}">
        <p14:creationId xmlns:p14="http://schemas.microsoft.com/office/powerpoint/2010/main" val="3335637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3"/>
          </p:nvPr>
        </p:nvSpPr>
        <p:spPr>
          <a:xfrm>
            <a:off x="609600" y="1504950"/>
            <a:ext cx="4267200" cy="3196168"/>
          </a:xfrm>
        </p:spPr>
        <p:txBody>
          <a:bodyPr>
            <a:normAutofit fontScale="92500"/>
          </a:bodyPr>
          <a:lstStyle/>
          <a:p>
            <a:pPr lvl="1"/>
            <a:r>
              <a:rPr lang="en-US" dirty="0"/>
              <a:t>Sent out randomly through e-mail and manually to start collecting data</a:t>
            </a:r>
          </a:p>
          <a:p>
            <a:pPr lvl="2"/>
            <a:r>
              <a:rPr lang="en-US" dirty="0"/>
              <a:t>Goal of Responses to be Collected: 100</a:t>
            </a:r>
          </a:p>
          <a:p>
            <a:pPr lvl="2"/>
            <a:r>
              <a:rPr lang="en-US" dirty="0"/>
              <a:t>Total Responses Collected: 70</a:t>
            </a:r>
          </a:p>
          <a:p>
            <a:r>
              <a:rPr lang="en-US" dirty="0"/>
              <a:t>Analyzed &amp; Consolidated BMI Data from WSR</a:t>
            </a:r>
          </a:p>
          <a:p>
            <a:endParaRPr lang="en-US" dirty="0"/>
          </a:p>
        </p:txBody>
      </p:sp>
      <p:pic>
        <p:nvPicPr>
          <p:cNvPr id="7" name="Picture 6"/>
          <p:cNvPicPr>
            <a:picLocks noChangeAspect="1"/>
          </p:cNvPicPr>
          <p:nvPr/>
        </p:nvPicPr>
        <p:blipFill>
          <a:blip r:embed="rId2"/>
          <a:stretch>
            <a:fillRect/>
          </a:stretch>
        </p:blipFill>
        <p:spPr>
          <a:xfrm>
            <a:off x="5791200" y="2114550"/>
            <a:ext cx="2844800" cy="2133600"/>
          </a:xfrm>
          <a:prstGeom prst="rect">
            <a:avLst/>
          </a:prstGeom>
        </p:spPr>
      </p:pic>
    </p:spTree>
    <p:extLst>
      <p:ext uri="{BB962C8B-B14F-4D97-AF65-F5344CB8AC3E}">
        <p14:creationId xmlns:p14="http://schemas.microsoft.com/office/powerpoint/2010/main" val="29747899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Administration:</a:t>
            </a:r>
            <a:endParaRPr lang="en-US" dirty="0"/>
          </a:p>
        </p:txBody>
      </p:sp>
      <p:sp>
        <p:nvSpPr>
          <p:cNvPr id="3" name="Content Placeholder 2"/>
          <p:cNvSpPr>
            <a:spLocks noGrp="1"/>
          </p:cNvSpPr>
          <p:nvPr>
            <p:ph sz="quarter" idx="13"/>
          </p:nvPr>
        </p:nvSpPr>
        <p:spPr>
          <a:xfrm>
            <a:off x="609600" y="1428750"/>
            <a:ext cx="7162800" cy="3223682"/>
          </a:xfrm>
        </p:spPr>
        <p:txBody>
          <a:bodyPr>
            <a:normAutofit fontScale="70000" lnSpcReduction="20000"/>
          </a:bodyPr>
          <a:lstStyle/>
          <a:p>
            <a:r>
              <a:rPr lang="en-US" dirty="0" smtClean="0"/>
              <a:t>A total of 70 random participants responded on a volunteer basis.</a:t>
            </a:r>
          </a:p>
          <a:p>
            <a:pPr lvl="1"/>
            <a:r>
              <a:rPr lang="en-US" dirty="0" smtClean="0"/>
              <a:t>Volunteers Consisted </a:t>
            </a:r>
            <a:r>
              <a:rPr lang="en-US" dirty="0"/>
              <a:t>of Various Ethnic Backgrounds &amp; Gender</a:t>
            </a:r>
          </a:p>
          <a:p>
            <a:pPr lvl="1"/>
            <a:r>
              <a:rPr lang="en-US" dirty="0"/>
              <a:t>Involved different Age Ranges between 16 years of age through 40 </a:t>
            </a:r>
            <a:r>
              <a:rPr lang="en-US" dirty="0" smtClean="0"/>
              <a:t>years and older</a:t>
            </a:r>
          </a:p>
          <a:p>
            <a:r>
              <a:rPr lang="en-US" dirty="0" smtClean="0"/>
              <a:t>23 survey responses were collected through e-mail</a:t>
            </a:r>
          </a:p>
          <a:p>
            <a:r>
              <a:rPr lang="en-US" dirty="0" smtClean="0"/>
              <a:t>47 surveys were given out and collected at the Saipan Marianas Fitness (Gold’s Gym).</a:t>
            </a:r>
          </a:p>
          <a:p>
            <a:pPr lvl="1"/>
            <a:r>
              <a:rPr lang="en-US" dirty="0" smtClean="0"/>
              <a:t>Place of survey administration was chosen because of affiliation.</a:t>
            </a:r>
          </a:p>
          <a:p>
            <a:pPr lvl="1"/>
            <a:r>
              <a:rPr lang="en-US" dirty="0" smtClean="0"/>
              <a:t>Manual Survey responses were then inputted into the online survey for overall data consolidation</a:t>
            </a:r>
          </a:p>
        </p:txBody>
      </p:sp>
      <p:pic>
        <p:nvPicPr>
          <p:cNvPr id="6" name="Picture 5"/>
          <p:cNvPicPr>
            <a:picLocks noChangeAspect="1"/>
          </p:cNvPicPr>
          <p:nvPr/>
        </p:nvPicPr>
        <p:blipFill>
          <a:blip r:embed="rId2"/>
          <a:stretch>
            <a:fillRect/>
          </a:stretch>
        </p:blipFill>
        <p:spPr>
          <a:xfrm>
            <a:off x="6934200" y="209550"/>
            <a:ext cx="1953929" cy="1198228"/>
          </a:xfrm>
          <a:prstGeom prst="rect">
            <a:avLst/>
          </a:prstGeom>
        </p:spPr>
      </p:pic>
    </p:spTree>
    <p:extLst>
      <p:ext uri="{BB962C8B-B14F-4D97-AF65-F5344CB8AC3E}">
        <p14:creationId xmlns:p14="http://schemas.microsoft.com/office/powerpoint/2010/main" val="36623926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 Presentation.potx</Template>
  <TotalTime>0</TotalTime>
  <Words>734</Words>
  <Application>Microsoft Macintosh PowerPoint</Application>
  <PresentationFormat>On-screen Show (16:9)</PresentationFormat>
  <Paragraphs>76</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Widescreen Presentation</vt:lpstr>
      <vt:lpstr>Research Results Presentation</vt:lpstr>
      <vt:lpstr>Primary Research Question:</vt:lpstr>
      <vt:lpstr>Production:</vt:lpstr>
      <vt:lpstr>Goal of Research:</vt:lpstr>
      <vt:lpstr>Planning:</vt:lpstr>
      <vt:lpstr>Methods:</vt:lpstr>
      <vt:lpstr>Methods:</vt:lpstr>
      <vt:lpstr>Methods:</vt:lpstr>
      <vt:lpstr>Survey Administration:</vt:lpstr>
      <vt:lpstr>Survey Questionnaires &amp; Results:</vt:lpstr>
      <vt:lpstr>BMI Chart Presented </vt:lpstr>
      <vt:lpstr>Survey Questionnaires &amp; Results:</vt:lpstr>
      <vt:lpstr>Survey Questionnaires &amp; Results:</vt:lpstr>
      <vt:lpstr>Survey Questionnaires &amp; Results:</vt:lpstr>
      <vt:lpstr>Survey Questionnaires &amp; Results:</vt:lpstr>
      <vt:lpstr>Survey Questionnaires &amp; Results:</vt:lpstr>
      <vt:lpstr>Survey Questionnaires &amp; Results:</vt:lpstr>
      <vt:lpstr>Survey Questionnaires &amp; Results:</vt:lpstr>
      <vt:lpstr>Survey Questionnaires &amp; Results:</vt:lpstr>
      <vt:lpstr>Survey Questionnaires &amp; Results:</vt:lpstr>
      <vt:lpstr>Survey Questionnaires &amp; Results:</vt:lpstr>
      <vt:lpstr>Survey Questionnaires &amp; Results:</vt:lpstr>
      <vt:lpstr>Survey Questionnaires &amp; Results:</vt:lpstr>
      <vt:lpstr>Survey Success:</vt:lpstr>
      <vt:lpstr>Survey Improvements:</vt:lpstr>
      <vt:lpstr>OVERALL: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2016-05-07T13:51:08Z</dcterms:modified>
</cp:coreProperties>
</file>