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76" r:id="rId3"/>
    <p:sldId id="280" r:id="rId4"/>
    <p:sldId id="263" r:id="rId5"/>
    <p:sldId id="278" r:id="rId6"/>
    <p:sldId id="281" r:id="rId7"/>
    <p:sldId id="264" r:id="rId8"/>
    <p:sldId id="257" r:id="rId9"/>
    <p:sldId id="279" r:id="rId10"/>
    <p:sldId id="274" r:id="rId11"/>
    <p:sldId id="259" r:id="rId12"/>
    <p:sldId id="271" r:id="rId13"/>
    <p:sldId id="272" r:id="rId14"/>
    <p:sldId id="275" r:id="rId15"/>
    <p:sldId id="260" r:id="rId16"/>
    <p:sldId id="273" r:id="rId17"/>
    <p:sldId id="258" r:id="rId18"/>
    <p:sldId id="261" r:id="rId19"/>
    <p:sldId id="282" r:id="rId20"/>
    <p:sldId id="283" r:id="rId21"/>
    <p:sldId id="267" r:id="rId22"/>
    <p:sldId id="270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FF26D-E5E4-4FCE-9B2B-CDD50DC98336}" type="datetimeFigureOut">
              <a:rPr lang="ko-KR" altLang="en-US" smtClean="0"/>
              <a:t>2014-07-29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53F3D-8F39-4585-903D-4847FC7A3C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46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F3D-8F39-4585-903D-4847FC7A3C5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64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17EDAB-FC9E-4C09-B681-B7D64124F609}" type="datetimeFigureOut">
              <a:rPr lang="ko-KR" altLang="en-US" smtClean="0"/>
              <a:t>2014-07-29</a:t>
            </a:fld>
            <a:endParaRPr lang="ko-KR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C3A9908-6BD8-4D2A-B84C-593D6C99104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DAB-FC9E-4C09-B681-B7D64124F609}" type="datetimeFigureOut">
              <a:rPr lang="ko-KR" altLang="en-US" smtClean="0"/>
              <a:t>2014-07-29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9908-6BD8-4D2A-B84C-593D6C9910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DAB-FC9E-4C09-B681-B7D64124F609}" type="datetimeFigureOut">
              <a:rPr lang="ko-KR" altLang="en-US" smtClean="0"/>
              <a:t>2014-07-29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9908-6BD8-4D2A-B84C-593D6C9910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DAB-FC9E-4C09-B681-B7D64124F609}" type="datetimeFigureOut">
              <a:rPr lang="ko-KR" altLang="en-US" smtClean="0"/>
              <a:t>2014-07-29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9908-6BD8-4D2A-B84C-593D6C9910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DAB-FC9E-4C09-B681-B7D64124F609}" type="datetimeFigureOut">
              <a:rPr lang="ko-KR" altLang="en-US" smtClean="0"/>
              <a:t>2014-07-29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9908-6BD8-4D2A-B84C-593D6C9910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DAB-FC9E-4C09-B681-B7D64124F609}" type="datetimeFigureOut">
              <a:rPr lang="ko-KR" altLang="en-US" smtClean="0"/>
              <a:t>2014-07-29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9908-6BD8-4D2A-B84C-593D6C99104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DAB-FC9E-4C09-B681-B7D64124F609}" type="datetimeFigureOut">
              <a:rPr lang="ko-KR" altLang="en-US" smtClean="0"/>
              <a:t>2014-07-29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9908-6BD8-4D2A-B84C-593D6C9910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DAB-FC9E-4C09-B681-B7D64124F609}" type="datetimeFigureOut">
              <a:rPr lang="ko-KR" altLang="en-US" smtClean="0"/>
              <a:t>2014-07-29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9908-6BD8-4D2A-B84C-593D6C9910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DAB-FC9E-4C09-B681-B7D64124F609}" type="datetimeFigureOut">
              <a:rPr lang="ko-KR" altLang="en-US" smtClean="0"/>
              <a:t>2014-07-29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9908-6BD8-4D2A-B84C-593D6C9910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DAB-FC9E-4C09-B681-B7D64124F609}" type="datetimeFigureOut">
              <a:rPr lang="ko-KR" altLang="en-US" smtClean="0"/>
              <a:t>2014-07-29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9908-6BD8-4D2A-B84C-593D6C99104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DAB-FC9E-4C09-B681-B7D64124F609}" type="datetimeFigureOut">
              <a:rPr lang="ko-KR" altLang="en-US" smtClean="0"/>
              <a:t>2014-07-29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9908-6BD8-4D2A-B84C-593D6C9910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17EDAB-FC9E-4C09-B681-B7D64124F609}" type="datetimeFigureOut">
              <a:rPr lang="ko-KR" altLang="en-US" smtClean="0"/>
              <a:t>2014-07-29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C3A9908-6BD8-4D2A-B84C-593D6C99104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5.wdp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24400" y="2514600"/>
            <a:ext cx="3313355" cy="1600200"/>
          </a:xfrm>
        </p:spPr>
        <p:txBody>
          <a:bodyPr/>
          <a:lstStyle/>
          <a:p>
            <a:r>
              <a:rPr lang="en-US" altLang="ko-KR" dirty="0" smtClean="0"/>
              <a:t>Saipan’s Water quality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733365" y="4114800"/>
            <a:ext cx="3309803" cy="1905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People’s opinion</a:t>
            </a:r>
          </a:p>
          <a:p>
            <a:endParaRPr lang="en-US" altLang="ko-KR" dirty="0" smtClean="0"/>
          </a:p>
          <a:p>
            <a:pPr algn="r"/>
            <a:r>
              <a:rPr lang="en-US" altLang="ko-KR" sz="1400" dirty="0" err="1" smtClean="0"/>
              <a:t>Jua</a:t>
            </a:r>
            <a:r>
              <a:rPr lang="en-US" altLang="ko-KR" sz="1400" dirty="0" smtClean="0"/>
              <a:t> Son</a:t>
            </a:r>
          </a:p>
          <a:p>
            <a:pPr algn="r"/>
            <a:r>
              <a:rPr lang="en-US" altLang="ko-KR" sz="1400" dirty="0" smtClean="0"/>
              <a:t>Northern Marianas Islands</a:t>
            </a:r>
          </a:p>
          <a:p>
            <a:pPr algn="r"/>
            <a:r>
              <a:rPr lang="en-US" altLang="ko-KR" sz="1400" dirty="0" smtClean="0"/>
              <a:t>En 202 </a:t>
            </a:r>
            <a:r>
              <a:rPr lang="en-US" altLang="ko-KR" sz="1400" smtClean="0"/>
              <a:t>Sec 01</a:t>
            </a:r>
            <a:endParaRPr lang="en-US" altLang="ko-KR" sz="1400" dirty="0" smtClean="0"/>
          </a:p>
          <a:p>
            <a:pPr algn="r"/>
            <a:r>
              <a:rPr lang="en-US" altLang="ko-KR" sz="1400" dirty="0" smtClean="0"/>
              <a:t>Dr. Kimberly Bunts-Anderson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134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altLang="ko-KR" dirty="0" smtClean="0"/>
              <a:t>Survey Questions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775229"/>
          </a:xfrm>
        </p:spPr>
        <p:txBody>
          <a:bodyPr>
            <a:normAutofit fontScale="62500" lnSpcReduction="20000"/>
          </a:bodyPr>
          <a:lstStyle/>
          <a:p>
            <a:r>
              <a:rPr lang="en-US" altLang="ko-KR" dirty="0"/>
              <a:t>1. [Demographics] Age, Gender, Nationality, Village</a:t>
            </a:r>
            <a:endParaRPr lang="ko-KR" altLang="ko-KR" dirty="0"/>
          </a:p>
          <a:p>
            <a:r>
              <a:rPr lang="en-US" altLang="ko-KR" dirty="0"/>
              <a:t>2. Do you use CUC water? If not, what alternative water source do you use?</a:t>
            </a:r>
            <a:endParaRPr lang="ko-KR" altLang="ko-KR" dirty="0"/>
          </a:p>
          <a:p>
            <a:r>
              <a:rPr lang="en-US" altLang="ko-KR" dirty="0"/>
              <a:t>3. Are you satisfied with CUC water quality? (1-unsatisfied, 5-very satisfied):</a:t>
            </a:r>
            <a:endParaRPr lang="ko-KR" altLang="ko-KR" dirty="0"/>
          </a:p>
          <a:p>
            <a:r>
              <a:rPr lang="en-US" altLang="ko-KR" dirty="0"/>
              <a:t>4. Have you been to another place other than Saipan? If so, where?</a:t>
            </a:r>
            <a:endParaRPr lang="ko-KR" altLang="ko-KR" dirty="0"/>
          </a:p>
          <a:p>
            <a:r>
              <a:rPr lang="en-US" altLang="ko-KR" dirty="0"/>
              <a:t>5. W</a:t>
            </a:r>
            <a:r>
              <a:rPr lang="en-US" altLang="ko-KR" dirty="0" smtClean="0"/>
              <a:t>hat </a:t>
            </a:r>
            <a:r>
              <a:rPr lang="en-US" altLang="ko-KR" dirty="0"/>
              <a:t>do you think about Saipan's water quality compared to that of the other places? (1-worse, 5-better):</a:t>
            </a:r>
            <a:endParaRPr lang="ko-KR" altLang="ko-KR" dirty="0"/>
          </a:p>
          <a:p>
            <a:r>
              <a:rPr lang="en-US" altLang="ko-KR" dirty="0"/>
              <a:t>6. Do you purchase any type of water bottles? (Size/brand/country)</a:t>
            </a:r>
            <a:endParaRPr lang="ko-KR" altLang="ko-KR" dirty="0"/>
          </a:p>
          <a:p>
            <a:r>
              <a:rPr lang="en-US" altLang="ko-KR" dirty="0"/>
              <a:t>7. If so, name three activities you use the bottled water: </a:t>
            </a:r>
            <a:endParaRPr lang="ko-KR" altLang="ko-KR" dirty="0"/>
          </a:p>
          <a:p>
            <a:r>
              <a:rPr lang="en-US" altLang="ko-KR" dirty="0"/>
              <a:t>8. Do you use CUC water on the following activities? (circle)</a:t>
            </a:r>
            <a:endParaRPr lang="ko-KR" altLang="ko-KR" dirty="0"/>
          </a:p>
          <a:p>
            <a:r>
              <a:rPr lang="en-US" altLang="ko-KR" dirty="0"/>
              <a:t>laundry  cook  wash dishes  shower  drink  brush teeth</a:t>
            </a:r>
            <a:endParaRPr lang="ko-KR" altLang="ko-KR" dirty="0"/>
          </a:p>
          <a:p>
            <a:r>
              <a:rPr lang="en-US" altLang="ko-KR" dirty="0"/>
              <a:t>9. How safe do you feel about bottled water in Saipan? Why</a:t>
            </a:r>
            <a:r>
              <a:rPr lang="en-US" altLang="ko-KR" dirty="0" smtClean="0"/>
              <a:t>?</a:t>
            </a:r>
          </a:p>
          <a:p>
            <a:pPr marL="6858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</a:t>
            </a:r>
            <a:r>
              <a:rPr lang="en-US" altLang="ko-KR" dirty="0"/>
              <a:t>How safe do you feel about tap water in Saipan? Why?</a:t>
            </a:r>
            <a:endParaRPr lang="ko-KR" altLang="ko-KR" dirty="0"/>
          </a:p>
          <a:p>
            <a:r>
              <a:rPr lang="en-US" altLang="ko-KR" dirty="0"/>
              <a:t>10. Any comments?</a:t>
            </a:r>
            <a:endParaRPr lang="ko-KR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353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altLang="ko-KR" dirty="0" smtClean="0"/>
              <a:t>Results-Survey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706070"/>
              </p:ext>
            </p:extLst>
          </p:nvPr>
        </p:nvGraphicFramePr>
        <p:xfrm>
          <a:off x="762000" y="1524000"/>
          <a:ext cx="5334000" cy="4641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1287"/>
                <a:gridCol w="443667"/>
                <a:gridCol w="503622"/>
                <a:gridCol w="497627"/>
                <a:gridCol w="509619"/>
                <a:gridCol w="407694"/>
                <a:gridCol w="593555"/>
                <a:gridCol w="569573"/>
                <a:gridCol w="287783"/>
                <a:gridCol w="311766"/>
                <a:gridCol w="257807"/>
              </a:tblGrid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Location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Blue Sky Market (9)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Avg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age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43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47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31.6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gender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7;2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nationality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US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F-Ch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village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water source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C/R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satisfaction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2.33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other place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Gu/PI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comparison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1.89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bottled water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Seo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Seo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size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5gal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5gal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country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309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use of bottled water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recycle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drink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Brush teeth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drink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use of bottled water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shower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drink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cook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309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use of bottled water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wash vegetables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laundry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use of CUC water: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laundry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8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cook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4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wash dishes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9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shower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9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drink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0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  <a:tr h="186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brush teeth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5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847" marR="6847" marT="6847" marB="0" anchor="ctr"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44271"/>
              </p:ext>
            </p:extLst>
          </p:nvPr>
        </p:nvGraphicFramePr>
        <p:xfrm>
          <a:off x="6248400" y="3886200"/>
          <a:ext cx="22098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32"/>
                <a:gridCol w="1511968"/>
              </a:tblGrid>
              <a:tr h="2095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Country/Nationality</a:t>
                      </a:r>
                      <a:r>
                        <a:rPr lang="ko-KR" altLang="en-US" sz="1100" u="none" strike="noStrike" dirty="0"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Caucasian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Chinese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Chamorro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Korean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Fillipino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Saipan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Guam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J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Japan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Austrailia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15843"/>
              </p:ext>
            </p:extLst>
          </p:nvPr>
        </p:nvGraphicFramePr>
        <p:xfrm>
          <a:off x="6248400" y="838200"/>
          <a:ext cx="2133600" cy="2901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768"/>
                <a:gridCol w="1459832"/>
              </a:tblGrid>
              <a:tr h="571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Village</a:t>
                      </a:r>
                      <a:r>
                        <a:rPr lang="en-US" sz="1100" u="none" strike="noStrike" dirty="0" smtClean="0">
                          <a:effectLst/>
                        </a:rPr>
                        <a:t>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Aslito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Finasisu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San Antonio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Koblerville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Chalan Kanoa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Tanapag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Kannat Tabla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</a:rPr>
                        <a:t>Susupe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Dandan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San Roque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San Vicente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Kagman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Garapan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타원 2"/>
          <p:cNvSpPr/>
          <p:nvPr/>
        </p:nvSpPr>
        <p:spPr>
          <a:xfrm>
            <a:off x="1803400" y="3733800"/>
            <a:ext cx="4343400" cy="1066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1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501143"/>
              </p:ext>
            </p:extLst>
          </p:nvPr>
        </p:nvGraphicFramePr>
        <p:xfrm>
          <a:off x="1066800" y="1143000"/>
          <a:ext cx="6172200" cy="4876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797"/>
                <a:gridCol w="700884"/>
                <a:gridCol w="795598"/>
                <a:gridCol w="786126"/>
                <a:gridCol w="805069"/>
                <a:gridCol w="644056"/>
                <a:gridCol w="937670"/>
              </a:tblGrid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Location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Joeten Kiyu Library (5)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Avg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64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25.6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gender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3;2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nationality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village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water source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C/R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satisfaction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2.4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other place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Tu/Or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Gu/PI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comparison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2.2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bottled water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Icis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Star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size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500ml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5gal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5gal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country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use of bottled water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drink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Rice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Sports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Sports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drink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use of bottled water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cook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coffee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eat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Recycle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laundry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use of bottled water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soup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cook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cook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use of CUC water: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laundry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cook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wash dishes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shower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drink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21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brush teeth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283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519359"/>
              </p:ext>
            </p:extLst>
          </p:nvPr>
        </p:nvGraphicFramePr>
        <p:xfrm>
          <a:off x="914401" y="948065"/>
          <a:ext cx="6553200" cy="5147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441"/>
                <a:gridCol w="610240"/>
                <a:gridCol w="692704"/>
                <a:gridCol w="684458"/>
                <a:gridCol w="700950"/>
                <a:gridCol w="560760"/>
                <a:gridCol w="816401"/>
                <a:gridCol w="783415"/>
                <a:gridCol w="395831"/>
              </a:tblGrid>
              <a:tr h="2151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Location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Online- Summer English 202 Sec 1 (7)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avg.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23.71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gender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>
                          <a:effectLst/>
                        </a:rPr>
                        <a:t>6:1</a:t>
                      </a:r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nationality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F/Ch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village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KT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KG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water source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bottled water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satisfaction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unsatisfied-1 average-6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2.857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other place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F, Au, J, Gu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comparison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worse-4 similar-2 better-1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2.143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338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bottled water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Saipan Ice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Seoksu, etc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Star Water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Star Marianas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Saipan Water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size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 gal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500ml/5gal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 gal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 gal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gal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 gal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 gal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country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S/K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use of bottled water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drink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drinking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drink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drinking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drinking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drinking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drinking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use of bottled water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cook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cooking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cook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cooking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cooking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cooking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cooking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use of bottled water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wash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brush teeth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turtle water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baking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use of CUC water: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laundry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cook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wash dishes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shower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drink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  <a:tr h="21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brush teeth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49" marR="7249" marT="724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64505" y="914400"/>
            <a:ext cx="3111778" cy="914400"/>
          </a:xfrm>
        </p:spPr>
        <p:txBody>
          <a:bodyPr/>
          <a:lstStyle/>
          <a:p>
            <a:r>
              <a:rPr lang="en-US" altLang="ko-KR" dirty="0" smtClean="0"/>
              <a:t>Comments: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2000" y="838200"/>
            <a:ext cx="3829594" cy="54102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altLang="ko-KR" sz="1100" dirty="0"/>
              <a:t>Survey comments on CUC water quality:</a:t>
            </a:r>
            <a:endParaRPr lang="ko-KR" altLang="ko-KR" sz="1100" dirty="0"/>
          </a:p>
          <a:p>
            <a:pPr lvl="0"/>
            <a:r>
              <a:rPr lang="en-US" altLang="ko-KR" sz="1100" dirty="0"/>
              <a:t>sucks for my hair</a:t>
            </a:r>
            <a:endParaRPr lang="ko-KR" altLang="ko-KR" sz="1100" dirty="0"/>
          </a:p>
          <a:p>
            <a:pPr lvl="0"/>
            <a:r>
              <a:rPr lang="en-US" altLang="ko-K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safe</a:t>
            </a:r>
            <a:endParaRPr lang="ko-KR" altLang="ko-K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ko-KR" sz="1100" dirty="0" smtClean="0"/>
              <a:t>Not </a:t>
            </a:r>
            <a:r>
              <a:rPr lang="en-US" altLang="ko-KR" sz="1100" dirty="0"/>
              <a:t>safe. friend of mom got sent to hospital for drinking the CUC water.</a:t>
            </a:r>
            <a:endParaRPr lang="ko-KR" altLang="ko-KR" sz="1100" dirty="0"/>
          </a:p>
          <a:p>
            <a:pPr lvl="0"/>
            <a:r>
              <a:rPr lang="en-US" altLang="ko-KR" sz="1100" dirty="0"/>
              <a:t>Not safe, so dirty</a:t>
            </a:r>
            <a:endParaRPr lang="ko-KR" altLang="ko-KR" sz="1100" dirty="0"/>
          </a:p>
          <a:p>
            <a:pPr lvl="0"/>
            <a:r>
              <a:rPr lang="en-US" altLang="ko-KR" sz="1100" dirty="0"/>
              <a:t>not so good, taste okay</a:t>
            </a:r>
            <a:endParaRPr lang="ko-KR" altLang="ko-KR" sz="1100" dirty="0"/>
          </a:p>
          <a:p>
            <a:pPr lvl="0"/>
            <a:r>
              <a:rPr lang="en-US" altLang="ko-KR" sz="1100" dirty="0"/>
              <a:t>It is not safe</a:t>
            </a:r>
            <a:endParaRPr lang="ko-KR" altLang="ko-KR" sz="1100" dirty="0"/>
          </a:p>
          <a:p>
            <a:pPr lvl="0"/>
            <a:r>
              <a:rPr lang="en-US" altLang="ko-KR" sz="1100" dirty="0"/>
              <a:t>No it's not safe</a:t>
            </a:r>
            <a:endParaRPr lang="ko-KR" altLang="ko-KR" sz="1100" dirty="0"/>
          </a:p>
          <a:p>
            <a:pPr lvl="0"/>
            <a:r>
              <a:rPr lang="en-US" altLang="ko-KR" sz="1100" dirty="0"/>
              <a:t>Safe enough to brush teeth with, but not to drink from.</a:t>
            </a:r>
            <a:endParaRPr lang="ko-KR" altLang="ko-KR" sz="1100" dirty="0"/>
          </a:p>
          <a:p>
            <a:pPr lvl="0"/>
            <a:r>
              <a:rPr lang="en-US" altLang="ko-KR" sz="1100" dirty="0"/>
              <a:t>not very safe </a:t>
            </a:r>
            <a:r>
              <a:rPr lang="en-US" altLang="ko-K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drink/cook</a:t>
            </a:r>
            <a:endParaRPr lang="ko-KR" altLang="ko-K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ko-KR" sz="1100" dirty="0"/>
              <a:t>not so safe, specially for sensitive people</a:t>
            </a:r>
            <a:endParaRPr lang="ko-KR" altLang="ko-KR" sz="1100" dirty="0"/>
          </a:p>
          <a:p>
            <a:pPr lvl="0"/>
            <a:r>
              <a:rPr lang="en-US" altLang="ko-KR" sz="1100" dirty="0"/>
              <a:t>Not safe enough to consume</a:t>
            </a:r>
            <a:endParaRPr lang="ko-KR" altLang="ko-KR" sz="1100" dirty="0"/>
          </a:p>
          <a:p>
            <a:pPr lvl="0"/>
            <a:r>
              <a:rPr lang="en-US" altLang="ko-K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</a:t>
            </a:r>
            <a:endParaRPr lang="ko-KR" altLang="ko-K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ko-KR" sz="1100" dirty="0"/>
              <a:t>It is safe enough to use for shower but not for dinking</a:t>
            </a:r>
            <a:endParaRPr lang="ko-KR" altLang="ko-KR" sz="1100" dirty="0"/>
          </a:p>
          <a:p>
            <a:pPr lvl="0"/>
            <a:r>
              <a:rPr lang="en-US" altLang="ko-KR" sz="1100" dirty="0"/>
              <a:t>I don't feel it is very safe</a:t>
            </a:r>
            <a:endParaRPr lang="ko-KR" altLang="ko-KR" sz="1100" dirty="0"/>
          </a:p>
          <a:p>
            <a:pPr lvl="0"/>
            <a:r>
              <a:rPr lang="en-US" altLang="ko-KR" sz="1100" dirty="0"/>
              <a:t>It really does not taste fresh and I think it is a </a:t>
            </a:r>
            <a:r>
              <a:rPr lang="en-US" altLang="ko-K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hazard </a:t>
            </a:r>
            <a:r>
              <a:rPr lang="en-US" altLang="ko-KR" sz="1100" dirty="0"/>
              <a:t>if we do drink from it.</a:t>
            </a:r>
            <a:endParaRPr lang="ko-KR" altLang="ko-KR" sz="1100" dirty="0"/>
          </a:p>
          <a:p>
            <a:pPr lvl="0"/>
            <a:r>
              <a:rPr lang="en-US" altLang="ko-KR" sz="1100" dirty="0"/>
              <a:t>there </a:t>
            </a:r>
            <a:r>
              <a:rPr lang="en-US" altLang="ko-K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some chemicals </a:t>
            </a:r>
            <a:r>
              <a:rPr lang="en-US" altLang="ko-KR" sz="1100" dirty="0"/>
              <a:t>in the water</a:t>
            </a:r>
            <a:endParaRPr lang="ko-KR" altLang="ko-KR" sz="1100" dirty="0"/>
          </a:p>
          <a:p>
            <a:pPr lvl="0"/>
            <a:r>
              <a:rPr lang="en-US" altLang="ko-KR" sz="1100" dirty="0"/>
              <a:t>even if they say its clean </a:t>
            </a:r>
            <a:r>
              <a:rPr lang="en-US" altLang="ko-KR" sz="1100" dirty="0" err="1"/>
              <a:t>i</a:t>
            </a:r>
            <a:r>
              <a:rPr lang="en-US" altLang="ko-KR" sz="1100" dirty="0"/>
              <a:t> still think that there is probably </a:t>
            </a:r>
            <a:r>
              <a:rPr lang="en-US" altLang="ko-K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much chlorine </a:t>
            </a:r>
            <a:r>
              <a:rPr lang="en-US" altLang="ko-KR" sz="1100" dirty="0"/>
              <a:t>in it</a:t>
            </a:r>
            <a:endParaRPr lang="ko-KR" altLang="ko-KR" sz="1100" dirty="0"/>
          </a:p>
          <a:p>
            <a:pPr lvl="0"/>
            <a:r>
              <a:rPr lang="en-US" altLang="ko-KR" sz="1100" dirty="0"/>
              <a:t>Not </a:t>
            </a:r>
            <a:r>
              <a:rPr lang="en-US" altLang="ko-K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sanitary</a:t>
            </a:r>
            <a:endParaRPr lang="ko-KR" altLang="ko-K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ko-KR" sz="1100" dirty="0"/>
              <a:t>Not that dirty</a:t>
            </a:r>
            <a:endParaRPr lang="ko-KR" altLang="ko-KR" sz="1100" dirty="0"/>
          </a:p>
          <a:p>
            <a:pPr lvl="0"/>
            <a:r>
              <a:rPr lang="en-US" altLang="ko-KR" sz="1100" dirty="0"/>
              <a:t>Too much chlorine.</a:t>
            </a:r>
            <a:endParaRPr lang="ko-KR" altLang="ko-KR" sz="1100" dirty="0"/>
          </a:p>
          <a:p>
            <a:pPr lvl="0"/>
            <a:r>
              <a:rPr lang="en-US" altLang="ko-KR" sz="1100" dirty="0"/>
              <a:t>Because of the </a:t>
            </a:r>
            <a:r>
              <a:rPr lang="en-US" altLang="ko-K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</a:t>
            </a:r>
            <a:r>
              <a:rPr lang="en-US" altLang="ko-KR" sz="1100" dirty="0"/>
              <a:t>and the </a:t>
            </a:r>
            <a:r>
              <a:rPr lang="en-US" altLang="ko-K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taste.</a:t>
            </a:r>
            <a:endParaRPr lang="ko-KR" altLang="ko-K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sz="1100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591594" y="2057400"/>
            <a:ext cx="36576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27432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altLang="ko-KR" dirty="0"/>
              <a:t>Survey comments on bottled water quality:</a:t>
            </a:r>
            <a:endParaRPr lang="ko-KR" altLang="ko-KR" dirty="0"/>
          </a:p>
          <a:p>
            <a:pPr lvl="0"/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</a:t>
            </a:r>
            <a:r>
              <a:rPr lang="en-US" altLang="ko-KR" dirty="0"/>
              <a:t>-everybody drink it no negative side effect!!!!</a:t>
            </a:r>
            <a:endParaRPr lang="ko-KR" altLang="ko-KR" dirty="0"/>
          </a:p>
          <a:p>
            <a:pPr lvl="0"/>
            <a:r>
              <a:rPr lang="en-US" altLang="ko-KR" dirty="0"/>
              <a:t>good. safe enough</a:t>
            </a:r>
            <a:endParaRPr lang="ko-KR" altLang="ko-KR" dirty="0"/>
          </a:p>
          <a:p>
            <a:pPr lvl="0"/>
            <a:r>
              <a:rPr lang="en-US" altLang="ko-KR" dirty="0"/>
              <a:t>Safe, safer than CUC's water quality.</a:t>
            </a:r>
            <a:endParaRPr lang="ko-KR" altLang="ko-KR" dirty="0"/>
          </a:p>
          <a:p>
            <a:pPr lvl="0"/>
            <a:r>
              <a:rPr lang="en-US" altLang="ko-KR" dirty="0"/>
              <a:t>safe</a:t>
            </a:r>
            <a:endParaRPr lang="ko-KR" altLang="ko-KR" dirty="0"/>
          </a:p>
          <a:p>
            <a:pPr lvl="0"/>
            <a:r>
              <a:rPr lang="en-US" altLang="ko-KR" dirty="0"/>
              <a:t>I think it’s pretty safe</a:t>
            </a:r>
            <a:endParaRPr lang="ko-KR" altLang="ko-KR" dirty="0"/>
          </a:p>
          <a:p>
            <a:pPr lvl="0"/>
            <a:r>
              <a:rPr lang="en-US" altLang="ko-KR" dirty="0"/>
              <a:t>I think it’s safe enough to consume</a:t>
            </a:r>
            <a:endParaRPr lang="ko-KR" altLang="ko-KR" dirty="0"/>
          </a:p>
          <a:p>
            <a:pPr lvl="0"/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</a:t>
            </a:r>
            <a:endParaRPr lang="ko-KR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ko-KR" dirty="0"/>
              <a:t>Safe enough.</a:t>
            </a:r>
            <a:endParaRPr lang="ko-KR" altLang="ko-KR" dirty="0"/>
          </a:p>
          <a:p>
            <a:pPr lvl="0"/>
            <a:r>
              <a:rPr lang="en-US" altLang="ko-KR" dirty="0"/>
              <a:t>Very Safe.</a:t>
            </a:r>
            <a:endParaRPr lang="ko-KR" altLang="ko-KR" dirty="0"/>
          </a:p>
          <a:p>
            <a:pPr lvl="0"/>
            <a:r>
              <a:rPr lang="en-US" altLang="ko-KR" dirty="0"/>
              <a:t>For instance, Saipan Ice Water is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Fluoridated</a:t>
            </a:r>
            <a:r>
              <a:rPr lang="en-US" altLang="ko-KR" dirty="0" smtClean="0"/>
              <a:t> </a:t>
            </a:r>
            <a:r>
              <a:rPr lang="en-US" altLang="ko-KR" dirty="0"/>
              <a:t>water that is, not only fresh and safe enough, it is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for our teeth</a:t>
            </a:r>
            <a:r>
              <a:rPr lang="en-US" altLang="ko-KR" dirty="0"/>
              <a:t>.</a:t>
            </a:r>
            <a:endParaRPr lang="ko-KR" altLang="ko-KR" dirty="0"/>
          </a:p>
          <a:p>
            <a:pPr lvl="0"/>
            <a:r>
              <a:rPr lang="en-US" altLang="ko-KR" dirty="0"/>
              <a:t>it is better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filtered and processed</a:t>
            </a:r>
            <a:endParaRPr lang="ko-KR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ko-KR" dirty="0"/>
              <a:t>if it wasn’t then it should not be allowed to be distributed as drinking water</a:t>
            </a:r>
            <a:endParaRPr lang="ko-KR" altLang="ko-KR" dirty="0"/>
          </a:p>
          <a:p>
            <a:pPr lvl="0"/>
            <a:r>
              <a:rPr lang="en-US" altLang="ko-KR" dirty="0"/>
              <a:t>It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tastes pure</a:t>
            </a:r>
            <a:endParaRPr lang="ko-KR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ko-KR" dirty="0"/>
              <a:t>drinkable</a:t>
            </a:r>
            <a:endParaRPr lang="ko-KR" altLang="ko-KR" dirty="0"/>
          </a:p>
          <a:p>
            <a:pPr lvl="0"/>
            <a:r>
              <a:rPr lang="en-US" altLang="ko-KR" dirty="0"/>
              <a:t>I haven't heard of anyone getting sick or </a:t>
            </a:r>
            <a:r>
              <a:rPr lang="en-US" altLang="ko-KR" dirty="0" smtClean="0"/>
              <a:t>dying </a:t>
            </a:r>
            <a:r>
              <a:rPr lang="en-US" altLang="ko-KR" dirty="0"/>
              <a:t>from the bottled water. </a:t>
            </a:r>
            <a:r>
              <a:rPr lang="en-US" altLang="ko-KR" dirty="0" err="1"/>
              <a:t>lol</a:t>
            </a:r>
            <a:endParaRPr lang="ko-KR" altLang="ko-KR" dirty="0"/>
          </a:p>
          <a:p>
            <a:pPr lvl="0"/>
            <a:r>
              <a:rPr lang="en-US" altLang="ko-KR" dirty="0"/>
              <a:t>I feel confident the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businesses sterilize </a:t>
            </a:r>
            <a:r>
              <a:rPr lang="en-US" altLang="ko-KR" dirty="0"/>
              <a:t>the bottles properly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0681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Result-Interview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Interviewee A</a:t>
            </a:r>
          </a:p>
          <a:p>
            <a:pPr lvl="1"/>
            <a:r>
              <a:rPr lang="en-US" altLang="ko-KR" dirty="0" smtClean="0"/>
              <a:t>Chamorro</a:t>
            </a:r>
          </a:p>
          <a:p>
            <a:pPr lvl="1"/>
            <a:r>
              <a:rPr lang="en-US" altLang="ko-KR" dirty="0" smtClean="0"/>
              <a:t>64 years old</a:t>
            </a:r>
          </a:p>
          <a:p>
            <a:pPr lvl="1"/>
            <a:r>
              <a:rPr lang="en-US" altLang="ko-KR" dirty="0" smtClean="0"/>
              <a:t>Live in </a:t>
            </a:r>
            <a:r>
              <a:rPr lang="en-US" altLang="ko-KR" dirty="0" err="1" smtClean="0"/>
              <a:t>Tanapag</a:t>
            </a:r>
            <a:endParaRPr lang="en-US" altLang="ko-KR" dirty="0" smtClean="0"/>
          </a:p>
          <a:p>
            <a:r>
              <a:rPr lang="en-US" altLang="ko-KR" dirty="0" smtClean="0"/>
              <a:t>Interviewee B</a:t>
            </a:r>
          </a:p>
          <a:p>
            <a:pPr lvl="1"/>
            <a:r>
              <a:rPr lang="en-US" altLang="ko-KR" dirty="0" smtClean="0"/>
              <a:t>Korean</a:t>
            </a:r>
          </a:p>
          <a:p>
            <a:pPr lvl="1"/>
            <a:r>
              <a:rPr lang="en-US" altLang="ko-KR" dirty="0" smtClean="0"/>
              <a:t>47 years old</a:t>
            </a:r>
          </a:p>
          <a:p>
            <a:pPr lvl="1"/>
            <a:r>
              <a:rPr lang="en-US" altLang="ko-KR" dirty="0" smtClean="0"/>
              <a:t>Live in San Antonio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2206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6096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Interviews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219200"/>
            <a:ext cx="7391400" cy="51054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altLang="ko-KR" sz="1200" dirty="0"/>
              <a:t>“Tell me how you think about the CUC water and Bottled water.</a:t>
            </a:r>
          </a:p>
          <a:p>
            <a:r>
              <a:rPr lang="en-US" altLang="ko-KR" sz="1200" dirty="0"/>
              <a:t>"I think CUC water is </a:t>
            </a: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good for washing</a:t>
            </a:r>
            <a:r>
              <a:rPr lang="en-US" altLang="ko-KR" sz="1200" dirty="0"/>
              <a:t>, because [I] experience strong smell of </a:t>
            </a: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chlorine</a:t>
            </a:r>
            <a:r>
              <a:rPr lang="en-US" altLang="ko-KR" sz="1200" dirty="0"/>
              <a:t>. The bottle water is good, because being </a:t>
            </a: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sterilized and have fluoride </a:t>
            </a:r>
            <a:r>
              <a:rPr lang="en-US" altLang="ko-KR" sz="1200" dirty="0"/>
              <a:t>in it." "My brother's cousin is working at CUC and I think he told me about the chemicals."</a:t>
            </a:r>
          </a:p>
          <a:p>
            <a:r>
              <a:rPr lang="en-US" altLang="ko-KR" sz="1200" dirty="0"/>
              <a:t>"I never used CUC water when I cook certain things like soup and rice.” Why? “Because it's for my family."</a:t>
            </a:r>
          </a:p>
          <a:p>
            <a:r>
              <a:rPr lang="en-US" altLang="ko-KR" sz="1200" dirty="0"/>
              <a:t>"</a:t>
            </a: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 water quality is okay when it is not used </a:t>
            </a:r>
            <a:r>
              <a:rPr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cooking</a:t>
            </a:r>
            <a:r>
              <a:rPr lang="en-US" altLang="ko-KR" sz="1200" dirty="0"/>
              <a:t>"</a:t>
            </a:r>
          </a:p>
          <a:p>
            <a:pPr marL="68580" indent="0">
              <a:buNone/>
            </a:pPr>
            <a:r>
              <a:rPr lang="en-US" altLang="ko-KR" sz="1200" dirty="0"/>
              <a:t>But some </a:t>
            </a:r>
            <a:r>
              <a:rPr lang="en-US" altLang="ko-KR" sz="1200" dirty="0" err="1"/>
              <a:t>surveyees</a:t>
            </a:r>
            <a:r>
              <a:rPr lang="en-US" altLang="ko-KR" sz="1200" dirty="0"/>
              <a:t> said the water is safe and they also use it for cooking and to brush their teeth:</a:t>
            </a:r>
          </a:p>
          <a:p>
            <a:r>
              <a:rPr lang="en-US" altLang="ko-KR" sz="1200" dirty="0"/>
              <a:t>"Even if the CUC officials says it is safe, it is </a:t>
            </a: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to believe </a:t>
            </a:r>
            <a:r>
              <a:rPr lang="en-US" altLang="ko-KR" sz="1200" dirty="0"/>
              <a:t>because of strong odor. "</a:t>
            </a:r>
          </a:p>
          <a:p>
            <a:r>
              <a:rPr lang="en-US" altLang="ko-KR" sz="1200" dirty="0"/>
              <a:t>"It's their choice. But if I were they, I wouldn't be doing that"</a:t>
            </a:r>
          </a:p>
          <a:p>
            <a:pPr marL="68580" indent="0">
              <a:buNone/>
            </a:pPr>
            <a:r>
              <a:rPr lang="en-US" altLang="ko-KR" sz="1200" dirty="0"/>
              <a:t>Do you think CUC should improve water quality?</a:t>
            </a:r>
          </a:p>
          <a:p>
            <a:r>
              <a:rPr lang="en-US" altLang="ko-KR" sz="1200" dirty="0"/>
              <a:t>"I would definitely love if they improve the water quality</a:t>
            </a:r>
            <a:r>
              <a:rPr lang="en-US" altLang="ko-KR" sz="1200" dirty="0" smtClean="0"/>
              <a:t>"</a:t>
            </a:r>
          </a:p>
          <a:p>
            <a:pPr marL="68580" indent="0">
              <a:buNone/>
            </a:pPr>
            <a:r>
              <a:rPr lang="en-US" altLang="ko-KR" sz="1200" dirty="0" smtClean="0"/>
              <a:t>[</a:t>
            </a:r>
            <a:r>
              <a:rPr lang="en-US" altLang="ko-KR" sz="1200" dirty="0"/>
              <a:t>Survey question number 8] You did not check for cooking, drinking, and brushing teeth. Why?</a:t>
            </a:r>
          </a:p>
          <a:p>
            <a:r>
              <a:rPr lang="en-US" altLang="ko-KR" sz="1200" dirty="0"/>
              <a:t>"Because CUC water is </a:t>
            </a: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unsafe</a:t>
            </a:r>
            <a:r>
              <a:rPr lang="en-US" altLang="ko-KR" sz="1200" dirty="0"/>
              <a:t>-so many people have </a:t>
            </a: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 problems</a:t>
            </a:r>
            <a:r>
              <a:rPr lang="en-US" altLang="ko-KR" sz="1200" dirty="0"/>
              <a:t>.”</a:t>
            </a:r>
          </a:p>
          <a:p>
            <a:pPr marL="68580" indent="0">
              <a:buNone/>
            </a:pPr>
            <a:r>
              <a:rPr lang="en-US" altLang="ko-KR" sz="1200" dirty="0"/>
              <a:t>How did you know that?</a:t>
            </a:r>
          </a:p>
          <a:p>
            <a:r>
              <a:rPr lang="en-US" altLang="ko-KR" sz="1200" dirty="0"/>
              <a:t>"When I came to Saipan, one local told me to </a:t>
            </a: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drink </a:t>
            </a:r>
            <a:r>
              <a:rPr lang="en-US" altLang="ko-KR" sz="1200" dirty="0"/>
              <a:t>the CUC water because many people who have been constantly drinking the CUC water were having vital organ problems-especially kidney. Since then</a:t>
            </a: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don't use CUC water to cook</a:t>
            </a:r>
            <a:r>
              <a:rPr lang="en-US" altLang="ko-KR" sz="1200" dirty="0"/>
              <a:t>."</a:t>
            </a:r>
          </a:p>
          <a:p>
            <a:pPr marL="68580" indent="0">
              <a:buNone/>
            </a:pPr>
            <a:r>
              <a:rPr lang="en-US" altLang="ko-KR" sz="1200" dirty="0"/>
              <a:t>You’ll be using a lot of bottled water then.</a:t>
            </a:r>
          </a:p>
          <a:p>
            <a:r>
              <a:rPr lang="en-US" altLang="ko-KR" sz="1200" dirty="0"/>
              <a:t>"When I have to use a lot of water, for example wash vegetables, I </a:t>
            </a: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rinse</a:t>
            </a:r>
            <a:r>
              <a:rPr lang="en-US" altLang="ko-KR" sz="1200" dirty="0"/>
              <a:t> them with bottled water </a:t>
            </a:r>
            <a:r>
              <a:rPr lang="en-US" altLang="ko-KR" sz="1200" dirty="0" smtClean="0"/>
              <a:t>after washing it with the CUC water."</a:t>
            </a:r>
            <a:endParaRPr lang="en-US" altLang="ko-KR" sz="1200" dirty="0"/>
          </a:p>
          <a:p>
            <a:r>
              <a:rPr lang="en-US" altLang="ko-KR" sz="1200" dirty="0"/>
              <a:t>“[CUC] need to invest for pure water and civil safety."</a:t>
            </a:r>
          </a:p>
          <a:p>
            <a:r>
              <a:rPr lang="en-US" altLang="ko-KR" sz="1200" dirty="0"/>
              <a:t>"It's never wrong to be over safe about these kinds of things</a:t>
            </a:r>
            <a:r>
              <a:rPr lang="en-US" altLang="ko-KR" sz="1200" dirty="0" smtClean="0"/>
              <a:t>"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8496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8377" y="876300"/>
            <a:ext cx="7024744" cy="1143000"/>
          </a:xfrm>
        </p:spPr>
        <p:txBody>
          <a:bodyPr/>
          <a:lstStyle/>
          <a:p>
            <a:r>
              <a:rPr lang="en-US" altLang="ko-KR" dirty="0"/>
              <a:t>Result-Experiment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294" y="2697506"/>
            <a:ext cx="2247021" cy="1685266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7075" y="2752125"/>
            <a:ext cx="3119400" cy="23395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91" y="3908835"/>
            <a:ext cx="2967000" cy="2225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800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AquaCheck</a:t>
            </a:r>
            <a:r>
              <a:rPr lang="en-US" altLang="ko-KR" dirty="0" smtClean="0"/>
              <a:t> </a:t>
            </a:r>
          </a:p>
          <a:p>
            <a:r>
              <a:rPr lang="en-US" altLang="ko-KR" dirty="0" err="1" smtClean="0"/>
              <a:t>Hach</a:t>
            </a:r>
            <a:r>
              <a:rPr lang="en-US" altLang="ko-KR" dirty="0" smtClean="0"/>
              <a:t> Company, USA</a:t>
            </a:r>
            <a:endParaRPr lang="ko-KR" altLang="en-US" dirty="0"/>
          </a:p>
        </p:txBody>
      </p:sp>
      <p:sp>
        <p:nvSpPr>
          <p:cNvPr id="7" name="설명선 2 6"/>
          <p:cNvSpPr/>
          <p:nvPr/>
        </p:nvSpPr>
        <p:spPr>
          <a:xfrm>
            <a:off x="3836775" y="2582089"/>
            <a:ext cx="914400" cy="304800"/>
          </a:xfrm>
          <a:prstGeom prst="borderCallout2">
            <a:avLst>
              <a:gd name="adj1" fmla="val 53036"/>
              <a:gd name="adj2" fmla="val -4047"/>
              <a:gd name="adj3" fmla="val 48750"/>
              <a:gd name="adj4" fmla="val -2381"/>
              <a:gd name="adj5" fmla="val 348215"/>
              <a:gd name="adj6" fmla="val -6238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pH</a:t>
            </a:r>
            <a:endParaRPr lang="ko-KR" altLang="en-US" dirty="0"/>
          </a:p>
        </p:txBody>
      </p:sp>
      <p:sp>
        <p:nvSpPr>
          <p:cNvPr id="8" name="설명선 2 7"/>
          <p:cNvSpPr/>
          <p:nvPr/>
        </p:nvSpPr>
        <p:spPr>
          <a:xfrm>
            <a:off x="4293975" y="3787348"/>
            <a:ext cx="1107516" cy="2691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229"/>
              <a:gd name="adj6" fmla="val -97812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Chlorine</a:t>
            </a:r>
            <a:endParaRPr lang="ko-KR" altLang="en-US" dirty="0"/>
          </a:p>
        </p:txBody>
      </p:sp>
      <p:sp>
        <p:nvSpPr>
          <p:cNvPr id="9" name="설명선 2 8"/>
          <p:cNvSpPr/>
          <p:nvPr/>
        </p:nvSpPr>
        <p:spPr>
          <a:xfrm>
            <a:off x="4320749" y="4531499"/>
            <a:ext cx="1080741" cy="2691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003"/>
              <a:gd name="adj6" fmla="val -117042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Alkaline</a:t>
            </a:r>
            <a:endParaRPr lang="ko-KR" altLang="en-US" dirty="0"/>
          </a:p>
        </p:txBody>
      </p:sp>
      <p:sp>
        <p:nvSpPr>
          <p:cNvPr id="10" name="설명선 2 9"/>
          <p:cNvSpPr/>
          <p:nvPr/>
        </p:nvSpPr>
        <p:spPr>
          <a:xfrm>
            <a:off x="3781048" y="5723930"/>
            <a:ext cx="1476752" cy="2691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0695"/>
              <a:gd name="adj6" fmla="val -49207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Stabilizer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92" y="1447800"/>
            <a:ext cx="2995884" cy="22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6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7686" y="762000"/>
            <a:ext cx="7024744" cy="1143000"/>
          </a:xfrm>
        </p:spPr>
        <p:txBody>
          <a:bodyPr>
            <a:normAutofit/>
          </a:bodyPr>
          <a:lstStyle/>
          <a:p>
            <a:r>
              <a:rPr lang="en-US" altLang="ko-KR" dirty="0"/>
              <a:t>Result-Experiment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22655" y="-940712"/>
            <a:ext cx="2286000" cy="8216909"/>
          </a:xfrm>
        </p:spPr>
      </p:pic>
      <p:sp>
        <p:nvSpPr>
          <p:cNvPr id="6" name="타원 5"/>
          <p:cNvSpPr/>
          <p:nvPr/>
        </p:nvSpPr>
        <p:spPr>
          <a:xfrm>
            <a:off x="1095103" y="3657600"/>
            <a:ext cx="873034" cy="84908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4800600" y="3657600"/>
            <a:ext cx="873034" cy="84908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68977" y="46482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*Rain water result did not differ much from Star water’s and San Jose’s Filtered water’s result.</a:t>
            </a:r>
          </a:p>
          <a:p>
            <a:r>
              <a:rPr lang="en-US" altLang="ko-KR" dirty="0" smtClean="0"/>
              <a:t>*CUC waters’ pH and Alkalinity levels were direct opposite/showed huge gap with Star water’s and Filtered water’s.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5352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US" altLang="ko-KR" dirty="0" smtClean="0"/>
              <a:t>Summary/Conclusion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4267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Overall, majority of people were not satisfied with the quality of CUC water because of high Chlorine level, white substances remaining after washing dishes, and unknown health risk. However, most of </a:t>
            </a:r>
            <a:r>
              <a:rPr lang="en-US" altLang="ko-KR" dirty="0" smtClean="0"/>
              <a:t>their Chlorine </a:t>
            </a:r>
            <a:r>
              <a:rPr lang="en-US" altLang="ko-KR" dirty="0"/>
              <a:t>argument was not well-supported when asked to provide its source. Because of these concerns and inconveniences, bottled waters are used for certain daily tasks which </a:t>
            </a:r>
            <a:r>
              <a:rPr lang="en-US" altLang="ko-KR" dirty="0" smtClean="0"/>
              <a:t>varied </a:t>
            </a:r>
            <a:r>
              <a:rPr lang="en-US" altLang="ko-KR" dirty="0"/>
              <a:t>from </a:t>
            </a:r>
            <a:r>
              <a:rPr lang="en-US" altLang="ko-KR" dirty="0" err="1"/>
              <a:t>surveyees</a:t>
            </a:r>
            <a:r>
              <a:rPr lang="en-US" altLang="ko-KR" dirty="0"/>
              <a:t> to </a:t>
            </a:r>
            <a:r>
              <a:rPr lang="en-US" altLang="ko-KR" dirty="0" err="1"/>
              <a:t>surveyees</a:t>
            </a:r>
            <a:r>
              <a:rPr lang="en-US" altLang="ko-KR" dirty="0"/>
              <a:t>. </a:t>
            </a:r>
            <a:r>
              <a:rPr lang="en-US" altLang="ko-KR" dirty="0" err="1"/>
              <a:t>S</a:t>
            </a:r>
            <a:r>
              <a:rPr lang="en-US" altLang="ko-KR" dirty="0" err="1" smtClean="0"/>
              <a:t>urveyees</a:t>
            </a:r>
            <a:r>
              <a:rPr lang="en-US" altLang="ko-KR" dirty="0" smtClean="0"/>
              <a:t> </a:t>
            </a:r>
            <a:r>
              <a:rPr lang="en-US" altLang="ko-KR" dirty="0"/>
              <a:t>reported </a:t>
            </a:r>
            <a:r>
              <a:rPr lang="en-US" altLang="ko-KR" dirty="0" smtClean="0"/>
              <a:t>that bottled water is </a:t>
            </a:r>
            <a:r>
              <a:rPr lang="en-US" altLang="ko-KR" dirty="0"/>
              <a:t>“good” and “safe,” but these claims were </a:t>
            </a:r>
            <a:r>
              <a:rPr lang="en-US" altLang="ko-KR" dirty="0" smtClean="0"/>
              <a:t>too </a:t>
            </a:r>
            <a:r>
              <a:rPr lang="en-US" altLang="ko-KR" dirty="0"/>
              <a:t>vague and not supported as well. Although the 2013 report on municipal water quality provided by CUC </a:t>
            </a:r>
            <a:r>
              <a:rPr lang="en-US" altLang="ko-KR" dirty="0" smtClean="0"/>
              <a:t>stated that </a:t>
            </a:r>
            <a:r>
              <a:rPr lang="en-US" altLang="ko-KR" dirty="0"/>
              <a:t>their water met all primary EPA </a:t>
            </a:r>
            <a:r>
              <a:rPr lang="en-US" altLang="ko-KR" dirty="0" smtClean="0"/>
              <a:t>standards, </a:t>
            </a:r>
            <a:r>
              <a:rPr lang="en-US" altLang="ko-KR" dirty="0"/>
              <a:t>but people who consider tap water “unsafe” argues that people who have been drinking water got kidney problems and other health issues.</a:t>
            </a:r>
            <a:endParaRPr lang="ko-KR" altLang="ko-KR" dirty="0"/>
          </a:p>
          <a:p>
            <a:pPr>
              <a:lnSpc>
                <a:spcPct val="12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104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762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Brainstorm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4279"/>
          <a:stretch/>
        </p:blipFill>
        <p:spPr>
          <a:xfrm>
            <a:off x="609601" y="1371600"/>
            <a:ext cx="3886199" cy="3657600"/>
          </a:xfrm>
        </p:spPr>
      </p:pic>
      <p:pic>
        <p:nvPicPr>
          <p:cNvPr id="5" name="내용 개체 틀 5" descr="Outline and Brainstorm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r="20115"/>
          <a:stretch/>
        </p:blipFill>
        <p:spPr>
          <a:xfrm>
            <a:off x="4495800" y="2590800"/>
            <a:ext cx="41148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67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5181600" y="1849398"/>
            <a:ext cx="3048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13808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Reflection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Strength: Used more than one (required) methodology, so I was able to examine in many perspective</a:t>
            </a:r>
          </a:p>
          <a:p>
            <a:pPr marL="6858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Weakness: lack of time-couldn’t go in depth with analysis for experiment</a:t>
            </a:r>
          </a:p>
          <a:p>
            <a:pPr marL="68580" indent="0">
              <a:buNone/>
            </a:pP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09600" y="509609"/>
            <a:ext cx="7024744" cy="6487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616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492" y="1295400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Improvement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3492" y="1943101"/>
            <a:ext cx="6777317" cy="2514600"/>
          </a:xfrm>
        </p:spPr>
        <p:txBody>
          <a:bodyPr/>
          <a:lstStyle/>
          <a:p>
            <a:r>
              <a:rPr lang="en-US" altLang="ko-KR" dirty="0" smtClean="0"/>
              <a:t>The survey had technical difficulties and some questions were hard to understand</a:t>
            </a:r>
          </a:p>
          <a:p>
            <a:r>
              <a:rPr lang="en-US" altLang="ko-KR" dirty="0" smtClean="0"/>
              <a:t>More data collection</a:t>
            </a:r>
          </a:p>
          <a:p>
            <a:r>
              <a:rPr lang="en-US" altLang="ko-KR" dirty="0" smtClean="0"/>
              <a:t>More research on how pH, Alkaline, Chlorine, and Stabilizer level affects the quality of water.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990600" y="4381500"/>
            <a:ext cx="7024744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 smtClean="0"/>
              <a:t>Future Research: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043492" y="4838700"/>
            <a:ext cx="6777317" cy="1184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How pH, chlorine, alkaline, and stabilizer levels affect water in relation to human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09600" y="509608"/>
            <a:ext cx="7024744" cy="7857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 smtClean="0"/>
              <a:t>Reflection (cont.)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27329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altLang="ko-KR" sz="5400" dirty="0" smtClean="0"/>
              <a:t>THANK YOU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56262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762000"/>
          </a:xfrm>
        </p:spPr>
        <p:txBody>
          <a:bodyPr/>
          <a:lstStyle/>
          <a:p>
            <a:r>
              <a:rPr lang="en-US" altLang="ko-KR" dirty="0" smtClean="0"/>
              <a:t>Research Proposal</a:t>
            </a:r>
            <a:endParaRPr lang="ko-KR" altLang="en-US" dirty="0"/>
          </a:p>
        </p:txBody>
      </p:sp>
      <p:pic>
        <p:nvPicPr>
          <p:cNvPr id="6" name="내용 개체 틀 5" descr="Argumentative Essay - Microsoft Wor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3094"/>
            <a:ext cx="3962400" cy="2224506"/>
          </a:xfrm>
        </p:spPr>
      </p:pic>
      <p:pic>
        <p:nvPicPr>
          <p:cNvPr id="8" name="그림 7" descr="Argumentative Essay - Microsoft Wo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52" y="1430650"/>
            <a:ext cx="3966754" cy="2226950"/>
          </a:xfrm>
          <a:prstGeom prst="rect">
            <a:avLst/>
          </a:prstGeom>
        </p:spPr>
      </p:pic>
      <p:pic>
        <p:nvPicPr>
          <p:cNvPr id="9" name="그림 8" descr="Argumentative Essay - Microsoft Wor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2539"/>
            <a:ext cx="3938452" cy="2211061"/>
          </a:xfrm>
          <a:prstGeom prst="rect">
            <a:avLst/>
          </a:prstGeom>
        </p:spPr>
      </p:pic>
      <p:pic>
        <p:nvPicPr>
          <p:cNvPr id="10" name="그림 9" descr="Argumentative Essay - Microsoft Wor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52" y="3703206"/>
            <a:ext cx="3990702" cy="22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495675" cy="5253064"/>
          </a:xfrm>
          <a:prstGeom prst="rect">
            <a:avLst/>
          </a:prstGeom>
          <a:noFill/>
          <a:ln>
            <a:noFill/>
          </a:ln>
          <a:effectLst>
            <a:softEdge rad="1066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I chose this topic: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Water is an important matter</a:t>
            </a:r>
          </a:p>
          <a:p>
            <a:r>
              <a:rPr lang="en-US" altLang="ko-KR" dirty="0"/>
              <a:t>I </a:t>
            </a:r>
            <a:r>
              <a:rPr lang="en-US" altLang="ko-KR" dirty="0" smtClean="0"/>
              <a:t>have been using it everyday (experience)</a:t>
            </a:r>
          </a:p>
          <a:p>
            <a:r>
              <a:rPr lang="en-US" altLang="ko-KR" dirty="0" smtClean="0"/>
              <a:t>Thought it would be informative and beneficial to everyone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33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914400"/>
          </a:xfrm>
        </p:spPr>
        <p:txBody>
          <a:bodyPr/>
          <a:lstStyle/>
          <a:p>
            <a:r>
              <a:rPr lang="en-US" altLang="ko-KR" dirty="0" smtClean="0"/>
              <a:t>Reading Notes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3145" r="7930" b="2187"/>
          <a:stretch/>
        </p:blipFill>
        <p:spPr>
          <a:xfrm>
            <a:off x="716280" y="1473744"/>
            <a:ext cx="3429000" cy="3054274"/>
          </a:xfrm>
          <a:prstGeom prst="rect">
            <a:avLst/>
          </a:prstGeom>
        </p:spPr>
      </p:pic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4" r="2914" b="21127"/>
          <a:stretch/>
        </p:blipFill>
        <p:spPr>
          <a:xfrm>
            <a:off x="4343400" y="1486807"/>
            <a:ext cx="3864977" cy="2462349"/>
          </a:xfrm>
        </p:spPr>
      </p:pic>
      <p:sp>
        <p:nvSpPr>
          <p:cNvPr id="6" name="TextBox 5"/>
          <p:cNvSpPr txBox="1"/>
          <p:nvPr/>
        </p:nvSpPr>
        <p:spPr>
          <a:xfrm>
            <a:off x="5018314" y="3313611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ko-KR" dirty="0" smtClean="0"/>
              <a:t>The Drinking Water Quality by Colin Ingram</a:t>
            </a:r>
          </a:p>
          <a:p>
            <a:endParaRPr lang="en-US" altLang="ko-KR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ko-KR" dirty="0" smtClean="0"/>
              <a:t>Water Quality 2014 by Bureau of Environmental and Coastal Quality</a:t>
            </a:r>
          </a:p>
          <a:p>
            <a:endParaRPr lang="en-US" altLang="ko-KR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ko-KR" dirty="0" smtClean="0"/>
              <a:t>2013 Water Report by Commonwealth Utility Corporation</a:t>
            </a:r>
            <a:endParaRPr lang="ko-KR" altLang="en-US" dirty="0"/>
          </a:p>
        </p:txBody>
      </p:sp>
      <p:pic>
        <p:nvPicPr>
          <p:cNvPr id="7" name="그림 6" descr="Reading notes.docx - Microsoft Word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8" y="3641748"/>
            <a:ext cx="4049486" cy="24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04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9144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76400" y="1447800"/>
            <a:ext cx="6781800" cy="4384829"/>
          </a:xfrm>
        </p:spPr>
        <p:txBody>
          <a:bodyPr>
            <a:noAutofit/>
          </a:bodyPr>
          <a:lstStyle/>
          <a:p>
            <a:r>
              <a:rPr lang="en-US" altLang="ko-KR" sz="1200" dirty="0"/>
              <a:t>Baumgartner, M. (2014, May 3). Study: Bottled Water No Safer Than Tap Water. ABC News. Retrieved July 10, 2014, from http://</a:t>
            </a:r>
            <a:r>
              <a:rPr lang="en-US" altLang="ko-KR" sz="1200" dirty="0" smtClean="0"/>
              <a:t>abcnews.go.com/Business/study-bottled-water-safer-tap-water/story?id=87558</a:t>
            </a:r>
          </a:p>
          <a:p>
            <a:endParaRPr lang="ko-KR" altLang="ko-KR" sz="1200" dirty="0"/>
          </a:p>
          <a:p>
            <a:r>
              <a:rPr lang="en-US" altLang="ko-KR" sz="1200" dirty="0"/>
              <a:t>Bearden, C., Chambers, D., Okano, R., &amp; </a:t>
            </a:r>
            <a:r>
              <a:rPr lang="en-US" altLang="ko-KR" sz="1200" dirty="0" err="1"/>
              <a:t>Yuknavage</a:t>
            </a:r>
            <a:r>
              <a:rPr lang="en-US" altLang="ko-KR" sz="1200" dirty="0"/>
              <a:t>, K. (2014, June 1). Commonwealth of the Northern Mariana Islands Integrated 305(b) and 303(d) Water Quality Assessment Report . Retrieved July 9, 2014, from http://</a:t>
            </a:r>
            <a:r>
              <a:rPr lang="en-US" altLang="ko-KR" sz="1200" dirty="0" smtClean="0"/>
              <a:t>www.deq.gov.mp/resources/files/Draft%20CNMI%202014%20Integrated%20Report.pdf</a:t>
            </a:r>
          </a:p>
          <a:p>
            <a:endParaRPr lang="ko-KR" altLang="ko-KR" sz="1200" dirty="0"/>
          </a:p>
          <a:p>
            <a:r>
              <a:rPr lang="en-US" altLang="ko-KR" sz="1200" dirty="0" err="1"/>
              <a:t>Carruth</a:t>
            </a:r>
            <a:r>
              <a:rPr lang="en-US" altLang="ko-KR" sz="1200" dirty="0"/>
              <a:t>, R. (2003, January 1). Ground-Water Resources of Saipan, Commonwealth of the Northern Mariana Islands. Ground-Water Resources of Saipan, Commonwealth of the Northern </a:t>
            </a:r>
            <a:r>
              <a:rPr lang="en-US" altLang="ko-KR" sz="1200" dirty="0" err="1"/>
              <a:t>Meriana</a:t>
            </a:r>
            <a:r>
              <a:rPr lang="en-US" altLang="ko-KR" sz="1200" dirty="0"/>
              <a:t> Islands. Retrieved July 9, 2014, from http://</a:t>
            </a:r>
            <a:r>
              <a:rPr lang="en-US" altLang="ko-KR" sz="1200" dirty="0" smtClean="0"/>
              <a:t>pubs.usgs.gov/wri/wri034178/htdocs/wrir03-4178.html</a:t>
            </a:r>
          </a:p>
          <a:p>
            <a:endParaRPr lang="ko-KR" altLang="ko-KR" sz="1200" dirty="0"/>
          </a:p>
          <a:p>
            <a:r>
              <a:rPr lang="en-US" altLang="ko-KR" sz="1200" dirty="0"/>
              <a:t>Ingram, C. (1991). Questions And Answers. The Drinking Water Book: A Complete Guide to Safe Drinking Water. Berkeley, CA: Ten Speed Press</a:t>
            </a:r>
            <a:r>
              <a:rPr lang="en-US" altLang="ko-KR" sz="1200" dirty="0" smtClean="0"/>
              <a:t>.</a:t>
            </a:r>
          </a:p>
          <a:p>
            <a:endParaRPr lang="ko-KR" altLang="ko-KR" sz="1200" dirty="0"/>
          </a:p>
          <a:p>
            <a:r>
              <a:rPr lang="en-US" altLang="ko-KR" sz="1200" dirty="0" err="1"/>
              <a:t>Peppard</a:t>
            </a:r>
            <a:r>
              <a:rPr lang="en-US" altLang="ko-KR" sz="1200" dirty="0"/>
              <a:t>, C. (Director) (2013, February 12). Where we get our fresh water . TED-ED. Lecture conducted from TED</a:t>
            </a:r>
            <a:r>
              <a:rPr lang="en-US" altLang="ko-KR" sz="1200" dirty="0" smtClean="0"/>
              <a:t>.</a:t>
            </a:r>
          </a:p>
          <a:p>
            <a:endParaRPr lang="ko-KR" altLang="ko-KR" sz="1200" dirty="0"/>
          </a:p>
          <a:p>
            <a:r>
              <a:rPr lang="en-US" altLang="ko-KR" sz="1200" dirty="0"/>
              <a:t>Commonwealth Utility </a:t>
            </a:r>
            <a:r>
              <a:rPr lang="en-US" altLang="ko-KR" sz="1200" dirty="0" err="1"/>
              <a:t>Coporation</a:t>
            </a:r>
            <a:r>
              <a:rPr lang="en-US" altLang="ko-KR" sz="1200" dirty="0"/>
              <a:t>. (2014, July). </a:t>
            </a:r>
            <a:r>
              <a:rPr lang="en-US" altLang="ko-KR" sz="1200" dirty="0" err="1"/>
              <a:t>Commonwelath</a:t>
            </a:r>
            <a:r>
              <a:rPr lang="en-US" altLang="ko-KR" sz="1200" dirty="0"/>
              <a:t> Utility News (2013 Water Quality Report). Retrieved from http://www.cucgov.org/wp-content/uploads/2014/06/CCR-2013.pdf</a:t>
            </a:r>
            <a:endParaRPr lang="ko-KR" altLang="ko-KR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371600"/>
            <a:ext cx="114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</a:t>
            </a:r>
            <a:r>
              <a:rPr lang="en-US" altLang="ko-KR" dirty="0" smtClean="0"/>
              <a:t>rticle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Study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Article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Book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Video</a:t>
            </a:r>
          </a:p>
          <a:p>
            <a:endParaRPr lang="en-US" altLang="ko-KR" dirty="0"/>
          </a:p>
          <a:p>
            <a:r>
              <a:rPr lang="en-US" altLang="ko-KR" dirty="0" smtClean="0"/>
              <a:t>Study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9396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Primary and secondary Questions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94" y="4114800"/>
            <a:ext cx="2066925" cy="20669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CUC improve their water quality?</a:t>
            </a:r>
            <a:endParaRPr lang="ko-KR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ko-KR" dirty="0"/>
              <a:t>Are the residents of Saipan satisfied with the quality of CUC water?</a:t>
            </a:r>
            <a:endParaRPr lang="ko-KR" altLang="ko-KR" dirty="0"/>
          </a:p>
          <a:p>
            <a:pPr lvl="0"/>
            <a:r>
              <a:rPr lang="en-US" altLang="ko-KR" dirty="0"/>
              <a:t>What do people mostly use the CUC water for and is it safe?</a:t>
            </a:r>
            <a:endParaRPr lang="ko-KR" altLang="ko-KR" dirty="0"/>
          </a:p>
          <a:p>
            <a:pPr lvl="0"/>
            <a:r>
              <a:rPr lang="en-US" altLang="ko-KR" dirty="0"/>
              <a:t>How does the resident feel about the quality of other alternative sources</a:t>
            </a:r>
            <a:r>
              <a:rPr lang="en-US" altLang="ko-KR" dirty="0" smtClean="0"/>
              <a:t>?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1555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US" altLang="ko-KR" dirty="0" smtClean="0"/>
              <a:t>Methodology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Survey</a:t>
            </a:r>
          </a:p>
          <a:p>
            <a:pPr lvl="1"/>
            <a:r>
              <a:rPr lang="en-US" altLang="ko-KR" dirty="0" smtClean="0"/>
              <a:t>Made using </a:t>
            </a:r>
            <a:r>
              <a:rPr lang="en-US" altLang="ko-KR" dirty="0" err="1" smtClean="0"/>
              <a:t>Surveymonkey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Distributed manually at: Blue Sky Market and </a:t>
            </a:r>
            <a:r>
              <a:rPr lang="en-US" altLang="ko-KR" dirty="0" err="1" smtClean="0"/>
              <a:t>Joeten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Kiyu</a:t>
            </a:r>
            <a:r>
              <a:rPr lang="en-US" altLang="ko-KR" dirty="0" smtClean="0"/>
              <a:t> Library</a:t>
            </a:r>
          </a:p>
          <a:p>
            <a:pPr lvl="1"/>
            <a:r>
              <a:rPr lang="en-US" altLang="ko-KR" dirty="0" smtClean="0"/>
              <a:t>Distributed electronically to: Northern Marianas College Summer English 202 Class</a:t>
            </a:r>
          </a:p>
          <a:p>
            <a:pPr marL="365760" lvl="1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Interview</a:t>
            </a:r>
          </a:p>
          <a:p>
            <a:pPr lvl="1"/>
            <a:r>
              <a:rPr lang="en-US" altLang="ko-KR" dirty="0" smtClean="0"/>
              <a:t>Formally for the first 15 minutes and informally for the last 25 minutes.</a:t>
            </a:r>
          </a:p>
          <a:p>
            <a:pPr marL="365760" lvl="1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Experiment</a:t>
            </a:r>
          </a:p>
          <a:p>
            <a:pPr lvl="1"/>
            <a:r>
              <a:rPr lang="en-US" altLang="ko-KR" dirty="0" smtClean="0"/>
              <a:t>Tested pH, Chlorine, Alkaline, and Stabilizer level using </a:t>
            </a:r>
            <a:r>
              <a:rPr lang="en-US" altLang="ko-KR" dirty="0" err="1" smtClean="0"/>
              <a:t>AquaChek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Followed the procedure written on </a:t>
            </a:r>
            <a:r>
              <a:rPr lang="en-US" altLang="ko-KR" dirty="0" err="1" smtClean="0"/>
              <a:t>AquaChek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89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US" altLang="ko-KR" dirty="0" smtClean="0"/>
              <a:t>Schedule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/>
          <a:lstStyle/>
          <a:p>
            <a:r>
              <a:rPr lang="en-US" altLang="ko-KR" dirty="0" smtClean="0"/>
              <a:t>few changes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5070"/>
              </p:ext>
            </p:extLst>
          </p:nvPr>
        </p:nvGraphicFramePr>
        <p:xfrm>
          <a:off x="914400" y="2514600"/>
          <a:ext cx="7315201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5158"/>
                <a:gridCol w="780713"/>
                <a:gridCol w="1196183"/>
                <a:gridCol w="1529104"/>
                <a:gridCol w="34043"/>
              </a:tblGrid>
              <a:tr h="3212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To-do list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934" marR="793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Initial Plan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934" marR="793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r>
                        <a:rPr lang="en-US" sz="1100" kern="100" baseline="30000">
                          <a:effectLst/>
                        </a:rPr>
                        <a:t>st</a:t>
                      </a:r>
                      <a:r>
                        <a:rPr lang="en-US" sz="1100" kern="100">
                          <a:effectLst/>
                        </a:rPr>
                        <a:t> Revision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934" marR="7934" marT="0" marB="0" anchor="ctr"/>
                </a:tc>
                <a:tc gridSpan="2"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Final Plan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934" marR="7934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85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Survey questions approved/ Interview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100" kern="100">
                          <a:effectLst/>
                        </a:rPr>
                        <a:t>July 14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100" kern="100">
                          <a:effectLst/>
                        </a:rPr>
                        <a:t>July 16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16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50" kern="100">
                          <a:effectLst/>
                        </a:rPr>
                        <a:t> 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569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Distribution of survey questions/ Interview/ Research (Literature)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15-17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17-21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17-21, July 23 (in class) 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50" kern="100">
                          <a:effectLst/>
                        </a:rPr>
                        <a:t> 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12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pH experiment/ Research (Literature)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18-19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24-25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50" kern="100">
                          <a:effectLst/>
                        </a:rPr>
                        <a:t> 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12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Analyzing Result/ Rough Draft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20-21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21-23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21-25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50" kern="100">
                          <a:effectLst/>
                        </a:rPr>
                        <a:t> 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85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Conference with instructor/ Revision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22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50" kern="100">
                          <a:effectLst/>
                        </a:rPr>
                        <a:t> 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12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Writing Process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23-24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24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25-27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50" kern="100">
                          <a:effectLst/>
                        </a:rPr>
                        <a:t> 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12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Conference with instructor/ Final Revision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25-27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25-27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28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50" kern="100">
                          <a:effectLst/>
                        </a:rPr>
                        <a:t> 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12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Final Research Paper/ Presentation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28-29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28-29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July 29</a:t>
                      </a:r>
                      <a:endParaRPr lang="ko-KR" sz="105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8656" marR="8656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o-KR" sz="1050" kern="100" dirty="0">
                          <a:effectLst/>
                        </a:rPr>
                        <a:t> </a:t>
                      </a:r>
                      <a:endParaRPr lang="ko-KR" sz="105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9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스틴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오스틴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오스틴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524</TotalTime>
  <Words>2186</Words>
  <Application>Microsoft Office PowerPoint</Application>
  <PresentationFormat>화면 슬라이드 쇼(4:3)</PresentationFormat>
  <Paragraphs>734</Paragraphs>
  <Slides>22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오스틴</vt:lpstr>
      <vt:lpstr>Saipan’s Water quality </vt:lpstr>
      <vt:lpstr>Brainstorm</vt:lpstr>
      <vt:lpstr>Research Proposal</vt:lpstr>
      <vt:lpstr>Why I chose this topic:</vt:lpstr>
      <vt:lpstr>Reading Notes</vt:lpstr>
      <vt:lpstr>References</vt:lpstr>
      <vt:lpstr>Primary and secondary Questions</vt:lpstr>
      <vt:lpstr>Methodology</vt:lpstr>
      <vt:lpstr>Schedule</vt:lpstr>
      <vt:lpstr>Survey Questions</vt:lpstr>
      <vt:lpstr>Results-Survey</vt:lpstr>
      <vt:lpstr>PowerPoint 프레젠테이션</vt:lpstr>
      <vt:lpstr>PowerPoint 프레젠테이션</vt:lpstr>
      <vt:lpstr>Comments:</vt:lpstr>
      <vt:lpstr>Result-Interview</vt:lpstr>
      <vt:lpstr>Interviews</vt:lpstr>
      <vt:lpstr>Result-Experiment</vt:lpstr>
      <vt:lpstr>Result-Experiment</vt:lpstr>
      <vt:lpstr>Summary/Conclusion</vt:lpstr>
      <vt:lpstr>Reflection</vt:lpstr>
      <vt:lpstr>Improvement</vt:lpstr>
      <vt:lpstr>PowerPoint 프레젠테이션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Saipan’s Water quality</dc:title>
  <dc:creator>thstndk</dc:creator>
  <cp:lastModifiedBy>thstndk</cp:lastModifiedBy>
  <cp:revision>28</cp:revision>
  <dcterms:created xsi:type="dcterms:W3CDTF">2014-07-25T02:04:03Z</dcterms:created>
  <dcterms:modified xsi:type="dcterms:W3CDTF">2014-07-29T03:57:16Z</dcterms:modified>
</cp:coreProperties>
</file>