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800"/>
              <a:buNone/>
              <a:defRPr sz="3800"/>
            </a:lvl1pPr>
            <a:lvl2pPr lvl="1" algn="ctr">
              <a:spcBef>
                <a:spcPts val="0"/>
              </a:spcBef>
              <a:buSzPts val="3800"/>
              <a:buNone/>
              <a:defRPr sz="3800"/>
            </a:lvl2pPr>
            <a:lvl3pPr lvl="2" algn="ctr">
              <a:spcBef>
                <a:spcPts val="0"/>
              </a:spcBef>
              <a:buSzPts val="3800"/>
              <a:buNone/>
              <a:defRPr sz="3800"/>
            </a:lvl3pPr>
            <a:lvl4pPr lvl="3" algn="ctr">
              <a:spcBef>
                <a:spcPts val="0"/>
              </a:spcBef>
              <a:buSzPts val="3800"/>
              <a:buNone/>
              <a:defRPr sz="3800"/>
            </a:lvl4pPr>
            <a:lvl5pPr lvl="4" algn="ctr">
              <a:spcBef>
                <a:spcPts val="0"/>
              </a:spcBef>
              <a:buSzPts val="3800"/>
              <a:buNone/>
              <a:defRPr sz="3800"/>
            </a:lvl5pPr>
            <a:lvl6pPr lvl="5" algn="ctr">
              <a:spcBef>
                <a:spcPts val="0"/>
              </a:spcBef>
              <a:buSzPts val="3800"/>
              <a:buNone/>
              <a:defRPr sz="3800"/>
            </a:lvl6pPr>
            <a:lvl7pPr lvl="6" algn="ctr">
              <a:spcBef>
                <a:spcPts val="0"/>
              </a:spcBef>
              <a:buSzPts val="3800"/>
              <a:buNone/>
              <a:defRPr sz="3800"/>
            </a:lvl7pPr>
            <a:lvl8pPr lvl="7" algn="ctr">
              <a:spcBef>
                <a:spcPts val="0"/>
              </a:spcBef>
              <a:buSzPts val="3800"/>
              <a:buNone/>
              <a:defRPr sz="3800"/>
            </a:lvl8pPr>
            <a:lvl9pPr lvl="8" algn="ctr">
              <a:spcBef>
                <a:spcPts val="0"/>
              </a:spcBef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300"/>
              <a:buChar char="●"/>
              <a:defRPr/>
            </a:lvl1pPr>
            <a:lvl2pPr lvl="1" algn="ctr">
              <a:spcBef>
                <a:spcPts val="0"/>
              </a:spcBef>
              <a:buSzPts val="1100"/>
              <a:buChar char="○"/>
              <a:defRPr/>
            </a:lvl2pPr>
            <a:lvl3pPr lvl="2" algn="ctr">
              <a:spcBef>
                <a:spcPts val="0"/>
              </a:spcBef>
              <a:buSzPts val="1100"/>
              <a:buChar char="■"/>
              <a:defRPr/>
            </a:lvl3pPr>
            <a:lvl4pPr lvl="3" algn="ctr">
              <a:spcBef>
                <a:spcPts val="0"/>
              </a:spcBef>
              <a:buSzPts val="1100"/>
              <a:buChar char="●"/>
              <a:defRPr/>
            </a:lvl4pPr>
            <a:lvl5pPr lvl="4" algn="ctr">
              <a:spcBef>
                <a:spcPts val="0"/>
              </a:spcBef>
              <a:buSzPts val="1100"/>
              <a:buChar char="○"/>
              <a:defRPr/>
            </a:lvl5pPr>
            <a:lvl6pPr lvl="5" algn="ctr">
              <a:spcBef>
                <a:spcPts val="0"/>
              </a:spcBef>
              <a:buSzPts val="1100"/>
              <a:buChar char="■"/>
              <a:defRPr/>
            </a:lvl6pPr>
            <a:lvl7pPr lvl="6" algn="ctr">
              <a:spcBef>
                <a:spcPts val="0"/>
              </a:spcBef>
              <a:buSzPts val="1100"/>
              <a:buChar char="●"/>
              <a:defRPr/>
            </a:lvl7pPr>
            <a:lvl8pPr lvl="7" algn="ctr">
              <a:spcBef>
                <a:spcPts val="0"/>
              </a:spcBef>
              <a:buSzPts val="1100"/>
              <a:buChar char="○"/>
              <a:defRPr/>
            </a:lvl8pPr>
            <a:lvl9pPr lvl="8" algn="ctr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200"/>
              <a:buNone/>
              <a:defRPr sz="3200"/>
            </a:lvl1pPr>
            <a:lvl2pPr lvl="1" algn="ctr">
              <a:spcBef>
                <a:spcPts val="0"/>
              </a:spcBef>
              <a:buSzPts val="3200"/>
              <a:buNone/>
              <a:defRPr sz="3200"/>
            </a:lvl2pPr>
            <a:lvl3pPr lvl="2" algn="ctr">
              <a:spcBef>
                <a:spcPts val="0"/>
              </a:spcBef>
              <a:buSzPts val="3200"/>
              <a:buNone/>
              <a:defRPr sz="3200"/>
            </a:lvl3pPr>
            <a:lvl4pPr lvl="3" algn="ctr">
              <a:spcBef>
                <a:spcPts val="0"/>
              </a:spcBef>
              <a:buSzPts val="3200"/>
              <a:buNone/>
              <a:defRPr sz="3200"/>
            </a:lvl4pPr>
            <a:lvl5pPr lvl="4" algn="ctr">
              <a:spcBef>
                <a:spcPts val="0"/>
              </a:spcBef>
              <a:buSzPts val="3200"/>
              <a:buNone/>
              <a:defRPr sz="3200"/>
            </a:lvl5pPr>
            <a:lvl6pPr lvl="5" algn="ctr">
              <a:spcBef>
                <a:spcPts val="0"/>
              </a:spcBef>
              <a:buSzPts val="3200"/>
              <a:buNone/>
              <a:defRPr sz="3200"/>
            </a:lvl6pPr>
            <a:lvl7pPr lvl="6" algn="ctr">
              <a:spcBef>
                <a:spcPts val="0"/>
              </a:spcBef>
              <a:buSzPts val="3200"/>
              <a:buNone/>
              <a:defRPr sz="3200"/>
            </a:lvl7pPr>
            <a:lvl8pPr lvl="7" algn="ctr">
              <a:spcBef>
                <a:spcPts val="0"/>
              </a:spcBef>
              <a:buSzPts val="3200"/>
              <a:buNone/>
              <a:defRPr sz="3200"/>
            </a:lvl8pPr>
            <a:lvl9pPr lvl="8" algn="ctr">
              <a:spcBef>
                <a:spcPts val="0"/>
              </a:spcBef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957200" y="2250850"/>
            <a:ext cx="5229600" cy="779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4800"/>
              <a:t>School Lunches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600575" y="4244300"/>
            <a:ext cx="3204600" cy="420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By: </a:t>
            </a:r>
            <a:r>
              <a:rPr lang="en" sz="2400">
                <a:solidFill>
                  <a:srgbClr val="000000"/>
                </a:solidFill>
              </a:rPr>
              <a:t>Daesha Santos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9150" y="1036125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Survey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Step 1: I designed a survey coming up with questions of my own to get my results.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Step 2: I proofread my draft survey for any grammatical errors and uploaded a URL on google forms.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Step 3: As I expected feedback from my peers, I got it after it was looked over and answered.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Step 4: I tried my best to finalize the survey, applying the feedback given to me by my teacher and classmates.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Step 5: I uploaded the final draft of the survey and got more responses than I expected.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819150" y="6170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(cont.) Survey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819150" y="1533525"/>
            <a:ext cx="7505700" cy="283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First draft results: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 collected 7 responses.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respondents spent about 5-8 minutes at the most.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3 out of 7 of the respondents (Respondent 1-3)  took it on Tuesday October 3, 2017 from 1:00-1:10 PM and spent about 5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7 respondents (Respondent 4) took it on Tuesday October 3, 2017 from 8:43-8:47 PM and spent about 3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7 respondents (Respondent 5) took it on Wednesday October 4, 2017 from 10:59-11:02 AM and spend about 3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7 respondents (Respondent 6) took it on Friday October 6, 2017 from 12:22-12:28 PM and spend about 6 minutes on the survey </a:t>
            </a:r>
          </a:p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1 out of the 7 respondents (Respondent 7) took it on Saturday October 7, 2017 from 9:05-9:14 AM and spent about 8 minutes on the survey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819150" y="6170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(cont.) Survey 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819150" y="1533525"/>
            <a:ext cx="7505700" cy="283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Final draft results: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 collected 10 responses.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respondents spent about 1-10 minutes at the most.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10 of the respondents (Respondent 1) took it on Thursday September 21, 2017 from 12:40-12:42 PM and spent about 2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2) took it on Friday September 22, 2017 from 9:21-9:25 PM and spent about 4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3) took it on Saturday September 23, 2017 from 1:13-1:16 PM and spent about 2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4) took it on Sunday September 24, 2017 from 12:16-12:18 PM and spent about 2 minutes on the survey </a:t>
            </a:r>
          </a:p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1 out of the 10 respondents (Respondent 5) took it on Sunday September 24, 2017 from 7:12-7:14 PM and spent about 2 minutes on the survey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19150" y="6170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(cont.) Survey 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819150" y="1533525"/>
            <a:ext cx="7505700" cy="283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Final draft results: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6) took it on Monday September 25, 2017 from 7:19-7:22 PM and spent about 3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7) took it on Wednesday September 27, 2017 from 5:02-5:04 PM and spent about 2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8) took it on Monday October 2, 2017 from 6:21-6:24 PM and spent about 2 minutes on the survey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 out of the 10 respondents (Respondent 9) took it on Tuesday October 3, 3017 from 1:00-1:-04 PM and spent about 4 minutes on the survey </a:t>
            </a:r>
          </a:p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1 out of the 10 respondents (Respondent 10) took it on Monday October 9, 2017 from 5:20-5:30 PM and spent about 10 minutes on the survey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Data Collection 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819150" y="16859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Majority of the students think that they benefit from their school given lunches.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came from Saipan and Tinian.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come from schools that populate about 200-300 and 500-+ students from their school district.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only buy lunch once a week.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find their school lunches healthy and not healthy.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are satisfied with their lunches.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agree that lunches should include a salad of their choice. 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rated the menus as satisfactory.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agreed that a dessert of their choice should be included in their lunches.</a:t>
            </a: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Most respondents agree that the money rate of their lunches is fair.</a:t>
            </a:r>
          </a:p>
          <a:p>
            <a:pPr indent="-311150" lvl="0" marL="457200" rtl="0">
              <a:spcBef>
                <a:spcPts val="0"/>
              </a:spcBef>
              <a:buSzPts val="1300"/>
              <a:buChar char="●"/>
            </a:pPr>
            <a:r>
              <a:rPr lang="en"/>
              <a:t>Most respondents agree that their given lunches are beneficial to their body strength throughout the day.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Strengths and Weaknesses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In coming up with the topic of my choice for this project, I thought about all the different things that daily life consists off and the struggle of being a student. I decided to do the topic of “School Lunches” mostly because I am a college student and I actually liked the idea of collecting data on this matter. School lunches has always been a big thing for me; growing up in a school district where you hear is the complaints and see disgusts on the students’ faces as they buy their lunches. I looked deeper into the matter and came up with two questions that would probably ease the students minds and change their outlook.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