
<file path=[Content_Types].xml><?xml version="1.0" encoding="utf-8"?>
<Types xmlns="http://schemas.openxmlformats.org/package/2006/content-types">
  <Default Extension="bin" ContentType="application/vnd.ms-office.activeX"/>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ppt/activeX/activeX5.xml" ContentType="application/vnd.ms-office.activeX+xml"/>
  <Override PartName="/ppt/activeX/activeX6.xml" ContentType="application/vnd.ms-office.activeX+xml"/>
  <Override PartName="/ppt/activeX/activeX7.xml" ContentType="application/vnd.ms-office.activeX+xml"/>
  <Override PartName="/ppt/activeX/activeX8.xml" ContentType="application/vnd.ms-office.activeX+xml"/>
  <Override PartName="/ppt/activeX/activeX9.xml" ContentType="application/vnd.ms-office.activeX+xml"/>
  <Override PartName="/ppt/activeX/activeX10.xml" ContentType="application/vnd.ms-office.activeX+xml"/>
  <Override PartName="/ppt/activeX/activeX11.xml" ContentType="application/vnd.ms-office.activeX+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2"/>
  </p:sldMasterIdLst>
  <p:notesMasterIdLst>
    <p:notesMasterId r:id="rId17"/>
  </p:notesMasterIdLst>
  <p:handoutMasterIdLst>
    <p:handoutMasterId r:id="rId18"/>
  </p:handoutMasterIdLst>
  <p:sldIdLst>
    <p:sldId id="256" r:id="rId3"/>
    <p:sldId id="258" r:id="rId4"/>
    <p:sldId id="257" r:id="rId5"/>
    <p:sldId id="259" r:id="rId6"/>
    <p:sldId id="260" r:id="rId7"/>
    <p:sldId id="261" r:id="rId8"/>
    <p:sldId id="270" r:id="rId9"/>
    <p:sldId id="269" r:id="rId10"/>
    <p:sldId id="271" r:id="rId11"/>
    <p:sldId id="263" r:id="rId12"/>
    <p:sldId id="262" r:id="rId13"/>
    <p:sldId id="264" r:id="rId14"/>
    <p:sldId id="265"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59" autoAdjust="0"/>
    <p:restoredTop sz="96187" autoAdjust="0"/>
  </p:normalViewPr>
  <p:slideViewPr>
    <p:cSldViewPr snapToGrid="0">
      <p:cViewPr varScale="1">
        <p:scale>
          <a:sx n="71" d="100"/>
          <a:sy n="71" d="100"/>
        </p:scale>
        <p:origin x="90" y="144"/>
      </p:cViewPr>
      <p:guideLst/>
    </p:cSldViewPr>
  </p:slideViewPr>
  <p:outlineViewPr>
    <p:cViewPr>
      <p:scale>
        <a:sx n="33" d="100"/>
        <a:sy n="33" d="100"/>
      </p:scale>
      <p:origin x="0" y="-4086"/>
    </p:cViewPr>
  </p:outlineViewPr>
  <p:notesTextViewPr>
    <p:cViewPr>
      <p:scale>
        <a:sx n="1" d="1"/>
        <a:sy n="1" d="1"/>
      </p:scale>
      <p:origin x="0" y="0"/>
    </p:cViewPr>
  </p:notesTextViewPr>
  <p:notesViewPr>
    <p:cSldViewPr snapToGrid="0">
      <p:cViewPr varScale="1">
        <p:scale>
          <a:sx n="76" d="100"/>
          <a:sy n="76" d="100"/>
        </p:scale>
        <p:origin x="326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10.xml.rels><?xml version="1.0" encoding="UTF-8" standalone="yes"?>
<Relationships xmlns="http://schemas.openxmlformats.org/package/2006/relationships"><Relationship Id="rId1" Type="http://schemas.microsoft.com/office/2006/relationships/activeXControlBinary" Target="activeX10.bin"/></Relationships>
</file>

<file path=ppt/activeX/_rels/activeX11.xml.rels><?xml version="1.0" encoding="UTF-8" standalone="yes"?>
<Relationships xmlns="http://schemas.openxmlformats.org/package/2006/relationships"><Relationship Id="rId1" Type="http://schemas.microsoft.com/office/2006/relationships/activeXControlBinary" Target="activeX1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_rels/activeX7.xml.rels><?xml version="1.0" encoding="UTF-8" standalone="yes"?>
<Relationships xmlns="http://schemas.openxmlformats.org/package/2006/relationships"><Relationship Id="rId1" Type="http://schemas.microsoft.com/office/2006/relationships/activeXControlBinary" Target="activeX7.bin"/></Relationships>
</file>

<file path=ppt/activeX/_rels/activeX8.xml.rels><?xml version="1.0" encoding="UTF-8" standalone="yes"?>
<Relationships xmlns="http://schemas.openxmlformats.org/package/2006/relationships"><Relationship Id="rId1" Type="http://schemas.microsoft.com/office/2006/relationships/activeXControlBinary" Target="activeX8.bin"/></Relationships>
</file>

<file path=ppt/activeX/_rels/activeX9.xml.rels><?xml version="1.0" encoding="UTF-8" standalone="yes"?>
<Relationships xmlns="http://schemas.openxmlformats.org/package/2006/relationships"><Relationship Id="rId1" Type="http://schemas.microsoft.com/office/2006/relationships/activeXControlBinary" Target="activeX9.bin"/></Relationships>
</file>

<file path=ppt/activeX/activeX1.xml><?xml version="1.0" encoding="utf-8"?>
<ax:ocx xmlns:ax="http://schemas.microsoft.com/office/2006/activeX" xmlns:r="http://schemas.openxmlformats.org/officeDocument/2006/relationships" ax:classid="{5512D11A-5CC6-11CF-8D67-00AA00BDCE1D}" ax:persistence="persistStream" r:id="rId1"/>
</file>

<file path=ppt/activeX/activeX10.xml><?xml version="1.0" encoding="utf-8"?>
<ax:ocx xmlns:ax="http://schemas.microsoft.com/office/2006/activeX" xmlns:r="http://schemas.openxmlformats.org/officeDocument/2006/relationships" ax:classid="{5512D118-5CC6-11CF-8D67-00AA00BDCE1D}" ax:persistence="persistStream" r:id="rId1"/>
</file>

<file path=ppt/activeX/activeX11.xml><?xml version="1.0" encoding="utf-8"?>
<ax:ocx xmlns:ax="http://schemas.microsoft.com/office/2006/activeX" xmlns:r="http://schemas.openxmlformats.org/officeDocument/2006/relationships" ax:classid="{5512D11A-5CC6-11CF-8D67-00AA00BDCE1D}" ax:persistence="persistStream" r:id="rId1"/>
</file>

<file path=ppt/activeX/activeX2.xml><?xml version="1.0" encoding="utf-8"?>
<ax:ocx xmlns:ax="http://schemas.microsoft.com/office/2006/activeX" xmlns:r="http://schemas.openxmlformats.org/officeDocument/2006/relationships" ax:classid="{5512D118-5CC6-11CF-8D67-00AA00BDCE1D}" ax:persistence="persistStream" r:id="rId1"/>
</file>

<file path=ppt/activeX/activeX3.xml><?xml version="1.0" encoding="utf-8"?>
<ax:ocx xmlns:ax="http://schemas.microsoft.com/office/2006/activeX" xmlns:r="http://schemas.openxmlformats.org/officeDocument/2006/relationships" ax:classid="{5512D118-5CC6-11CF-8D67-00AA00BDCE1D}" ax:persistence="persistStream" r:id="rId1"/>
</file>

<file path=ppt/activeX/activeX4.xml><?xml version="1.0" encoding="utf-8"?>
<ax:ocx xmlns:ax="http://schemas.microsoft.com/office/2006/activeX" xmlns:r="http://schemas.openxmlformats.org/officeDocument/2006/relationships" ax:classid="{5512D118-5CC6-11CF-8D67-00AA00BDCE1D}" ax:persistence="persistStream" r:id="rId1"/>
</file>

<file path=ppt/activeX/activeX5.xml><?xml version="1.0" encoding="utf-8"?>
<ax:ocx xmlns:ax="http://schemas.microsoft.com/office/2006/activeX" xmlns:r="http://schemas.openxmlformats.org/officeDocument/2006/relationships" ax:classid="{5512D118-5CC6-11CF-8D67-00AA00BDCE1D}" ax:persistence="persistStream" r:id="rId1"/>
</file>

<file path=ppt/activeX/activeX6.xml><?xml version="1.0" encoding="utf-8"?>
<ax:ocx xmlns:ax="http://schemas.microsoft.com/office/2006/activeX" xmlns:r="http://schemas.openxmlformats.org/officeDocument/2006/relationships" ax:classid="{5512D118-5CC6-11CF-8D67-00AA00BDCE1D}" ax:persistence="persistStream" r:id="rId1"/>
</file>

<file path=ppt/activeX/activeX7.xml><?xml version="1.0" encoding="utf-8"?>
<ax:ocx xmlns:ax="http://schemas.microsoft.com/office/2006/activeX" xmlns:r="http://schemas.openxmlformats.org/officeDocument/2006/relationships" ax:classid="{5512D11A-5CC6-11CF-8D67-00AA00BDCE1D}" ax:persistence="persistStream" r:id="rId1"/>
</file>

<file path=ppt/activeX/activeX8.xml><?xml version="1.0" encoding="utf-8"?>
<ax:ocx xmlns:ax="http://schemas.microsoft.com/office/2006/activeX" xmlns:r="http://schemas.openxmlformats.org/officeDocument/2006/relationships" ax:classid="{5512D118-5CC6-11CF-8D67-00AA00BDCE1D}" ax:persistence="persistStream" r:id="rId1"/>
</file>

<file path=ppt/activeX/activeX9.xml><?xml version="1.0" encoding="utf-8"?>
<ax:ocx xmlns:ax="http://schemas.microsoft.com/office/2006/activeX" xmlns:r="http://schemas.openxmlformats.org/officeDocument/2006/relationships" ax:classid="{5512D118-5CC6-11CF-8D67-00AA00BDCE1D}" ax:persistence="persistStream" r:id="rId1"/>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5/8/2016</a:t>
            </a:fld>
            <a:endParaRPr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a:t>
            </a:fld>
            <a:endParaRPr dirty="0"/>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5/8/2016</a:t>
            </a:fld>
            <a:endParaRPr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a:t>
            </a:fld>
            <a:endParaRPr dirty="0"/>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B667E1-E601-4AAF-B95C-B25720D70A60}" type="slidenum">
              <a:rPr lang="en-US" smtClean="0"/>
              <a:t>1</a:t>
            </a:fld>
            <a:endParaRPr lang="en-US" dirty="0"/>
          </a:p>
        </p:txBody>
      </p:sp>
    </p:spTree>
    <p:extLst>
      <p:ext uri="{BB962C8B-B14F-4D97-AF65-F5344CB8AC3E}">
        <p14:creationId xmlns:p14="http://schemas.microsoft.com/office/powerpoint/2010/main" val="162755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3</a:t>
            </a:fld>
            <a:endParaRPr lang="en-US" dirty="0"/>
          </a:p>
        </p:txBody>
      </p:sp>
    </p:spTree>
    <p:extLst>
      <p:ext uri="{BB962C8B-B14F-4D97-AF65-F5344CB8AC3E}">
        <p14:creationId xmlns:p14="http://schemas.microsoft.com/office/powerpoint/2010/main" val="719961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1" y="0"/>
            <a:ext cx="12198096" cy="1905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dirty="0"/>
          </a:p>
        </p:txBody>
      </p:sp>
      <p:sp>
        <p:nvSpPr>
          <p:cNvPr id="9" name="Rectangle 8"/>
          <p:cNvSpPr/>
          <p:nvPr/>
        </p:nvSpPr>
        <p:spPr>
          <a:xfrm>
            <a:off x="-1" y="5102352"/>
            <a:ext cx="12198096" cy="175564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dirty="0"/>
          </a:p>
        </p:txBody>
      </p:sp>
      <p:sp>
        <p:nvSpPr>
          <p:cNvPr id="3" name="Subtitle 2"/>
          <p:cNvSpPr>
            <a:spLocks noGrp="1"/>
          </p:cNvSpPr>
          <p:nvPr>
            <p:ph type="subTitle" idx="1"/>
          </p:nvPr>
        </p:nvSpPr>
        <p:spPr>
          <a:xfrm>
            <a:off x="1295400" y="3959352"/>
            <a:ext cx="9601200" cy="914400"/>
          </a:xfrm>
        </p:spPr>
        <p:txBody>
          <a:bodyPr>
            <a:normAutofit/>
          </a:bodyPr>
          <a:lstStyle>
            <a:lvl1pPr marL="0" indent="0" algn="ctr">
              <a:spcBef>
                <a:spcPts val="0"/>
              </a:spcBef>
              <a:buNone/>
              <a:defRPr sz="2000" cap="all" baseline="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a:p>
        </p:txBody>
      </p:sp>
      <p:sp>
        <p:nvSpPr>
          <p:cNvPr id="2" name="Title 1"/>
          <p:cNvSpPr>
            <a:spLocks noGrp="1"/>
          </p:cNvSpPr>
          <p:nvPr>
            <p:ph type="ctrTitle"/>
          </p:nvPr>
        </p:nvSpPr>
        <p:spPr>
          <a:xfrm>
            <a:off x="1295400" y="2286000"/>
            <a:ext cx="9601200" cy="1517904"/>
          </a:xfrm>
        </p:spPr>
        <p:txBody>
          <a:bodyPr anchor="b"/>
          <a:lstStyle>
            <a:lvl1pPr algn="ctr">
              <a:defRPr sz="5400"/>
            </a:lvl1pPr>
          </a:lstStyle>
          <a:p>
            <a:r>
              <a:rPr lang="en-US" smtClean="0"/>
              <a:t>Click to edit Master title style</a:t>
            </a:r>
            <a:endParaRPr/>
          </a:p>
        </p:txBody>
      </p:sp>
      <p:sp>
        <p:nvSpPr>
          <p:cNvPr id="4" name="Date Placeholder 3"/>
          <p:cNvSpPr>
            <a:spLocks noGrp="1"/>
          </p:cNvSpPr>
          <p:nvPr>
            <p:ph type="dt" sz="half" idx="10"/>
          </p:nvPr>
        </p:nvSpPr>
        <p:spPr/>
        <p:txBody>
          <a:bodyPr/>
          <a:lstStyle/>
          <a:p>
            <a:fld id="{63CAFA96-F3D6-4703-8EE2-3FC786BB479B}" type="datetime1">
              <a:rPr lang="en-US" smtClean="0"/>
              <a:t>5/8/2016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dirty="0"/>
          </a:p>
        </p:txBody>
      </p:sp>
    </p:spTree>
    <p:extLst>
      <p:ext uri="{BB962C8B-B14F-4D97-AF65-F5344CB8AC3E}">
        <p14:creationId xmlns:p14="http://schemas.microsoft.com/office/powerpoint/2010/main" val="360220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72E5197-E749-47B1-A96E-6E3AE90FFE7B}" type="datetime1">
              <a:rPr lang="en-US" smtClean="0"/>
              <a:t>5/8/2016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8D9AD5-F248-4919-864A-CFD76CC027D6}" type="slidenum">
              <a:rPr lang="en-US" smtClean="0"/>
              <a:t>‹#›</a:t>
            </a:fld>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1725708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3E26EFF-218D-4F5F-B5A7-1B949430B45A}" type="datetime1">
              <a:rPr lang="en-US" smtClean="0"/>
              <a:t>5/8/2016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8D9AD5-F248-4919-864A-CFD76CC027D6}" type="slidenum">
              <a:rPr lang="en-US" smtClean="0"/>
              <a:t>‹#›</a:t>
            </a:fld>
            <a:endParaRPr lang="en-US" dirty="0"/>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Vertical Title 1"/>
          <p:cNvSpPr>
            <a:spLocks noGrp="1"/>
          </p:cNvSpPr>
          <p:nvPr>
            <p:ph type="title" orient="vert"/>
          </p:nvPr>
        </p:nvSpPr>
        <p:spPr>
          <a:xfrm>
            <a:off x="8724900" y="274638"/>
            <a:ext cx="2628900" cy="5897562"/>
          </a:xfrm>
        </p:spPr>
        <p:txBody>
          <a:bodyPr vert="eaVert"/>
          <a:lstStyle/>
          <a:p>
            <a:r>
              <a:rPr lang="en-US" smtClean="0"/>
              <a:t>Click to edit Master title style</a:t>
            </a:r>
            <a:endParaRPr/>
          </a:p>
        </p:txBody>
      </p:sp>
    </p:spTree>
    <p:extLst>
      <p:ext uri="{BB962C8B-B14F-4D97-AF65-F5344CB8AC3E}">
        <p14:creationId xmlns:p14="http://schemas.microsoft.com/office/powerpoint/2010/main" val="1443528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30C40B2-7C8D-42DE-9377-EDF90492D4FC}" type="datetime1">
              <a:rPr lang="en-US" smtClean="0"/>
              <a:t>5/8/2016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8D9AD5-F248-4919-864A-CFD76CC027D6}" type="slidenum">
              <a:rPr lang="en-US" smtClean="0"/>
              <a:t>‹#›</a:t>
            </a:fld>
            <a:endParaRPr lang="en-US" dirty="0"/>
          </a:p>
        </p:txBody>
      </p:sp>
      <p:sp>
        <p:nvSpPr>
          <p:cNvPr id="3" name="Content Placeholder 2"/>
          <p:cNvSpPr>
            <a:spLocks noGrp="1"/>
          </p:cNvSpPr>
          <p:nvPr>
            <p:ph idx="1"/>
          </p:nvPr>
        </p:nvSpPr>
        <p:spPr/>
        <p:txBody>
          <a:bodyPr/>
          <a:lstStyle>
            <a:lvl1pPr marL="274320" indent="-228600">
              <a:buSzPct val="100000"/>
              <a:buFont typeface="Wingdings" panose="05000000000000000000" pitchFamily="2" charset="2"/>
              <a:buChar cha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3575256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274320"/>
            <a:ext cx="12192000" cy="6309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4" name="Date Placeholder 3"/>
          <p:cNvSpPr>
            <a:spLocks noGrp="1"/>
          </p:cNvSpPr>
          <p:nvPr>
            <p:ph type="dt" sz="half" idx="10"/>
          </p:nvPr>
        </p:nvSpPr>
        <p:spPr/>
        <p:txBody>
          <a:bodyPr/>
          <a:lstStyle/>
          <a:p>
            <a:fld id="{AC8576D4-EFBA-4211-8C96-66595228CA63}" type="datetime1">
              <a:rPr lang="en-US" smtClean="0"/>
              <a:t>5/8/2016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8D9AD5-F248-4919-864A-CFD76CC027D6}" type="slidenum">
              <a:rPr lang="en-US" smtClean="0"/>
              <a:t>‹#›</a:t>
            </a:fld>
            <a:endParaRPr lang="en-US" dirty="0"/>
          </a:p>
        </p:txBody>
      </p:sp>
      <p:sp>
        <p:nvSpPr>
          <p:cNvPr id="3" name="Text Placeholder 2"/>
          <p:cNvSpPr>
            <a:spLocks noGrp="1"/>
          </p:cNvSpPr>
          <p:nvPr>
            <p:ph type="body" idx="1"/>
          </p:nvPr>
        </p:nvSpPr>
        <p:spPr>
          <a:xfrm>
            <a:off x="1295400" y="4572000"/>
            <a:ext cx="9601200" cy="841248"/>
          </a:xfrm>
        </p:spPr>
        <p:txBody>
          <a:bodyPr anchor="t"/>
          <a:lstStyle>
            <a:lvl1pPr marL="0" indent="0" algn="ctr">
              <a:spcBef>
                <a:spcPts val="0"/>
              </a:spcBef>
              <a:buNone/>
              <a:defRPr sz="2000" cap="all"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 name="Title 1"/>
          <p:cNvSpPr>
            <a:spLocks noGrp="1"/>
          </p:cNvSpPr>
          <p:nvPr>
            <p:ph type="title"/>
          </p:nvPr>
        </p:nvSpPr>
        <p:spPr>
          <a:xfrm>
            <a:off x="1295400" y="2130552"/>
            <a:ext cx="9601200" cy="2359152"/>
          </a:xfrm>
        </p:spPr>
        <p:txBody>
          <a:bodyPr anchor="b">
            <a:normAutofit/>
          </a:bodyPr>
          <a:lstStyle>
            <a:lvl1pPr algn="ctr">
              <a:defRPr sz="5400" b="0">
                <a:solidFill>
                  <a:schemeClr val="bg1"/>
                </a:solidFill>
              </a:defRPr>
            </a:lvl1pPr>
          </a:lstStyle>
          <a:p>
            <a:r>
              <a:rPr lang="en-US" smtClean="0"/>
              <a:t>Click to edit Master title style</a:t>
            </a:r>
            <a:endParaRPr/>
          </a:p>
        </p:txBody>
      </p:sp>
    </p:spTree>
    <p:extLst>
      <p:ext uri="{BB962C8B-B14F-4D97-AF65-F5344CB8AC3E}">
        <p14:creationId xmlns:p14="http://schemas.microsoft.com/office/powerpoint/2010/main" val="3664640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37ED695-644C-4C1F-9427-69F96E6B1DA9}" type="datetime1">
              <a:rPr lang="en-US" smtClean="0"/>
              <a:t>5/8/2016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06EF73-9DB8-4763-865F-2F88181A4732}" type="slidenum">
              <a:rPr lang="en-US" smtClean="0"/>
              <a:t>‹#›</a:t>
            </a:fld>
            <a:endParaRPr lang="en-US" dirty="0"/>
          </a:p>
        </p:txBody>
      </p:sp>
      <p:sp>
        <p:nvSpPr>
          <p:cNvPr id="4" name="Content Placeholder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a:xfrm>
            <a:off x="1341120" y="467360"/>
            <a:ext cx="9509760" cy="1233424"/>
          </a:xfrm>
        </p:spPr>
        <p:txBody>
          <a:bodyPr/>
          <a:lstStyle/>
          <a:p>
            <a:r>
              <a:rPr lang="en-US" smtClean="0"/>
              <a:t>Click to edit Master title style</a:t>
            </a:r>
            <a:endParaRPr/>
          </a:p>
        </p:txBody>
      </p:sp>
    </p:spTree>
    <p:extLst>
      <p:ext uri="{BB962C8B-B14F-4D97-AF65-F5344CB8AC3E}">
        <p14:creationId xmlns:p14="http://schemas.microsoft.com/office/powerpoint/2010/main" val="938211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19ECF27D-A26F-4735-ADFB-313D29112FDB}" type="datetime1">
              <a:rPr lang="en-US" smtClean="0"/>
              <a:t>5/8/2016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A8D9AD5-F248-4919-864A-CFD76CC027D6}" type="slidenum">
              <a:rPr lang="en-US" smtClean="0"/>
              <a:t>‹#›</a:t>
            </a:fld>
            <a:endParaRPr lang="en-US" dirty="0"/>
          </a:p>
        </p:txBody>
      </p:sp>
      <p:sp>
        <p:nvSpPr>
          <p:cNvPr id="6" name="Content Placeholder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1341120" y="466344"/>
            <a:ext cx="9509760" cy="1234440"/>
          </a:xfrm>
        </p:spPr>
        <p:txBody>
          <a:bodyPr/>
          <a:lstStyle/>
          <a:p>
            <a:r>
              <a:rPr lang="en-US" smtClean="0"/>
              <a:t>Click to edit Master title style</a:t>
            </a:r>
            <a:endParaRPr/>
          </a:p>
        </p:txBody>
      </p:sp>
    </p:spTree>
    <p:extLst>
      <p:ext uri="{BB962C8B-B14F-4D97-AF65-F5344CB8AC3E}">
        <p14:creationId xmlns:p14="http://schemas.microsoft.com/office/powerpoint/2010/main" val="3853560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51D03EA-CB8C-4E0C-A1D7-56FEA0B95B2A}" type="datetime1">
              <a:rPr lang="en-US" smtClean="0"/>
              <a:t>5/8/2016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A8D9AD5-F248-4919-864A-CFD76CC027D6}" type="slidenum">
              <a:rPr lang="en-US" smtClean="0"/>
              <a:t>‹#›</a:t>
            </a:fld>
            <a:endParaRPr lang="en-US" dirty="0"/>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2355408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0" y="0"/>
            <a:ext cx="12188826" cy="2743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dirty="0"/>
          </a:p>
        </p:txBody>
      </p:sp>
      <p:sp>
        <p:nvSpPr>
          <p:cNvPr id="2" name="Date Placeholder 1"/>
          <p:cNvSpPr>
            <a:spLocks noGrp="1"/>
          </p:cNvSpPr>
          <p:nvPr>
            <p:ph type="dt" sz="half" idx="10"/>
          </p:nvPr>
        </p:nvSpPr>
        <p:spPr/>
        <p:txBody>
          <a:bodyPr/>
          <a:lstStyle/>
          <a:p>
            <a:fld id="{2A3F69D7-3A79-421A-B99B-CB653E420B85}" type="datetime1">
              <a:rPr lang="en-US" smtClean="0"/>
              <a:t>5/8/2016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A8D9AD5-F248-4919-864A-CFD76CC027D6}" type="slidenum">
              <a:rPr lang="en-US" smtClean="0"/>
              <a:t>‹#›</a:t>
            </a:fld>
            <a:endParaRPr lang="en-US" dirty="0"/>
          </a:p>
        </p:txBody>
      </p:sp>
    </p:spTree>
    <p:extLst>
      <p:ext uri="{BB962C8B-B14F-4D97-AF65-F5344CB8AC3E}">
        <p14:creationId xmlns:p14="http://schemas.microsoft.com/office/powerpoint/2010/main" val="1157948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1AC330F-D961-46F2-8194-4A078C1EA2E8}" type="datetime1">
              <a:rPr lang="en-US" smtClean="0"/>
              <a:t>5/8/2016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8D9AD5-F248-4919-864A-CFD76CC027D6}" type="slidenum">
              <a:rPr lang="en-US" smtClean="0"/>
              <a:t>‹#›</a:t>
            </a:fld>
            <a:endParaRPr lang="en-US" dirty="0"/>
          </a:p>
        </p:txBody>
      </p:sp>
      <p:sp>
        <p:nvSpPr>
          <p:cNvPr id="3" name="Content Placeholder 2"/>
          <p:cNvSpPr>
            <a:spLocks noGrp="1"/>
          </p:cNvSpPr>
          <p:nvPr>
            <p:ph idx="1"/>
          </p:nvPr>
        </p:nvSpPr>
        <p:spPr>
          <a:xfrm>
            <a:off x="457200" y="758952"/>
            <a:ext cx="6629400" cy="533095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470648" y="2350008"/>
            <a:ext cx="4206240" cy="1993392"/>
          </a:xfrm>
        </p:spPr>
        <p:txBody>
          <a:bodyPr anchor="b">
            <a:normAutofit/>
          </a:bodyPr>
          <a:lstStyle>
            <a:lvl1pPr>
              <a:defRPr sz="3400" b="0"/>
            </a:lvl1pPr>
          </a:lstStyle>
          <a:p>
            <a:r>
              <a:rPr lang="en-US" smtClean="0"/>
              <a:t>Click to edit Master title style</a:t>
            </a:r>
            <a:endParaRPr/>
          </a:p>
        </p:txBody>
      </p:sp>
    </p:spTree>
    <p:extLst>
      <p:ext uri="{BB962C8B-B14F-4D97-AF65-F5344CB8AC3E}">
        <p14:creationId xmlns:p14="http://schemas.microsoft.com/office/powerpoint/2010/main" val="3809171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6A14602-70C9-4A60-9B5B-E1891C08A54A}" type="datetime1">
              <a:rPr lang="en-US" smtClean="0"/>
              <a:t>5/8/2016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8D9AD5-F248-4919-864A-CFD76CC027D6}" type="slidenum">
              <a:rPr lang="en-US" smtClean="0"/>
              <a:t>‹#›</a:t>
            </a:fld>
            <a:endParaRPr lang="en-US" dirty="0"/>
          </a:p>
        </p:txBody>
      </p:sp>
      <p:sp>
        <p:nvSpPr>
          <p:cNvPr id="3" name="Picture Placeholder 2"/>
          <p:cNvSpPr>
            <a:spLocks noGrp="1"/>
          </p:cNvSpPr>
          <p:nvPr>
            <p:ph type="pic" idx="1"/>
          </p:nvPr>
        </p:nvSpPr>
        <p:spPr>
          <a:xfrm>
            <a:off x="301752" y="502920"/>
            <a:ext cx="6702552" cy="5843016"/>
          </a:xfrm>
          <a:solidFill>
            <a:schemeClr val="accent1">
              <a:lumMod val="40000"/>
              <a:lumOff val="60000"/>
            </a:schemeClr>
          </a:solidFill>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dirty="0"/>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470648" y="2350008"/>
            <a:ext cx="4206240" cy="1993392"/>
          </a:xfrm>
        </p:spPr>
        <p:txBody>
          <a:bodyPr anchor="b">
            <a:normAutofit/>
          </a:bodyPr>
          <a:lstStyle>
            <a:lvl1pPr>
              <a:defRPr sz="3400" b="0"/>
            </a:lvl1pPr>
          </a:lstStyle>
          <a:p>
            <a:r>
              <a:rPr lang="en-US" smtClean="0"/>
              <a:t>Click to edit Master title style</a:t>
            </a:r>
            <a:endParaRPr/>
          </a:p>
        </p:txBody>
      </p:sp>
    </p:spTree>
    <p:extLst>
      <p:ext uri="{BB962C8B-B14F-4D97-AF65-F5344CB8AC3E}">
        <p14:creationId xmlns:p14="http://schemas.microsoft.com/office/powerpoint/2010/main" val="32239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Ref idx="1001">
        <a:schemeClr val="bg1"/>
      </p:bgRef>
    </p:bg>
    <p:spTree>
      <p:nvGrpSpPr>
        <p:cNvPr id="1" name=""/>
        <p:cNvGrpSpPr/>
        <p:nvPr/>
      </p:nvGrpSpPr>
      <p:grpSpPr>
        <a:xfrm>
          <a:off x="0" y="0"/>
          <a:ext cx="0" cy="0"/>
          <a:chOff x="0" y="0"/>
          <a:chExt cx="0" cy="0"/>
        </a:xfrm>
      </p:grpSpPr>
      <p:sp>
        <p:nvSpPr>
          <p:cNvPr id="7" name="Rectangle 6"/>
          <p:cNvSpPr/>
          <p:nvPr/>
        </p:nvSpPr>
        <p:spPr>
          <a:xfrm>
            <a:off x="0" y="6583680"/>
            <a:ext cx="12192000" cy="2743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dirty="0"/>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800">
                <a:solidFill>
                  <a:schemeClr val="tx1">
                    <a:tint val="75000"/>
                  </a:schemeClr>
                </a:solidFill>
              </a:defRPr>
            </a:lvl1pPr>
          </a:lstStyle>
          <a:p>
            <a:fld id="{BB182484-C174-4118-BC1C-29AA67119CBC}" type="datetime1">
              <a:rPr lang="en-US" smtClean="0"/>
              <a:t>5/8/2016</a:t>
            </a:fld>
            <a:endParaRPr lang="en-US" dirty="0"/>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80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800">
                <a:solidFill>
                  <a:schemeClr val="tx1">
                    <a:tint val="75000"/>
                  </a:schemeClr>
                </a:solidFill>
              </a:defRPr>
            </a:lvl1pPr>
          </a:lstStyle>
          <a:p>
            <a:fld id="{CA8D9AD5-F248-4919-864A-CFD76CC027D6}" type="slidenum">
              <a:rPr lang="en-US" smtClean="0"/>
              <a:pPr/>
              <a:t>‹#›</a:t>
            </a:fld>
            <a:endParaRPr lang="en-US" dirty="0"/>
          </a:p>
        </p:txBody>
      </p:sp>
      <p:sp>
        <p:nvSpPr>
          <p:cNvPr id="3" name="Text Placeholder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en-US" smtClean="0"/>
              <a:t>Click to edit Master title style</a:t>
            </a:r>
            <a:endParaRPr dirty="0"/>
          </a:p>
        </p:txBody>
      </p:sp>
    </p:spTree>
    <p:extLst>
      <p:ext uri="{BB962C8B-B14F-4D97-AF65-F5344CB8AC3E}">
        <p14:creationId xmlns:p14="http://schemas.microsoft.com/office/powerpoint/2010/main" val="2111456167"/>
      </p:ext>
    </p:extLst>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accent1"/>
        </a:buClr>
        <a:buSzPct val="80000"/>
        <a:buFont typeface="Wingdings 2" panose="05020102010507070707" pitchFamily="18"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Clr>
          <a:schemeClr val="accent1"/>
        </a:buClr>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Clr>
          <a:schemeClr val="accent1"/>
        </a:buClr>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Clr>
          <a:schemeClr val="accent1"/>
        </a:buClr>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Clr>
          <a:schemeClr val="accent1"/>
        </a:buClr>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Clr>
          <a:schemeClr val="accent1"/>
        </a:buClr>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Clr>
          <a:schemeClr val="accent1"/>
        </a:buClr>
        <a:buFont typeface="Wingdings" panose="05000000000000000000" pitchFamily="2" charset="2"/>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Clr>
          <a:schemeClr val="accent1"/>
        </a:buClr>
        <a:buFont typeface="Wingdings" panose="05000000000000000000" pitchFamily="2" charset="2"/>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Clr>
          <a:schemeClr val="accent1"/>
        </a:buClr>
        <a:buFont typeface="Wingdings" panose="05000000000000000000" pitchFamily="2" charset="2"/>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360">
          <p15:clr>
            <a:srgbClr val="F26B43"/>
          </p15:clr>
        </p15:guide>
        <p15:guide id="2" pos="40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control" Target="../activeX/activeX7.xml"/><Relationship Id="rId13" Type="http://schemas.openxmlformats.org/officeDocument/2006/relationships/slideLayout" Target="../slideLayouts/slideLayout2.xml"/><Relationship Id="rId3" Type="http://schemas.openxmlformats.org/officeDocument/2006/relationships/control" Target="../activeX/activeX2.xml"/><Relationship Id="rId7" Type="http://schemas.openxmlformats.org/officeDocument/2006/relationships/control" Target="../activeX/activeX6.xml"/><Relationship Id="rId12" Type="http://schemas.openxmlformats.org/officeDocument/2006/relationships/control" Target="../activeX/activeX11.xml"/><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control" Target="../activeX/activeX5.xml"/><Relationship Id="rId11" Type="http://schemas.openxmlformats.org/officeDocument/2006/relationships/control" Target="../activeX/activeX10.xml"/><Relationship Id="rId5" Type="http://schemas.openxmlformats.org/officeDocument/2006/relationships/control" Target="../activeX/activeX4.xml"/><Relationship Id="rId15" Type="http://schemas.openxmlformats.org/officeDocument/2006/relationships/image" Target="../media/image2.wmf"/><Relationship Id="rId10" Type="http://schemas.openxmlformats.org/officeDocument/2006/relationships/control" Target="../activeX/activeX9.xml"/><Relationship Id="rId4" Type="http://schemas.openxmlformats.org/officeDocument/2006/relationships/control" Target="../activeX/activeX3.xml"/><Relationship Id="rId9" Type="http://schemas.openxmlformats.org/officeDocument/2006/relationships/control" Target="../activeX/activeX8.xml"/><Relationship Id="rId14" Type="http://schemas.openxmlformats.org/officeDocument/2006/relationships/image" Target="../media/image1.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Keona </a:t>
            </a:r>
            <a:r>
              <a:rPr lang="en-US" dirty="0" err="1" smtClean="0"/>
              <a:t>torres</a:t>
            </a:r>
            <a:r>
              <a:rPr lang="en-US" dirty="0" smtClean="0"/>
              <a:t> </a:t>
            </a:r>
            <a:endParaRPr lang="en-US" dirty="0"/>
          </a:p>
        </p:txBody>
      </p:sp>
      <p:sp>
        <p:nvSpPr>
          <p:cNvPr id="2" name="Title 1"/>
          <p:cNvSpPr>
            <a:spLocks noGrp="1"/>
          </p:cNvSpPr>
          <p:nvPr>
            <p:ph type="ctrTitle"/>
          </p:nvPr>
        </p:nvSpPr>
        <p:spPr/>
        <p:txBody>
          <a:bodyPr/>
          <a:lstStyle/>
          <a:p>
            <a:r>
              <a:rPr lang="en-US" dirty="0" smtClean="0"/>
              <a:t>Sleep Paralysis </a:t>
            </a:r>
            <a:endParaRPr lang="en-US" dirty="0"/>
          </a:p>
        </p:txBody>
      </p:sp>
    </p:spTree>
    <p:extLst>
      <p:ext uri="{BB962C8B-B14F-4D97-AF65-F5344CB8AC3E}">
        <p14:creationId xmlns:p14="http://schemas.microsoft.com/office/powerpoint/2010/main" val="4277841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Schedule: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186697407"/>
              </p:ext>
            </p:extLst>
          </p:nvPr>
        </p:nvGraphicFramePr>
        <p:xfrm>
          <a:off x="1169116" y="2213613"/>
          <a:ext cx="8232462" cy="1418228"/>
        </p:xfrm>
        <a:graphic>
          <a:graphicData uri="http://schemas.openxmlformats.org/drawingml/2006/table">
            <a:tbl>
              <a:tblPr firstRow="1" bandRow="1">
                <a:tableStyleId>{9DCAF9ED-07DC-4A11-8D7F-57B35C25682E}</a:tableStyleId>
              </a:tblPr>
              <a:tblGrid>
                <a:gridCol w="2744154"/>
                <a:gridCol w="2744154"/>
                <a:gridCol w="2744154"/>
              </a:tblGrid>
              <a:tr h="709114">
                <a:tc>
                  <a:txBody>
                    <a:bodyPr/>
                    <a:lstStyle/>
                    <a:p>
                      <a:r>
                        <a:rPr lang="en-US" dirty="0" smtClean="0"/>
                        <a:t>Survey one </a:t>
                      </a:r>
                      <a:endParaRPr lang="en-US" dirty="0"/>
                    </a:p>
                  </a:txBody>
                  <a:tcPr/>
                </a:tc>
                <a:tc>
                  <a:txBody>
                    <a:bodyPr/>
                    <a:lstStyle/>
                    <a:p>
                      <a:r>
                        <a:rPr lang="en-US" dirty="0" smtClean="0"/>
                        <a:t>Survey two </a:t>
                      </a:r>
                      <a:endParaRPr lang="en-US" dirty="0"/>
                    </a:p>
                  </a:txBody>
                  <a:tcPr/>
                </a:tc>
                <a:tc>
                  <a:txBody>
                    <a:bodyPr/>
                    <a:lstStyle/>
                    <a:p>
                      <a:r>
                        <a:rPr lang="en-US" dirty="0" smtClean="0"/>
                        <a:t>Interview</a:t>
                      </a:r>
                      <a:r>
                        <a:rPr lang="en-US" baseline="0" dirty="0" smtClean="0"/>
                        <a:t> </a:t>
                      </a:r>
                      <a:endParaRPr lang="en-US" dirty="0"/>
                    </a:p>
                  </a:txBody>
                  <a:tcPr/>
                </a:tc>
              </a:tr>
              <a:tr h="709114">
                <a:tc>
                  <a:txBody>
                    <a:bodyPr/>
                    <a:lstStyle/>
                    <a:p>
                      <a:r>
                        <a:rPr lang="en-US" dirty="0" smtClean="0"/>
                        <a:t>Feb 4-7</a:t>
                      </a:r>
                      <a:endParaRPr lang="en-US" dirty="0"/>
                    </a:p>
                  </a:txBody>
                  <a:tcPr/>
                </a:tc>
                <a:tc>
                  <a:txBody>
                    <a:bodyPr/>
                    <a:lstStyle/>
                    <a:p>
                      <a:r>
                        <a:rPr lang="en-US" dirty="0" smtClean="0"/>
                        <a:t>Feb 4-7</a:t>
                      </a:r>
                      <a:endParaRPr lang="en-US" dirty="0"/>
                    </a:p>
                  </a:txBody>
                  <a:tcPr/>
                </a:tc>
                <a:tc>
                  <a:txBody>
                    <a:bodyPr/>
                    <a:lstStyle/>
                    <a:p>
                      <a:r>
                        <a:rPr lang="en-US" dirty="0" smtClean="0"/>
                        <a:t>Feb 9 – March</a:t>
                      </a:r>
                      <a:r>
                        <a:rPr lang="en-US" baseline="0" dirty="0" smtClean="0"/>
                        <a:t> 4</a:t>
                      </a:r>
                      <a:endParaRPr lang="en-US" dirty="0"/>
                    </a:p>
                  </a:txBody>
                  <a:tcPr/>
                </a:tc>
              </a:tr>
            </a:tbl>
          </a:graphicData>
        </a:graphic>
      </p:graphicFrame>
    </p:spTree>
    <p:extLst>
      <p:ext uri="{BB962C8B-B14F-4D97-AF65-F5344CB8AC3E}">
        <p14:creationId xmlns:p14="http://schemas.microsoft.com/office/powerpoint/2010/main" val="707878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From the first survey I found out that the people who took the survey knows about sleep paralysis and even know people who has had it. From this information I can predict that sleep paralysis is common in the CNMI. </a:t>
            </a:r>
          </a:p>
          <a:p>
            <a:pPr lvl="1"/>
            <a:r>
              <a:rPr lang="en-US" dirty="0" smtClean="0"/>
              <a:t>Out of the surveys, five used the </a:t>
            </a:r>
            <a:r>
              <a:rPr lang="en-US" dirty="0" err="1" smtClean="0"/>
              <a:t>taotao’mona</a:t>
            </a:r>
            <a:r>
              <a:rPr lang="en-US" dirty="0" smtClean="0"/>
              <a:t> as their beliefs to what they think causes sleep paralysis. </a:t>
            </a:r>
          </a:p>
          <a:p>
            <a:r>
              <a:rPr lang="en-US" dirty="0" smtClean="0"/>
              <a:t>The second survey I quickly noticed that most of them used the term “Sprits” or “Sleep paralysis” and other supernatural creatures. </a:t>
            </a:r>
          </a:p>
          <a:p>
            <a:pPr lvl="1"/>
            <a:r>
              <a:rPr lang="en-US" dirty="0" smtClean="0"/>
              <a:t>Out of the surveys, one person used medical terms instead of supernatural. He believes that he went to sleep angry and he blames going to sleep mad caused his sleep paralysis. </a:t>
            </a:r>
          </a:p>
          <a:p>
            <a:pPr marL="365760" lvl="1" indent="0">
              <a:buNone/>
            </a:pPr>
            <a:endParaRPr lang="en-US" dirty="0"/>
          </a:p>
        </p:txBody>
      </p:sp>
      <p:sp>
        <p:nvSpPr>
          <p:cNvPr id="6" name="Title 5"/>
          <p:cNvSpPr>
            <a:spLocks noGrp="1"/>
          </p:cNvSpPr>
          <p:nvPr>
            <p:ph type="title"/>
          </p:nvPr>
        </p:nvSpPr>
        <p:spPr/>
        <p:txBody>
          <a:bodyPr/>
          <a:lstStyle/>
          <a:p>
            <a:r>
              <a:rPr lang="en-US" dirty="0" smtClean="0"/>
              <a:t>FINDINGS </a:t>
            </a:r>
            <a:endParaRPr lang="en-US" dirty="0"/>
          </a:p>
        </p:txBody>
      </p:sp>
    </p:spTree>
    <p:extLst>
      <p:ext uri="{BB962C8B-B14F-4D97-AF65-F5344CB8AC3E}">
        <p14:creationId xmlns:p14="http://schemas.microsoft.com/office/powerpoint/2010/main" val="3081864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I interviewed a twenty year old girl and she told me everything that happened to her on the night of August 2013. She told me that she felt uneasy before she slept and that she had a bit of anxiety during the day because of her work. She finally rested in her bed around ten thirty at night and watched some television before she fell asleep. She was already asleep till around three in the morning, she has a clock on her bed stand so she knew what time her episode happened. When the clock hit three o’clock she felt a rush going down her body followed by goose bumps that appeared. She knew it was sleep paralysis because she tried experiencing it before. This time she felt different, she saw her own body sleeping as if she came out of her body. She felt she had died but it only lasted a few minutes till she finally awakened. During those few minutes she was staring at her own body sleeping. This is called lucid dreaming and can be very dangerous. She and her family also believed in the </a:t>
            </a:r>
            <a:r>
              <a:rPr lang="en-US" dirty="0" err="1"/>
              <a:t>Taotao’mona</a:t>
            </a:r>
            <a:r>
              <a:rPr lang="en-US" dirty="0"/>
              <a:t>. They explained what they think happened to her spiritually saying that the </a:t>
            </a:r>
            <a:r>
              <a:rPr lang="en-US" dirty="0" err="1"/>
              <a:t>Taotao’mona</a:t>
            </a:r>
            <a:r>
              <a:rPr lang="en-US" dirty="0"/>
              <a:t> wanted to take her life because he was attracted to her. She visited a witch doctor, also known as a </a:t>
            </a:r>
            <a:r>
              <a:rPr lang="en-US" dirty="0" err="1"/>
              <a:t>siruwanu</a:t>
            </a:r>
            <a:r>
              <a:rPr lang="en-US" dirty="0"/>
              <a:t> in Chamorro, and he explained how the </a:t>
            </a:r>
            <a:r>
              <a:rPr lang="en-US" dirty="0" err="1"/>
              <a:t>Taotao’mona</a:t>
            </a:r>
            <a:r>
              <a:rPr lang="en-US" dirty="0"/>
              <a:t> was attracted to her and wanted her for his own. This finding was important to my research essay because medically stress/anxiety can trigger sleep paralysis and her story proved it to me. I can also use this information because it was linked to lucid dreaming. </a:t>
            </a:r>
          </a:p>
        </p:txBody>
      </p:sp>
      <p:sp>
        <p:nvSpPr>
          <p:cNvPr id="6" name="Title 5"/>
          <p:cNvSpPr>
            <a:spLocks noGrp="1"/>
          </p:cNvSpPr>
          <p:nvPr>
            <p:ph type="title"/>
          </p:nvPr>
        </p:nvSpPr>
        <p:spPr/>
        <p:txBody>
          <a:bodyPr/>
          <a:lstStyle/>
          <a:p>
            <a:r>
              <a:rPr lang="en-US" dirty="0" smtClean="0"/>
              <a:t>Important findings </a:t>
            </a:r>
            <a:endParaRPr lang="en-US" dirty="0"/>
          </a:p>
        </p:txBody>
      </p:sp>
    </p:spTree>
    <p:extLst>
      <p:ext uri="{BB962C8B-B14F-4D97-AF65-F5344CB8AC3E}">
        <p14:creationId xmlns:p14="http://schemas.microsoft.com/office/powerpoint/2010/main" val="1886462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41120" y="1901952"/>
            <a:ext cx="9509760" cy="4127627"/>
          </a:xfrm>
        </p:spPr>
        <p:txBody>
          <a:bodyPr/>
          <a:lstStyle/>
          <a:p>
            <a:r>
              <a:rPr lang="en-US" dirty="0"/>
              <a:t>Another important finding was during my survey where he shared what had happened to him. He fell asleep angry at his girlfriend about relationship problems. He was not too sure what time this happened but he as soon as his sleep paralysis episode occurred he saw a figure looking down at him. He said he did not believe what was happening till the figure stood closer to him. The figure was about six foot long and was a male. When he tried to scream or yell the figure finally left him and he awakened. He was awaken by his mother because he was screaming in his room. He also explained how he thinks he saw the </a:t>
            </a:r>
            <a:r>
              <a:rPr lang="en-US" dirty="0" err="1"/>
              <a:t>Taotao’mona</a:t>
            </a:r>
            <a:r>
              <a:rPr lang="en-US" dirty="0"/>
              <a:t> face to face. </a:t>
            </a:r>
          </a:p>
          <a:p>
            <a:endParaRPr lang="en-US" dirty="0"/>
          </a:p>
        </p:txBody>
      </p:sp>
      <p:sp>
        <p:nvSpPr>
          <p:cNvPr id="6" name="Title 5"/>
          <p:cNvSpPr>
            <a:spLocks noGrp="1"/>
          </p:cNvSpPr>
          <p:nvPr>
            <p:ph type="title"/>
          </p:nvPr>
        </p:nvSpPr>
        <p:spPr/>
        <p:txBody>
          <a:bodyPr/>
          <a:lstStyle/>
          <a:p>
            <a:r>
              <a:rPr lang="en-US" dirty="0" smtClean="0"/>
              <a:t>Cont. </a:t>
            </a:r>
            <a:endParaRPr lang="en-US" dirty="0"/>
          </a:p>
        </p:txBody>
      </p:sp>
    </p:spTree>
    <p:extLst>
      <p:ext uri="{BB962C8B-B14F-4D97-AF65-F5344CB8AC3E}">
        <p14:creationId xmlns:p14="http://schemas.microsoft.com/office/powerpoint/2010/main" val="2263364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 the research the research suggest that most of the islanders believe in the </a:t>
            </a:r>
            <a:r>
              <a:rPr lang="en-US" dirty="0" err="1"/>
              <a:t>taotao’mona</a:t>
            </a:r>
            <a:r>
              <a:rPr lang="en-US" dirty="0"/>
              <a:t> and that they blame them for sleep paralysis. By using academic and literature review it help conclude this essay. The literature review helped define sleep paralysis and the super natural creatures that come with it. Most of the studies indicated that there are medical terms in which sleep paralysis is cause and possible treatments but islander choose not to believe it. Sleep paralysis is common in the CNMI but also all over the world. By my surveys and interview says that there are people who has different types of sleep paralysis and disorders. Thus the data collected has been clear that most of the islanders do not use the medical way but instead using their beliefs in the super natural creature, the </a:t>
            </a:r>
            <a:r>
              <a:rPr lang="en-US" dirty="0" err="1"/>
              <a:t>taotao’mona</a:t>
            </a:r>
            <a:r>
              <a:rPr lang="en-US" dirty="0"/>
              <a:t>.</a:t>
            </a:r>
          </a:p>
        </p:txBody>
      </p:sp>
      <p:sp>
        <p:nvSpPr>
          <p:cNvPr id="3" name="Title 2"/>
          <p:cNvSpPr>
            <a:spLocks noGrp="1"/>
          </p:cNvSpPr>
          <p:nvPr>
            <p:ph type="title"/>
          </p:nvPr>
        </p:nvSpPr>
        <p:spPr/>
        <p:txBody>
          <a:bodyPr/>
          <a:lstStyle/>
          <a:p>
            <a:r>
              <a:rPr lang="en-US" dirty="0" smtClean="0"/>
              <a:t>CONCLUSION </a:t>
            </a:r>
            <a:endParaRPr lang="en-US" dirty="0"/>
          </a:p>
        </p:txBody>
      </p:sp>
    </p:spTree>
    <p:extLst>
      <p:ext uri="{BB962C8B-B14F-4D97-AF65-F5344CB8AC3E}">
        <p14:creationId xmlns:p14="http://schemas.microsoft.com/office/powerpoint/2010/main" val="1878553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What </a:t>
            </a:r>
            <a:r>
              <a:rPr lang="en-US" dirty="0" smtClean="0"/>
              <a:t>islanders believe causes</a:t>
            </a:r>
            <a:r>
              <a:rPr lang="en-US" dirty="0" smtClean="0"/>
              <a:t> </a:t>
            </a:r>
            <a:r>
              <a:rPr lang="en-US" dirty="0" smtClean="0"/>
              <a:t>sleep paralysis?</a:t>
            </a:r>
          </a:p>
          <a:p>
            <a:r>
              <a:rPr lang="en-US" dirty="0" smtClean="0"/>
              <a:t>What can we do to prevent sleep paralysis?</a:t>
            </a:r>
            <a:endParaRPr lang="en-US" dirty="0"/>
          </a:p>
          <a:p>
            <a:r>
              <a:rPr lang="en-US" dirty="0"/>
              <a:t> Does this happened in the island persistently? </a:t>
            </a:r>
          </a:p>
          <a:p>
            <a:r>
              <a:rPr lang="en-US" dirty="0"/>
              <a:t>What does the </a:t>
            </a:r>
            <a:r>
              <a:rPr lang="en-US" dirty="0" err="1"/>
              <a:t>tao’tao</a:t>
            </a:r>
            <a:r>
              <a:rPr lang="en-US" dirty="0"/>
              <a:t> </a:t>
            </a:r>
            <a:r>
              <a:rPr lang="en-US" dirty="0" err="1"/>
              <a:t>mona</a:t>
            </a:r>
            <a:r>
              <a:rPr lang="en-US" dirty="0"/>
              <a:t> have to do with sleep paralysis? </a:t>
            </a:r>
          </a:p>
          <a:p>
            <a:r>
              <a:rPr lang="en-US" dirty="0"/>
              <a:t>Why does it happen when you are alone?</a:t>
            </a:r>
          </a:p>
          <a:p>
            <a:endParaRPr lang="en-US" dirty="0" smtClean="0"/>
          </a:p>
        </p:txBody>
      </p:sp>
      <p:sp>
        <p:nvSpPr>
          <p:cNvPr id="6" name="Title 5"/>
          <p:cNvSpPr>
            <a:spLocks noGrp="1"/>
          </p:cNvSpPr>
          <p:nvPr>
            <p:ph type="title"/>
          </p:nvPr>
        </p:nvSpPr>
        <p:spPr/>
        <p:txBody>
          <a:bodyPr/>
          <a:lstStyle/>
          <a:p>
            <a:r>
              <a:rPr lang="en-US" dirty="0" smtClean="0"/>
              <a:t>Research Questions </a:t>
            </a:r>
            <a:endParaRPr lang="en-US" dirty="0"/>
          </a:p>
        </p:txBody>
      </p:sp>
    </p:spTree>
    <p:extLst>
      <p:ext uri="{BB962C8B-B14F-4D97-AF65-F5344CB8AC3E}">
        <p14:creationId xmlns:p14="http://schemas.microsoft.com/office/powerpoint/2010/main" val="1736240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t>
            </a:r>
            <a:endParaRPr lang="en-US" dirty="0"/>
          </a:p>
        </p:txBody>
      </p:sp>
      <p:sp>
        <p:nvSpPr>
          <p:cNvPr id="4" name="Content Placeholder 3"/>
          <p:cNvSpPr>
            <a:spLocks noGrp="1"/>
          </p:cNvSpPr>
          <p:nvPr>
            <p:ph idx="1"/>
          </p:nvPr>
        </p:nvSpPr>
        <p:spPr/>
        <p:txBody>
          <a:bodyPr/>
          <a:lstStyle/>
          <a:p>
            <a:r>
              <a:rPr lang="en-US" dirty="0" smtClean="0"/>
              <a:t>In the islands we believe in the </a:t>
            </a:r>
            <a:r>
              <a:rPr lang="en-US" dirty="0" err="1" smtClean="0"/>
              <a:t>TaoTao’mona</a:t>
            </a:r>
            <a:r>
              <a:rPr lang="en-US" dirty="0" smtClean="0"/>
              <a:t> which means – the people before us. </a:t>
            </a:r>
          </a:p>
          <a:p>
            <a:r>
              <a:rPr lang="en-US" dirty="0" smtClean="0"/>
              <a:t>The </a:t>
            </a:r>
            <a:r>
              <a:rPr lang="en-US" dirty="0" err="1" smtClean="0"/>
              <a:t>taotao’mona</a:t>
            </a:r>
            <a:r>
              <a:rPr lang="en-US" dirty="0" smtClean="0"/>
              <a:t> is describe as a tall masculine male</a:t>
            </a:r>
          </a:p>
          <a:p>
            <a:r>
              <a:rPr lang="en-US" dirty="0" smtClean="0"/>
              <a:t>Islanders believe that the </a:t>
            </a:r>
            <a:r>
              <a:rPr lang="en-US" dirty="0" err="1" smtClean="0"/>
              <a:t>taotao’mona</a:t>
            </a:r>
            <a:r>
              <a:rPr lang="en-US" dirty="0" smtClean="0"/>
              <a:t> is one of the cause of sleep paralysis </a:t>
            </a:r>
            <a:endParaRPr lang="en-US" dirty="0"/>
          </a:p>
        </p:txBody>
      </p:sp>
    </p:spTree>
    <p:extLst>
      <p:ext uri="{BB962C8B-B14F-4D97-AF65-F5344CB8AC3E}">
        <p14:creationId xmlns:p14="http://schemas.microsoft.com/office/powerpoint/2010/main" val="2073112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For my introduction I will be using an encyclopedia called “Encyclopedia of Sleep and Dreaming” </a:t>
            </a:r>
          </a:p>
          <a:p>
            <a:r>
              <a:rPr lang="en-US" dirty="0" smtClean="0"/>
              <a:t>For my body paragraphs I will be using an online article that I found on DOAJ and EBSCOHOST, the online article/journals will be listen below </a:t>
            </a:r>
          </a:p>
          <a:p>
            <a:pPr lvl="1">
              <a:buFont typeface="Courier New" panose="02070309020205020404" pitchFamily="49" charset="0"/>
              <a:buChar char="o"/>
            </a:pPr>
            <a:r>
              <a:rPr lang="en-US" dirty="0"/>
              <a:t>Stores G. </a:t>
            </a:r>
            <a:r>
              <a:rPr lang="en-US" i="1" dirty="0"/>
              <a:t>“Sleep paralysis and </a:t>
            </a:r>
            <a:r>
              <a:rPr lang="en-US" i="1" dirty="0" err="1"/>
              <a:t>hallucinosis</a:t>
            </a:r>
            <a:r>
              <a:rPr lang="en-US" i="1" dirty="0"/>
              <a:t>”</a:t>
            </a:r>
            <a:r>
              <a:rPr lang="en-US" dirty="0"/>
              <a:t> Behavioral Neurology, Vol, 11, No. 2, pp. 109-112, 1998. DOI: 01.1155/1998/649278</a:t>
            </a:r>
          </a:p>
          <a:p>
            <a:pPr lvl="1">
              <a:buFont typeface="Courier New" panose="02070309020205020404" pitchFamily="49" charset="0"/>
              <a:buChar char="o"/>
            </a:pPr>
            <a:r>
              <a:rPr lang="en-US" dirty="0"/>
              <a:t>Davies, O. (2003).</a:t>
            </a:r>
            <a:r>
              <a:rPr lang="en-US" i="1" dirty="0"/>
              <a:t> The nightmare Experience, Sleep paralysis, and witchcraft Accusations</a:t>
            </a:r>
            <a:r>
              <a:rPr lang="en-US" dirty="0"/>
              <a:t>. Folklore, 114(2).181.</a:t>
            </a:r>
          </a:p>
          <a:p>
            <a:endParaRPr lang="en-US" dirty="0"/>
          </a:p>
        </p:txBody>
      </p:sp>
      <p:sp>
        <p:nvSpPr>
          <p:cNvPr id="6" name="Title 5"/>
          <p:cNvSpPr>
            <a:spLocks noGrp="1"/>
          </p:cNvSpPr>
          <p:nvPr>
            <p:ph type="title"/>
          </p:nvPr>
        </p:nvSpPr>
        <p:spPr/>
        <p:txBody>
          <a:bodyPr/>
          <a:lstStyle/>
          <a:p>
            <a:r>
              <a:rPr lang="en-US" dirty="0" smtClean="0"/>
              <a:t>Literature Review </a:t>
            </a:r>
            <a:endParaRPr lang="en-US" dirty="0"/>
          </a:p>
        </p:txBody>
      </p:sp>
    </p:spTree>
    <p:extLst>
      <p:ext uri="{BB962C8B-B14F-4D97-AF65-F5344CB8AC3E}">
        <p14:creationId xmlns:p14="http://schemas.microsoft.com/office/powerpoint/2010/main" val="3473464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For my last paragraphs I will be using both online articles and encyclopedias which were listed above </a:t>
            </a:r>
          </a:p>
          <a:p>
            <a:r>
              <a:rPr lang="en-US" dirty="0" smtClean="0"/>
              <a:t>In the part of my essay that talks about </a:t>
            </a:r>
            <a:r>
              <a:rPr lang="en-US" dirty="0" err="1" smtClean="0"/>
              <a:t>Taotao’monas</a:t>
            </a:r>
            <a:r>
              <a:rPr lang="en-US" dirty="0" smtClean="0"/>
              <a:t> I will be using a loco book called </a:t>
            </a:r>
          </a:p>
          <a:p>
            <a:pPr lvl="1">
              <a:buFont typeface="Courier New" panose="02070309020205020404" pitchFamily="49" charset="0"/>
              <a:buChar char="o"/>
            </a:pPr>
            <a:r>
              <a:rPr lang="en-US" dirty="0" smtClean="0"/>
              <a:t>“Ancient Chamorro Society”</a:t>
            </a:r>
            <a:r>
              <a:rPr lang="en-US" dirty="0"/>
              <a:t> </a:t>
            </a:r>
            <a:r>
              <a:rPr lang="en-US" dirty="0" smtClean="0"/>
              <a:t>by Lawrence J. Cunningham </a:t>
            </a:r>
          </a:p>
          <a:p>
            <a:pPr lvl="1">
              <a:buFont typeface="Courier New" panose="02070309020205020404" pitchFamily="49" charset="0"/>
              <a:buChar char="o"/>
            </a:pPr>
            <a:r>
              <a:rPr lang="en-US" dirty="0" smtClean="0"/>
              <a:t>This book best describes what the ancient Chamorro beliefs </a:t>
            </a:r>
          </a:p>
        </p:txBody>
      </p:sp>
      <p:sp>
        <p:nvSpPr>
          <p:cNvPr id="6" name="Title 5"/>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3266691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 will distribute two different types of surveys </a:t>
            </a:r>
          </a:p>
          <a:p>
            <a:pPr lvl="1"/>
            <a:r>
              <a:rPr lang="en-US" dirty="0" smtClean="0"/>
              <a:t>One will be for general information about sleep paralysis – this is important to my research because I want to collect information that they already know about sleep paralysis and how much they know about sleep paralysis </a:t>
            </a:r>
          </a:p>
          <a:p>
            <a:pPr lvl="1"/>
            <a:r>
              <a:rPr lang="en-US" dirty="0" smtClean="0"/>
              <a:t>The second survey was distributed to certain people who I chose that had a sleep paralysis episode(s).</a:t>
            </a:r>
          </a:p>
          <a:p>
            <a:r>
              <a:rPr lang="en-US" dirty="0" smtClean="0"/>
              <a:t>I will interview the cases where I felt was different from the others </a:t>
            </a:r>
          </a:p>
          <a:p>
            <a:pPr lvl="1"/>
            <a:r>
              <a:rPr lang="en-US" dirty="0" smtClean="0"/>
              <a:t>This can help me compare scenarios and comprehend what they think caused it. </a:t>
            </a:r>
            <a:endParaRPr lang="en-US" dirty="0"/>
          </a:p>
        </p:txBody>
      </p:sp>
      <p:sp>
        <p:nvSpPr>
          <p:cNvPr id="6" name="Title 5"/>
          <p:cNvSpPr>
            <a:spLocks noGrp="1"/>
          </p:cNvSpPr>
          <p:nvPr>
            <p:ph type="title"/>
          </p:nvPr>
        </p:nvSpPr>
        <p:spPr/>
        <p:txBody>
          <a:bodyPr/>
          <a:lstStyle/>
          <a:p>
            <a:r>
              <a:rPr lang="en-US" dirty="0" smtClean="0"/>
              <a:t>Collecting Data </a:t>
            </a:r>
            <a:endParaRPr lang="en-US" dirty="0"/>
          </a:p>
        </p:txBody>
      </p:sp>
    </p:spTree>
    <p:extLst>
      <p:ext uri="{BB962C8B-B14F-4D97-AF65-F5344CB8AC3E}">
        <p14:creationId xmlns:p14="http://schemas.microsoft.com/office/powerpoint/2010/main" val="4034317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45720" indent="0">
              <a:buNone/>
            </a:pPr>
            <a:endParaRPr lang="en-US" dirty="0" smtClean="0"/>
          </a:p>
          <a:p>
            <a:r>
              <a:rPr lang="en-US" dirty="0"/>
              <a:t>1.)	Age </a:t>
            </a:r>
          </a:p>
          <a:p>
            <a:r>
              <a:rPr lang="en-US" dirty="0"/>
              <a:t>2.)	Ethnicity </a:t>
            </a:r>
          </a:p>
          <a:p>
            <a:r>
              <a:rPr lang="en-US" dirty="0"/>
              <a:t>3.)	Do you believe in the </a:t>
            </a:r>
            <a:r>
              <a:rPr lang="en-US" dirty="0" err="1"/>
              <a:t>Taotao’mona</a:t>
            </a:r>
            <a:r>
              <a:rPr lang="en-US" dirty="0"/>
              <a:t>?</a:t>
            </a:r>
          </a:p>
          <a:p>
            <a:r>
              <a:rPr lang="en-US" dirty="0"/>
              <a:t>4.)	Do you know anyone who has experienced sleep paralysis? </a:t>
            </a:r>
          </a:p>
          <a:p>
            <a:r>
              <a:rPr lang="en-US" dirty="0"/>
              <a:t>5.)	What does sleep paralysis mean to you?</a:t>
            </a:r>
          </a:p>
          <a:p>
            <a:r>
              <a:rPr lang="en-US" dirty="0"/>
              <a:t>6.)	What does the </a:t>
            </a:r>
            <a:r>
              <a:rPr lang="en-US" dirty="0" err="1"/>
              <a:t>taotao’mona</a:t>
            </a:r>
            <a:r>
              <a:rPr lang="en-US" dirty="0"/>
              <a:t> have to do with sleep paralysis?</a:t>
            </a:r>
          </a:p>
          <a:p>
            <a:r>
              <a:rPr lang="en-US" dirty="0"/>
              <a:t>7.)	What advice do you give to people who has sleep paralysis disorder?</a:t>
            </a:r>
          </a:p>
          <a:p>
            <a:r>
              <a:rPr lang="en-US" dirty="0"/>
              <a:t>8.)	What do you think causes sleep paralysis?</a:t>
            </a:r>
          </a:p>
          <a:p>
            <a:endParaRPr lang="en-US" dirty="0" smtClean="0"/>
          </a:p>
          <a:p>
            <a:endParaRPr lang="en-US" dirty="0" smtClean="0"/>
          </a:p>
        </p:txBody>
      </p:sp>
      <p:sp>
        <p:nvSpPr>
          <p:cNvPr id="3" name="Title 2"/>
          <p:cNvSpPr>
            <a:spLocks noGrp="1"/>
          </p:cNvSpPr>
          <p:nvPr>
            <p:ph type="title"/>
          </p:nvPr>
        </p:nvSpPr>
        <p:spPr/>
        <p:txBody>
          <a:bodyPr/>
          <a:lstStyle/>
          <a:p>
            <a:r>
              <a:rPr lang="en-US" dirty="0" smtClean="0"/>
              <a:t>Questions for Survey one </a:t>
            </a:r>
            <a:endParaRPr lang="en-US" dirty="0"/>
          </a:p>
        </p:txBody>
      </p:sp>
    </p:spTree>
    <p:extLst>
      <p:ext uri="{BB962C8B-B14F-4D97-AF65-F5344CB8AC3E}">
        <p14:creationId xmlns:p14="http://schemas.microsoft.com/office/powerpoint/2010/main" val="426818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1</a:t>
            </a:r>
            <a:r>
              <a:rPr lang="en-US" dirty="0"/>
              <a:t>.)	What did you feel when you FIRST experience sleep paralysis?</a:t>
            </a:r>
          </a:p>
          <a:p>
            <a:r>
              <a:rPr lang="en-US" dirty="0"/>
              <a:t>2.)	What age were you when you first experienced sleep paralysis?</a:t>
            </a:r>
          </a:p>
          <a:p>
            <a:r>
              <a:rPr lang="en-US" dirty="0"/>
              <a:t>3.)	What did you do during the day that you think caused it?</a:t>
            </a:r>
          </a:p>
          <a:p>
            <a:r>
              <a:rPr lang="en-US" dirty="0"/>
              <a:t>4.)	Do you believe in the </a:t>
            </a:r>
            <a:r>
              <a:rPr lang="en-US" dirty="0" err="1"/>
              <a:t>taotao’mona</a:t>
            </a:r>
            <a:r>
              <a:rPr lang="en-US" dirty="0"/>
              <a:t> or any supernatural creatures?</a:t>
            </a:r>
          </a:p>
          <a:p>
            <a:r>
              <a:rPr lang="en-US" dirty="0"/>
              <a:t>5.)	What did you see during or after the sleep paralysis?</a:t>
            </a:r>
          </a:p>
          <a:p>
            <a:r>
              <a:rPr lang="en-US" dirty="0"/>
              <a:t>6.)	Do you know anyone who has experienced sleep paralysis? </a:t>
            </a:r>
          </a:p>
          <a:p>
            <a:r>
              <a:rPr lang="en-US" dirty="0"/>
              <a:t>7.)	Was anyone with you in the room when you experienced sleep paralysis?</a:t>
            </a:r>
          </a:p>
          <a:p>
            <a:r>
              <a:rPr lang="en-US" dirty="0"/>
              <a:t>8.)	What do you think caused your sleep paralysis? </a:t>
            </a:r>
          </a:p>
          <a:p>
            <a:endParaRPr lang="en-US" dirty="0"/>
          </a:p>
        </p:txBody>
      </p:sp>
      <p:sp>
        <p:nvSpPr>
          <p:cNvPr id="3" name="Title 2"/>
          <p:cNvSpPr>
            <a:spLocks noGrp="1"/>
          </p:cNvSpPr>
          <p:nvPr>
            <p:ph type="title"/>
          </p:nvPr>
        </p:nvSpPr>
        <p:spPr/>
        <p:txBody>
          <a:bodyPr/>
          <a:lstStyle/>
          <a:p>
            <a:r>
              <a:rPr lang="en-US" dirty="0" smtClean="0"/>
              <a:t>Questions on Survey Two</a:t>
            </a:r>
            <a:endParaRPr lang="en-US" dirty="0"/>
          </a:p>
        </p:txBody>
      </p:sp>
      <p:sp>
        <p:nvSpPr>
          <p:cNvPr id="4" name="Rectangle 1"/>
          <p:cNvSpPr>
            <a:spLocks noChangeArrowheads="1"/>
          </p:cNvSpPr>
          <p:nvPr/>
        </p:nvSpPr>
        <p:spPr bwMode="auto">
          <a:xfrm>
            <a:off x="152400" y="228880"/>
            <a:ext cx="65" cy="30424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26979"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ontrols>
      <mc:AlternateContent xmlns:mc="http://schemas.openxmlformats.org/markup-compatibility/2006">
        <mc:Choice xmlns:v="urn:schemas-microsoft-com:vml" Requires="v">
          <p:control spid="1085" name="HTMLText3" r:id="rId2" imgW="3971880" imgH="228600"/>
        </mc:Choice>
        <mc:Fallback>
          <p:control name="HTMLText3" r:id="rId2" imgW="3971880" imgH="228600">
            <p:pic>
              <p:nvPicPr>
                <p:cNvPr id="16" name="HTMLText3"/>
                <p:cNvPicPr preferRelativeResize="0">
                  <a:picLocks noChangeArrowheads="1" noChangeShapeType="1"/>
                </p:cNvPicPr>
                <p:nvPr/>
              </p:nvPicPr>
              <p:blipFill>
                <a:blip r:embed="rId14"/>
                <a:srcRect/>
                <a:stretch>
                  <a:fillRect/>
                </a:stretch>
              </p:blipFill>
              <p:spPr bwMode="auto">
                <a:xfrm>
                  <a:off x="152400" y="152400"/>
                  <a:ext cx="3967163"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86" name="HTMLOption1" r:id="rId3" imgW="257040" imgH="304920"/>
        </mc:Choice>
        <mc:Fallback>
          <p:control name="HTMLOption1" r:id="rId3" imgW="257040" imgH="304920">
            <p:pic>
              <p:nvPicPr>
                <p:cNvPr id="5" name="HTMLOption1"/>
                <p:cNvPicPr preferRelativeResize="0">
                  <a:picLocks noChangeArrowheads="1" noChangeShapeType="1"/>
                </p:cNvPicPr>
                <p:nvPr/>
              </p:nvPicPr>
              <p:blipFill>
                <a:blip r:embed="rId15"/>
                <a:srcRect/>
                <a:stretch>
                  <a:fillRect/>
                </a:stretch>
              </p:blipFill>
              <p:spPr bwMode="auto">
                <a:xfrm>
                  <a:off x="152400" y="15240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87" name="HTMLOption2" r:id="rId4" imgW="257040" imgH="304920"/>
        </mc:Choice>
        <mc:Fallback>
          <p:control name="HTMLOption2" r:id="rId4" imgW="257040" imgH="304920">
            <p:pic>
              <p:nvPicPr>
                <p:cNvPr id="6" name="HTMLOption2"/>
                <p:cNvPicPr preferRelativeResize="0">
                  <a:picLocks noChangeArrowheads="1" noChangeShapeType="1"/>
                </p:cNvPicPr>
                <p:nvPr/>
              </p:nvPicPr>
              <p:blipFill>
                <a:blip r:embed="rId15"/>
                <a:srcRect/>
                <a:stretch>
                  <a:fillRect/>
                </a:stretch>
              </p:blipFill>
              <p:spPr bwMode="auto">
                <a:xfrm>
                  <a:off x="152400" y="15240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88" name="HTMLOption3" r:id="rId5" imgW="257040" imgH="304920"/>
        </mc:Choice>
        <mc:Fallback>
          <p:control name="HTMLOption3" r:id="rId5" imgW="257040" imgH="304920">
            <p:pic>
              <p:nvPicPr>
                <p:cNvPr id="7" name="HTMLOption3"/>
                <p:cNvPicPr preferRelativeResize="0">
                  <a:picLocks noChangeArrowheads="1" noChangeShapeType="1"/>
                </p:cNvPicPr>
                <p:nvPr/>
              </p:nvPicPr>
              <p:blipFill>
                <a:blip r:embed="rId15"/>
                <a:srcRect/>
                <a:stretch>
                  <a:fillRect/>
                </a:stretch>
              </p:blipFill>
              <p:spPr bwMode="auto">
                <a:xfrm>
                  <a:off x="152400" y="15240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89" name="HTMLOption4" r:id="rId6" imgW="257040" imgH="304920"/>
        </mc:Choice>
        <mc:Fallback>
          <p:control name="HTMLOption4" r:id="rId6" imgW="257040" imgH="304920">
            <p:pic>
              <p:nvPicPr>
                <p:cNvPr id="8" name="HTMLOption4"/>
                <p:cNvPicPr preferRelativeResize="0">
                  <a:picLocks noChangeArrowheads="1" noChangeShapeType="1"/>
                </p:cNvPicPr>
                <p:nvPr/>
              </p:nvPicPr>
              <p:blipFill>
                <a:blip r:embed="rId15"/>
                <a:srcRect/>
                <a:stretch>
                  <a:fillRect/>
                </a:stretch>
              </p:blipFill>
              <p:spPr bwMode="auto">
                <a:xfrm>
                  <a:off x="152400" y="15240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90" name="HTMLOption5" r:id="rId7" imgW="257040" imgH="304920"/>
        </mc:Choice>
        <mc:Fallback>
          <p:control name="HTMLOption5" r:id="rId7" imgW="257040" imgH="304920">
            <p:pic>
              <p:nvPicPr>
                <p:cNvPr id="9" name="HTMLOption5"/>
                <p:cNvPicPr preferRelativeResize="0">
                  <a:picLocks noChangeArrowheads="1" noChangeShapeType="1"/>
                </p:cNvPicPr>
                <p:nvPr/>
              </p:nvPicPr>
              <p:blipFill>
                <a:blip r:embed="rId15"/>
                <a:srcRect/>
                <a:stretch>
                  <a:fillRect/>
                </a:stretch>
              </p:blipFill>
              <p:spPr bwMode="auto">
                <a:xfrm>
                  <a:off x="152400" y="15240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91" name="HTMLText1" r:id="rId8" imgW="3971880" imgH="228600"/>
        </mc:Choice>
        <mc:Fallback>
          <p:control name="HTMLText1" r:id="rId8" imgW="3971880" imgH="228600">
            <p:pic>
              <p:nvPicPr>
                <p:cNvPr id="10" name="HTMLText1"/>
                <p:cNvPicPr preferRelativeResize="0">
                  <a:picLocks noChangeArrowheads="1" noChangeShapeType="1"/>
                </p:cNvPicPr>
                <p:nvPr/>
              </p:nvPicPr>
              <p:blipFill>
                <a:blip r:embed="rId14"/>
                <a:srcRect/>
                <a:stretch>
                  <a:fillRect/>
                </a:stretch>
              </p:blipFill>
              <p:spPr bwMode="auto">
                <a:xfrm>
                  <a:off x="152400" y="152400"/>
                  <a:ext cx="3967163"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92" name="HTMLOption6" r:id="rId9" imgW="257040" imgH="304920"/>
        </mc:Choice>
        <mc:Fallback>
          <p:control name="HTMLOption6" r:id="rId9" imgW="257040" imgH="304920">
            <p:pic>
              <p:nvPicPr>
                <p:cNvPr id="11" name="HTMLOption6"/>
                <p:cNvPicPr preferRelativeResize="0">
                  <a:picLocks noChangeArrowheads="1" noChangeShapeType="1"/>
                </p:cNvPicPr>
                <p:nvPr/>
              </p:nvPicPr>
              <p:blipFill>
                <a:blip r:embed="rId15"/>
                <a:srcRect/>
                <a:stretch>
                  <a:fillRect/>
                </a:stretch>
              </p:blipFill>
              <p:spPr bwMode="auto">
                <a:xfrm>
                  <a:off x="152400" y="15240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93" name="HTMLOption7" r:id="rId10" imgW="257040" imgH="304920"/>
        </mc:Choice>
        <mc:Fallback>
          <p:control name="HTMLOption7" r:id="rId10" imgW="257040" imgH="304920">
            <p:pic>
              <p:nvPicPr>
                <p:cNvPr id="12" name="HTMLOption7"/>
                <p:cNvPicPr preferRelativeResize="0">
                  <a:picLocks noChangeArrowheads="1" noChangeShapeType="1"/>
                </p:cNvPicPr>
                <p:nvPr/>
              </p:nvPicPr>
              <p:blipFill>
                <a:blip r:embed="rId15"/>
                <a:srcRect/>
                <a:stretch>
                  <a:fillRect/>
                </a:stretch>
              </p:blipFill>
              <p:spPr bwMode="auto">
                <a:xfrm>
                  <a:off x="152400" y="15240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94" name="HTMLOption8" r:id="rId11" imgW="257040" imgH="304920"/>
        </mc:Choice>
        <mc:Fallback>
          <p:control name="HTMLOption8" r:id="rId11" imgW="257040" imgH="304920">
            <p:pic>
              <p:nvPicPr>
                <p:cNvPr id="13" name="HTMLOption8"/>
                <p:cNvPicPr preferRelativeResize="0">
                  <a:picLocks noChangeArrowheads="1" noChangeShapeType="1"/>
                </p:cNvPicPr>
                <p:nvPr/>
              </p:nvPicPr>
              <p:blipFill>
                <a:blip r:embed="rId15"/>
                <a:srcRect/>
                <a:stretch>
                  <a:fillRect/>
                </a:stretch>
              </p:blipFill>
              <p:spPr bwMode="auto">
                <a:xfrm>
                  <a:off x="152400" y="15240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95" name="HTMLText2" r:id="rId12" imgW="3971880" imgH="228600"/>
        </mc:Choice>
        <mc:Fallback>
          <p:control name="HTMLText2" r:id="rId12" imgW="3971880" imgH="228600">
            <p:pic>
              <p:nvPicPr>
                <p:cNvPr id="14" name="HTMLText2"/>
                <p:cNvPicPr preferRelativeResize="0">
                  <a:picLocks noChangeArrowheads="1" noChangeShapeType="1"/>
                </p:cNvPicPr>
                <p:nvPr/>
              </p:nvPicPr>
              <p:blipFill>
                <a:blip r:embed="rId14"/>
                <a:srcRect/>
                <a:stretch>
                  <a:fillRect/>
                </a:stretch>
              </p:blipFill>
              <p:spPr bwMode="auto">
                <a:xfrm>
                  <a:off x="152400" y="152400"/>
                  <a:ext cx="3967163"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2344571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a:t>1.	What was the first thing you did when you noticed you were in a sleep paralysis episode?</a:t>
            </a:r>
          </a:p>
          <a:p>
            <a:r>
              <a:rPr lang="en-US" dirty="0"/>
              <a:t>2.	What mental state were you in before you slept?</a:t>
            </a:r>
          </a:p>
          <a:p>
            <a:r>
              <a:rPr lang="en-US" dirty="0"/>
              <a:t>3.	Did you stress anytime of the day before you slept?</a:t>
            </a:r>
          </a:p>
          <a:p>
            <a:r>
              <a:rPr lang="en-US" dirty="0"/>
              <a:t>4.	Is this your first time </a:t>
            </a:r>
            <a:r>
              <a:rPr lang="en-US" dirty="0" smtClean="0"/>
              <a:t>experiencing </a:t>
            </a:r>
            <a:r>
              <a:rPr lang="en-US" dirty="0"/>
              <a:t>sleep </a:t>
            </a:r>
            <a:r>
              <a:rPr lang="en-US" dirty="0" smtClean="0"/>
              <a:t>paralysis?</a:t>
            </a:r>
            <a:endParaRPr lang="en-US" dirty="0"/>
          </a:p>
          <a:p>
            <a:r>
              <a:rPr lang="en-US" dirty="0"/>
              <a:t>5.	How did you feel throughout the sleep paralysis?</a:t>
            </a:r>
          </a:p>
          <a:p>
            <a:r>
              <a:rPr lang="en-US" dirty="0"/>
              <a:t>6.	Describe your scariest episode.</a:t>
            </a:r>
          </a:p>
          <a:p>
            <a:r>
              <a:rPr lang="en-US" dirty="0"/>
              <a:t>7.	How long did your episode last?</a:t>
            </a:r>
          </a:p>
          <a:p>
            <a:r>
              <a:rPr lang="en-US" dirty="0"/>
              <a:t>8.	Was there anything different from your past episodes? Or was this your first?</a:t>
            </a:r>
          </a:p>
          <a:p>
            <a:r>
              <a:rPr lang="en-US" dirty="0"/>
              <a:t>9.	Do you believe in the </a:t>
            </a:r>
            <a:r>
              <a:rPr lang="en-US" dirty="0" err="1"/>
              <a:t>Taotao’mona</a:t>
            </a:r>
            <a:r>
              <a:rPr lang="en-US" dirty="0"/>
              <a:t>?</a:t>
            </a:r>
          </a:p>
          <a:p>
            <a:r>
              <a:rPr lang="en-US" dirty="0"/>
              <a:t>10.	Did you see anything during or before your sleep paralysis episode?</a:t>
            </a:r>
          </a:p>
          <a:p>
            <a:r>
              <a:rPr lang="en-US" dirty="0"/>
              <a:t>11.	What do you think caused your sleep paralysis</a:t>
            </a:r>
          </a:p>
          <a:p>
            <a:endParaRPr lang="en-US" dirty="0"/>
          </a:p>
        </p:txBody>
      </p:sp>
      <p:sp>
        <p:nvSpPr>
          <p:cNvPr id="3" name="Title 2"/>
          <p:cNvSpPr>
            <a:spLocks noGrp="1"/>
          </p:cNvSpPr>
          <p:nvPr>
            <p:ph type="title"/>
          </p:nvPr>
        </p:nvSpPr>
        <p:spPr/>
        <p:txBody>
          <a:bodyPr/>
          <a:lstStyle/>
          <a:p>
            <a:r>
              <a:rPr lang="en-US" dirty="0" smtClean="0"/>
              <a:t>INTERVIEW QUESTIOS</a:t>
            </a:r>
            <a:endParaRPr lang="en-US" dirty="0"/>
          </a:p>
        </p:txBody>
      </p:sp>
    </p:spTree>
    <p:extLst>
      <p:ext uri="{BB962C8B-B14F-4D97-AF65-F5344CB8AC3E}">
        <p14:creationId xmlns:p14="http://schemas.microsoft.com/office/powerpoint/2010/main" val="1254011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ompany meeting presentatio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2"/>
        </a:lnRef>
        <a:fillRef idx="3">
          <a:schemeClr val="accent2"/>
        </a:fillRef>
        <a:effectRef idx="2">
          <a:schemeClr val="accent2"/>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Company meeting presentation" id="{8B148BA1-4350-489B-9CE2-8A9FD6C201E9}" vid="{EB7F512D-8019-4D33-935E-F7B3C563341B}"/>
    </a:ext>
  </a:extLst>
</a:theme>
</file>

<file path=ppt/theme/theme2.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F1A4965-9CEC-434C-9111-E2171C25B6F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Company or project meeting presentation</Template>
  <TotalTime>0</TotalTime>
  <Words>1069</Words>
  <Application>Microsoft Office PowerPoint</Application>
  <PresentationFormat>Widescreen</PresentationFormat>
  <Paragraphs>79</Paragraphs>
  <Slides>14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Cambria</vt:lpstr>
      <vt:lpstr>Courier New</vt:lpstr>
      <vt:lpstr>Wingdings</vt:lpstr>
      <vt:lpstr>Wingdings 2</vt:lpstr>
      <vt:lpstr>Company meeting presentation</vt:lpstr>
      <vt:lpstr>Sleep Paralysis </vt:lpstr>
      <vt:lpstr>Research Questions </vt:lpstr>
      <vt:lpstr>Background </vt:lpstr>
      <vt:lpstr>Literature Review </vt:lpstr>
      <vt:lpstr>Cont.</vt:lpstr>
      <vt:lpstr>Collecting Data </vt:lpstr>
      <vt:lpstr>Questions for Survey one </vt:lpstr>
      <vt:lpstr>Questions on Survey Two</vt:lpstr>
      <vt:lpstr>INTERVIEW QUESTIOS</vt:lpstr>
      <vt:lpstr>Schedule: </vt:lpstr>
      <vt:lpstr>FINDINGS </vt:lpstr>
      <vt:lpstr>Important findings </vt:lpstr>
      <vt:lpstr>Cont. </vt:lpstr>
      <vt:lpstr>CONCLUSION </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2016-05-03T04:56:03Z</dcterms:created>
  <dcterms:modified xsi:type="dcterms:W3CDTF">2016-05-08T09:09:12Z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TC034605099991</vt:lpwstr>
  </property>
</Properties>
</file>