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3" r:id="rId6"/>
    <p:sldId id="264" r:id="rId7"/>
    <p:sldId id="265" r:id="rId8"/>
    <p:sldId id="272" r:id="rId9"/>
    <p:sldId id="271"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4" d="100"/>
          <a:sy n="84" d="100"/>
        </p:scale>
        <p:origin x="2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5/7/2016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5/7/2016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t>5/7/2016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5/7/2016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5/7/2016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5/7/2016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5/7/2016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5/7/2016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Edit Master text styles</a:t>
            </a:r>
          </a:p>
        </p:txBody>
      </p:sp>
      <p:sp>
        <p:nvSpPr>
          <p:cNvPr id="5" name="Date Placeholder 4"/>
          <p:cNvSpPr>
            <a:spLocks noGrp="1"/>
          </p:cNvSpPr>
          <p:nvPr>
            <p:ph type="dt" sz="half" idx="10"/>
          </p:nvPr>
        </p:nvSpPr>
        <p:spPr/>
        <p:txBody>
          <a:bodyPr/>
          <a:lstStyle/>
          <a:p>
            <a:fld id="{AF6E2C9B-5FA2-460D-9BE7-B0812FC2A6FF}" type="datetimeFigureOut">
              <a:rPr lang="en-US" dirty="0"/>
              <a:t>5/7/2016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Date Placeholder 8"/>
          <p:cNvSpPr>
            <a:spLocks noGrp="1"/>
          </p:cNvSpPr>
          <p:nvPr>
            <p:ph type="dt" sz="half" idx="10"/>
          </p:nvPr>
        </p:nvSpPr>
        <p:spPr/>
        <p:txBody>
          <a:bodyPr/>
          <a:lstStyle/>
          <a:p>
            <a:fld id="{5586B75A-687E-405C-8A0B-8D00578BA2C3}" type="datetimeFigureOut">
              <a:rPr lang="en-US" dirty="0"/>
              <a:pPr/>
              <a:t>5/7/2016</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5/7/2016</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tx1">
                    <a:alpha val="20000"/>
                  </a:schemeClr>
                </a:solidFill>
                <a:latin typeface="+mj-lt"/>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accent1"/>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75000"/>
              <a:lumOff val="2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65000"/>
              <a:lumOff val="3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br>
              <a:rPr lang="en-US" b="1" spc="0" dirty="0">
                <a:ln w="6600">
                  <a:solidFill>
                    <a:schemeClr val="accent2"/>
                  </a:solidFill>
                  <a:prstDash val="solid"/>
                </a:ln>
                <a:solidFill>
                  <a:srgbClr val="FFFFFF"/>
                </a:solidFill>
                <a:effectLst>
                  <a:outerShdw dist="38100" dir="2700000" algn="tl" rotWithShape="0">
                    <a:schemeClr val="accent2"/>
                  </a:outerShdw>
                </a:effectLst>
                <a:latin typeface="AR CARTER" panose="02000000000000000000" pitchFamily="2" charset="0"/>
              </a:rPr>
            </a:br>
            <a:r>
              <a:rPr lang="en-US" b="1" spc="0" dirty="0">
                <a:ln w="6600">
                  <a:solidFill>
                    <a:schemeClr val="accent2"/>
                  </a:solidFill>
                  <a:prstDash val="solid"/>
                </a:ln>
                <a:solidFill>
                  <a:srgbClr val="FFFFFF"/>
                </a:solidFill>
                <a:effectLst>
                  <a:outerShdw dist="38100" dir="2700000" algn="tl" rotWithShape="0">
                    <a:schemeClr val="accent2"/>
                  </a:outerShdw>
                </a:effectLst>
                <a:latin typeface="AR CARTER" panose="02000000000000000000" pitchFamily="2" charset="0"/>
                <a:cs typeface="Arial" panose="020B0604020202020204" pitchFamily="34" charset="0"/>
              </a:rPr>
              <a:t>Ocean Acidification in the CNMI</a:t>
            </a:r>
            <a:endParaRPr lang="en-US" sz="2800" b="1" spc="0" dirty="0">
              <a:ln w="6600">
                <a:solidFill>
                  <a:schemeClr val="accent2"/>
                </a:solidFill>
                <a:prstDash val="solid"/>
              </a:ln>
              <a:solidFill>
                <a:srgbClr val="FFFFFF"/>
              </a:solidFill>
              <a:effectLst>
                <a:outerShdw dist="38100" dir="2700000" algn="tl" rotWithShape="0">
                  <a:schemeClr val="accent2"/>
                </a:outerShdw>
              </a:effectLst>
              <a:latin typeface="AR CARTER" panose="02000000000000000000" pitchFamily="2" charset="0"/>
              <a:cs typeface="Arial" panose="020B0604020202020204" pitchFamily="34" charset="0"/>
            </a:endParaRPr>
          </a:p>
        </p:txBody>
      </p:sp>
      <p:sp>
        <p:nvSpPr>
          <p:cNvPr id="3" name="Subtitle 2"/>
          <p:cNvSpPr>
            <a:spLocks noGrp="1"/>
          </p:cNvSpPr>
          <p:nvPr>
            <p:ph type="subTitle" idx="1"/>
          </p:nvPr>
        </p:nvSpPr>
        <p:spPr>
          <a:xfrm>
            <a:off x="603504" y="5165697"/>
            <a:ext cx="9228201" cy="1645920"/>
          </a:xfrm>
        </p:spPr>
        <p:txBody>
          <a:bodyPr>
            <a:normAutofit/>
          </a:bodyPr>
          <a:lstStyle/>
          <a:p>
            <a:r>
              <a:rPr lang="en-US" sz="2800" dirty="0">
                <a:latin typeface="Candara" panose="020E0502030303020204" pitchFamily="34" charset="0"/>
              </a:rPr>
              <a:t>EN202 Section 3 – Dr. Kimberly Bunts-Anderson</a:t>
            </a:r>
          </a:p>
          <a:p>
            <a:r>
              <a:rPr lang="en-US" sz="2800" dirty="0">
                <a:latin typeface="Candara" panose="020E0502030303020204" pitchFamily="34" charset="0"/>
              </a:rPr>
              <a:t>Created by: </a:t>
            </a:r>
            <a:r>
              <a:rPr lang="en-US" sz="2800" dirty="0" err="1">
                <a:latin typeface="Candara" panose="020E0502030303020204" pitchFamily="34" charset="0"/>
              </a:rPr>
              <a:t>Jenevieve</a:t>
            </a:r>
            <a:r>
              <a:rPr lang="en-US" sz="2800" dirty="0">
                <a:latin typeface="Candara" panose="020E0502030303020204" pitchFamily="34" charset="0"/>
              </a:rPr>
              <a:t> Cruz</a:t>
            </a:r>
          </a:p>
        </p:txBody>
      </p:sp>
    </p:spTree>
    <p:extLst>
      <p:ext uri="{BB962C8B-B14F-4D97-AF65-F5344CB8AC3E}">
        <p14:creationId xmlns:p14="http://schemas.microsoft.com/office/powerpoint/2010/main" val="618105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lstStyle/>
          <a:p>
            <a:r>
              <a:rPr lang="en-US" dirty="0"/>
              <a:t>Coral bleaching/ocean acidification has impacted a major part of the ocean. Marine organisms may be closer to being affected. Endangerment of marine species may be possible due to the diminishing food web interactions. We can conclude from the studies and reports that the pollution accumulation has reached  or is closely reaching its absorptive capacity in the ocean.</a:t>
            </a:r>
          </a:p>
          <a:p>
            <a:r>
              <a:rPr lang="en-US" dirty="0"/>
              <a:t>Contacted experts on an earlier basis</a:t>
            </a:r>
          </a:p>
          <a:p>
            <a:r>
              <a:rPr lang="en-US" dirty="0"/>
              <a:t>Alternatives helped (interviews with individuals, observations, etc.)</a:t>
            </a:r>
          </a:p>
          <a:p>
            <a:r>
              <a:rPr lang="en-US" dirty="0"/>
              <a:t>Obstacles</a:t>
            </a:r>
          </a:p>
        </p:txBody>
      </p:sp>
    </p:spTree>
    <p:extLst>
      <p:ext uri="{BB962C8B-B14F-4D97-AF65-F5344CB8AC3E}">
        <p14:creationId xmlns:p14="http://schemas.microsoft.com/office/powerpoint/2010/main" val="2108676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p>
        </p:txBody>
      </p:sp>
      <p:sp>
        <p:nvSpPr>
          <p:cNvPr id="4" name="Rectangle 1"/>
          <p:cNvSpPr>
            <a:spLocks noGrp="1" noChangeArrowheads="1"/>
          </p:cNvSpPr>
          <p:nvPr>
            <p:ph idx="1"/>
          </p:nvPr>
        </p:nvSpPr>
        <p:spPr bwMode="auto">
          <a:xfrm>
            <a:off x="1461401" y="1560737"/>
            <a:ext cx="8337692" cy="5078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52352" rIns="0" bIns="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Camacho, J. (2014, May 14). </a:t>
            </a:r>
            <a:r>
              <a:rPr kumimoji="0" lang="en-US" altLang="en-US" sz="20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Saipan Tribune.</a:t>
            </a:r>
            <a:r>
              <a:rPr kumimoji="0" lang="en-US" altLang="en-US"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Retrieved from Saipan Tribune Website: http://www.saipantribune.com/index.php/report-climate-change-now-impacting-nmi/</a:t>
            </a:r>
            <a:endParaRPr kumimoji="0" lang="en-US" altLang="en-US" sz="2000" b="0" i="0" u="none" strike="noStrike" cap="none" normalizeH="0" baseline="0" dirty="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Camacho, J. (2015, January 28). </a:t>
            </a:r>
            <a:r>
              <a:rPr kumimoji="0" lang="en-US" altLang="en-US" sz="20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Saipan Tribune.</a:t>
            </a:r>
            <a:r>
              <a:rPr kumimoji="0" lang="en-US" altLang="en-US"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Retrieved from Saipan Tribune Website: http://www.saipantribune.com/index.php/acidic-ocean-will-challenge-cnmis-marine-environment/</a:t>
            </a:r>
            <a:endParaRPr kumimoji="0" lang="en-US" altLang="en-US" sz="2000" b="0" i="0" u="none" strike="noStrike" cap="none" normalizeH="0" baseline="0" dirty="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Hoegh-Guldberg</a:t>
            </a:r>
            <a:r>
              <a:rPr kumimoji="0" lang="en-US" altLang="en-US"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O., </a:t>
            </a:r>
            <a:r>
              <a:rPr kumimoji="0" lang="en-US" altLang="en-US" sz="20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Mumby</a:t>
            </a:r>
            <a:r>
              <a:rPr kumimoji="0" lang="en-US" altLang="en-US"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 </a:t>
            </a:r>
            <a:r>
              <a:rPr kumimoji="0" lang="en-US" altLang="en-US" sz="20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Hooten</a:t>
            </a:r>
            <a:r>
              <a:rPr kumimoji="0" lang="en-US" altLang="en-US"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 </a:t>
            </a:r>
            <a:r>
              <a:rPr kumimoji="0" lang="en-US" altLang="en-US" sz="20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Steneck</a:t>
            </a:r>
            <a:r>
              <a:rPr kumimoji="0" lang="en-US" altLang="en-US"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R., Greenfield, P., Gomez, E., . . . </a:t>
            </a:r>
            <a:r>
              <a:rPr kumimoji="0" lang="en-US" altLang="en-US" sz="20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Hatziolos</a:t>
            </a:r>
            <a:r>
              <a:rPr kumimoji="0" lang="en-US" altLang="en-US"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M. (2007, December 14). Coral reefs under rapid climate change and ocean acidification. New York Avenue NW, Washington, DC, United States of America.</a:t>
            </a:r>
            <a:endParaRPr kumimoji="0" lang="en-US" altLang="en-US" sz="2000" b="0" i="0" u="none" strike="noStrike" cap="none" normalizeH="0" baseline="0" dirty="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(2008). </a:t>
            </a:r>
            <a:r>
              <a:rPr kumimoji="0" lang="en-US" altLang="en-US" sz="20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Report: climate change key for NMI coral reefs.</a:t>
            </a:r>
            <a:r>
              <a:rPr kumimoji="0" lang="en-US" altLang="en-US"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Northern Mariana Islands.</a:t>
            </a:r>
            <a:endParaRPr kumimoji="0" lang="en-US" altLang="en-US" sz="2000" b="0" i="0" u="none" strike="noStrike" cap="none" normalizeH="0" baseline="0" dirty="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Shi, D., Xu, Y., Hopkinson, B. M., &amp; Morel, F. M. (2010, February 5). Effect of ocean acidification on iron availability to marine phytoplankton. New York Avenue NW, Washington, DC, United States of America.</a:t>
            </a:r>
            <a:endParaRPr kumimoji="0" lang="en-US" altLang="en-US" sz="2000" b="0" i="0" u="none" strike="noStrike" cap="none" normalizeH="0" baseline="0" dirty="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387027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pc="0" dirty="0">
                <a:ln w="0"/>
                <a:solidFill>
                  <a:schemeClr val="tx1"/>
                </a:solidFill>
                <a:effectLst>
                  <a:outerShdw blurRad="38100" dist="25400" dir="5400000" algn="ctr" rotWithShape="0">
                    <a:srgbClr val="6E747A">
                      <a:alpha val="43000"/>
                    </a:srgbClr>
                  </a:outerShdw>
                </a:effectLst>
              </a:rPr>
              <a:t>Objectives</a:t>
            </a:r>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a:t> To analyze the effects of ocean acidification on marine life and other related factors</a:t>
            </a:r>
          </a:p>
          <a:p>
            <a:pPr>
              <a:buFont typeface="Wingdings" panose="05000000000000000000" pitchFamily="2" charset="2"/>
              <a:buChar char="v"/>
            </a:pPr>
            <a:r>
              <a:rPr lang="en-US" dirty="0"/>
              <a:t> Increase the awareness of individuals to promote sustainability in the ecosystem(s)</a:t>
            </a:r>
          </a:p>
          <a:p>
            <a:pPr>
              <a:buFont typeface="Wingdings" panose="05000000000000000000" pitchFamily="2" charset="2"/>
              <a:buChar char="v"/>
            </a:pPr>
            <a:endParaRPr lang="en-US" dirty="0"/>
          </a:p>
        </p:txBody>
      </p:sp>
    </p:spTree>
    <p:extLst>
      <p:ext uri="{BB962C8B-B14F-4D97-AF65-F5344CB8AC3E}">
        <p14:creationId xmlns:p14="http://schemas.microsoft.com/office/powerpoint/2010/main" val="2909873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pc="0" dirty="0">
                <a:ln w="0"/>
                <a:solidFill>
                  <a:schemeClr val="tx1"/>
                </a:solidFill>
                <a:effectLst>
                  <a:outerShdw blurRad="38100" dist="25400" dir="5400000" algn="ctr" rotWithShape="0">
                    <a:srgbClr val="6E747A">
                      <a:alpha val="43000"/>
                    </a:srgbClr>
                  </a:outerShdw>
                </a:effectLst>
              </a:rPr>
              <a:t>Problem Statement</a:t>
            </a:r>
          </a:p>
        </p:txBody>
      </p:sp>
      <p:sp>
        <p:nvSpPr>
          <p:cNvPr id="3" name="Content Placeholder 2"/>
          <p:cNvSpPr>
            <a:spLocks noGrp="1"/>
          </p:cNvSpPr>
          <p:nvPr>
            <p:ph idx="1"/>
          </p:nvPr>
        </p:nvSpPr>
        <p:spPr/>
        <p:txBody>
          <a:bodyPr/>
          <a:lstStyle/>
          <a:p>
            <a:r>
              <a:rPr lang="en-US" dirty="0"/>
              <a:t>Carbon dioxide emissions are increasing rapidly, and are greatly affecting the coral reefs today. The issue should not be ignored because coral reefs provide us with many advantages including food supply, economic development, and shoreline protection. If the issue is ignored, the threats would prolong both to the community and marine ecosystem functions and interactions.</a:t>
            </a:r>
          </a:p>
        </p:txBody>
      </p:sp>
    </p:spTree>
    <p:extLst>
      <p:ext uri="{BB962C8B-B14F-4D97-AF65-F5344CB8AC3E}">
        <p14:creationId xmlns:p14="http://schemas.microsoft.com/office/powerpoint/2010/main" val="1237397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Questions</a:t>
            </a:r>
          </a:p>
        </p:txBody>
      </p:sp>
      <p:sp>
        <p:nvSpPr>
          <p:cNvPr id="3" name="Content Placeholder 2"/>
          <p:cNvSpPr>
            <a:spLocks noGrp="1"/>
          </p:cNvSpPr>
          <p:nvPr>
            <p:ph idx="1"/>
          </p:nvPr>
        </p:nvSpPr>
        <p:spPr>
          <a:xfrm>
            <a:off x="676656" y="2011680"/>
            <a:ext cx="10753725" cy="4469130"/>
          </a:xfrm>
        </p:spPr>
        <p:txBody>
          <a:bodyPr>
            <a:normAutofit fontScale="47500" lnSpcReduction="20000"/>
          </a:bodyPr>
          <a:lstStyle/>
          <a:p>
            <a:pPr lvl="0"/>
            <a:r>
              <a:rPr lang="en-US" dirty="0"/>
              <a:t>From your observation, has the warming temperature impacted the amount of fishes in the ocean (i.e. reproduction rate)? Has it declined? If so, how?</a:t>
            </a:r>
          </a:p>
          <a:p>
            <a:pPr lvl="0"/>
            <a:r>
              <a:rPr lang="en-US" dirty="0"/>
              <a:t>How often do you go fishing?</a:t>
            </a:r>
          </a:p>
          <a:p>
            <a:pPr lvl="0"/>
            <a:r>
              <a:rPr lang="en-US" dirty="0"/>
              <a:t>How long (months or years) have you been fishing? How would you describe the oceanographic changes? </a:t>
            </a:r>
          </a:p>
          <a:p>
            <a:pPr lvl="0"/>
            <a:r>
              <a:rPr lang="en-US" dirty="0"/>
              <a:t>Do you think the fishing industry will be affected in terms of the issue of global warming? </a:t>
            </a:r>
          </a:p>
          <a:p>
            <a:pPr lvl="0"/>
            <a:r>
              <a:rPr lang="en-US" dirty="0"/>
              <a:t>What type(s) of fish(</a:t>
            </a:r>
            <a:r>
              <a:rPr lang="en-US" dirty="0" err="1"/>
              <a:t>es</a:t>
            </a:r>
            <a:r>
              <a:rPr lang="en-US" dirty="0"/>
              <a:t>) can you say has/have degraded or is slowly degrading?</a:t>
            </a:r>
          </a:p>
          <a:p>
            <a:pPr lvl="0"/>
            <a:r>
              <a:rPr lang="en-US" dirty="0"/>
              <a:t>What characteristics are affected (i.e. size of fish, appearance, taste, etc.) among the various fishes?</a:t>
            </a:r>
          </a:p>
          <a:p>
            <a:pPr lvl="0"/>
            <a:r>
              <a:rPr lang="en-US" dirty="0"/>
              <a:t>Do you think we are at the stage of global warming?</a:t>
            </a:r>
          </a:p>
          <a:p>
            <a:pPr lvl="0"/>
            <a:r>
              <a:rPr lang="en-US" dirty="0"/>
              <a:t>What do you think about the issue of global warming?</a:t>
            </a:r>
          </a:p>
          <a:p>
            <a:pPr lvl="0"/>
            <a:r>
              <a:rPr lang="en-US" dirty="0"/>
              <a:t>How soon should officials start working on the issue?</a:t>
            </a:r>
          </a:p>
          <a:p>
            <a:pPr lvl="0"/>
            <a:r>
              <a:rPr lang="en-US" dirty="0"/>
              <a:t> Do you think it will impact the economy?</a:t>
            </a:r>
          </a:p>
          <a:p>
            <a:pPr lvl="0"/>
            <a:r>
              <a:rPr lang="en-US" dirty="0"/>
              <a:t>From a scale of 1 to 10, how would you rate the United States’ government effort in trying to reduce global warming?</a:t>
            </a:r>
          </a:p>
          <a:p>
            <a:pPr lvl="0"/>
            <a:r>
              <a:rPr lang="en-US" dirty="0"/>
              <a:t>What factors in the CNMI contribute to global warming?</a:t>
            </a:r>
          </a:p>
          <a:p>
            <a:pPr lvl="0"/>
            <a:r>
              <a:rPr lang="en-US" dirty="0"/>
              <a:t>What factor do you think has the greatest impact in the CNMI?</a:t>
            </a:r>
          </a:p>
          <a:p>
            <a:pPr lvl="0"/>
            <a:r>
              <a:rPr lang="en-US" dirty="0"/>
              <a:t>What effective strategies can be conducted to reduce gas emissions in the atmosphere?</a:t>
            </a:r>
          </a:p>
          <a:p>
            <a:pPr lvl="0"/>
            <a:r>
              <a:rPr lang="en-US" dirty="0"/>
              <a:t>Have you attended any of the climate change seminars, such as the Brown Bag Seminar, on the island?</a:t>
            </a:r>
          </a:p>
          <a:p>
            <a:pPr lvl="0"/>
            <a:r>
              <a:rPr lang="en-US" dirty="0"/>
              <a:t>Do you think it is too late to save the planet?</a:t>
            </a:r>
          </a:p>
          <a:p>
            <a:pPr marL="0" indent="0">
              <a:buNone/>
            </a:pPr>
            <a:endParaRPr lang="en-US" dirty="0"/>
          </a:p>
        </p:txBody>
      </p:sp>
    </p:spTree>
    <p:extLst>
      <p:ext uri="{BB962C8B-B14F-4D97-AF65-F5344CB8AC3E}">
        <p14:creationId xmlns:p14="http://schemas.microsoft.com/office/powerpoint/2010/main" val="811282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 </a:t>
            </a:r>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a:t> Interviews</a:t>
            </a:r>
          </a:p>
          <a:p>
            <a:pPr>
              <a:buFont typeface="Wingdings" panose="05000000000000000000" pitchFamily="2" charset="2"/>
              <a:buChar char="v"/>
            </a:pPr>
            <a:r>
              <a:rPr lang="en-US" dirty="0"/>
              <a:t> Online desk research</a:t>
            </a:r>
          </a:p>
          <a:p>
            <a:pPr>
              <a:buFont typeface="Wingdings" panose="05000000000000000000" pitchFamily="2" charset="2"/>
              <a:buChar char="v"/>
            </a:pPr>
            <a:r>
              <a:rPr lang="en-US" dirty="0"/>
              <a:t> Surveys</a:t>
            </a:r>
          </a:p>
          <a:p>
            <a:pPr>
              <a:buFont typeface="Wingdings" panose="05000000000000000000" pitchFamily="2" charset="2"/>
              <a:buChar char="v"/>
            </a:pPr>
            <a:r>
              <a:rPr lang="en-US" dirty="0"/>
              <a:t> Observations</a:t>
            </a:r>
          </a:p>
        </p:txBody>
      </p:sp>
    </p:spTree>
    <p:extLst>
      <p:ext uri="{BB962C8B-B14F-4D97-AF65-F5344CB8AC3E}">
        <p14:creationId xmlns:p14="http://schemas.microsoft.com/office/powerpoint/2010/main" val="1821107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Literature Review</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v"/>
            </a:pPr>
            <a:r>
              <a:rPr lang="en-US" dirty="0"/>
              <a:t> The Great Barrier Reef has been surveyed for 93% of mass coral bleaching, leaving the 7% unaffected.</a:t>
            </a:r>
            <a:br>
              <a:rPr lang="en-US" dirty="0"/>
            </a:br>
            <a:r>
              <a:rPr lang="en-US" dirty="0"/>
              <a:t>50% is either dead or dying.</a:t>
            </a:r>
          </a:p>
          <a:p>
            <a:endParaRPr lang="en-US" dirty="0"/>
          </a:p>
          <a:p>
            <a:endParaRPr lang="en-US" dirty="0"/>
          </a:p>
          <a:p>
            <a:pPr>
              <a:buFont typeface="Wingdings" panose="05000000000000000000" pitchFamily="2" charset="2"/>
              <a:buChar char="v"/>
            </a:pPr>
            <a:r>
              <a:rPr lang="en-US" dirty="0"/>
              <a:t> For Saipan, the ocean acidity rose to 30%.</a:t>
            </a:r>
          </a:p>
          <a:p>
            <a:r>
              <a:rPr lang="en-US" dirty="0"/>
              <a:t>The alert level for coral bleaching in the CNMI is between Alert Level 1 and Alert Level 2.</a:t>
            </a:r>
          </a:p>
          <a:p>
            <a:r>
              <a:rPr lang="en-US" dirty="0"/>
              <a:t>Experiments have been conducted by scientists using a satellite bleaching system to measure the thermal stress among the corals.</a:t>
            </a:r>
          </a:p>
        </p:txBody>
      </p:sp>
    </p:spTree>
    <p:extLst>
      <p:ext uri="{BB962C8B-B14F-4D97-AF65-F5344CB8AC3E}">
        <p14:creationId xmlns:p14="http://schemas.microsoft.com/office/powerpoint/2010/main" val="2665622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 &amp; Results</a:t>
            </a:r>
          </a:p>
        </p:txBody>
      </p:sp>
      <p:sp>
        <p:nvSpPr>
          <p:cNvPr id="3" name="Content Placeholder 2"/>
          <p:cNvSpPr>
            <a:spLocks noGrp="1"/>
          </p:cNvSpPr>
          <p:nvPr>
            <p:ph idx="1"/>
          </p:nvPr>
        </p:nvSpPr>
        <p:spPr/>
        <p:txBody>
          <a:bodyPr/>
          <a:lstStyle/>
          <a:p>
            <a:r>
              <a:rPr lang="en-US" dirty="0"/>
              <a:t>According to both results collected from studies of the Great Barrier Reef and the Mariana Archipelago concludes that both are caused by thermal stress from the warming temperature in the ocean.</a:t>
            </a:r>
          </a:p>
          <a:p>
            <a:r>
              <a:rPr lang="en-US" dirty="0"/>
              <a:t>Based on the findings I have gathered, ocean acidification is caused by vehicle combustion, imports, burning trash, and polluted run-offs.</a:t>
            </a:r>
          </a:p>
          <a:p>
            <a:endParaRPr lang="en-US" dirty="0"/>
          </a:p>
        </p:txBody>
      </p:sp>
    </p:spTree>
    <p:extLst>
      <p:ext uri="{BB962C8B-B14F-4D97-AF65-F5344CB8AC3E}">
        <p14:creationId xmlns:p14="http://schemas.microsoft.com/office/powerpoint/2010/main" val="2112024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539391" y="299799"/>
            <a:ext cx="3317502" cy="5900732"/>
          </a:xfrm>
        </p:spPr>
      </p:pic>
      <p:pic>
        <p:nvPicPr>
          <p:cNvPr id="5" name="Picture 4"/>
          <p:cNvPicPr>
            <a:picLocks noChangeAspect="1"/>
          </p:cNvPicPr>
          <p:nvPr/>
        </p:nvPicPr>
        <p:blipFill>
          <a:blip r:embed="rId3"/>
          <a:stretch>
            <a:fillRect/>
          </a:stretch>
        </p:blipFill>
        <p:spPr>
          <a:xfrm>
            <a:off x="4390891" y="299799"/>
            <a:ext cx="3299447" cy="5868617"/>
          </a:xfrm>
          <a:prstGeom prst="rect">
            <a:avLst/>
          </a:prstGeom>
        </p:spPr>
      </p:pic>
      <p:pic>
        <p:nvPicPr>
          <p:cNvPr id="6" name="Picture 5"/>
          <p:cNvPicPr>
            <a:picLocks noChangeAspect="1"/>
          </p:cNvPicPr>
          <p:nvPr/>
        </p:nvPicPr>
        <p:blipFill>
          <a:blip r:embed="rId4"/>
          <a:stretch>
            <a:fillRect/>
          </a:stretch>
        </p:blipFill>
        <p:spPr>
          <a:xfrm>
            <a:off x="8452339" y="299797"/>
            <a:ext cx="3299448" cy="5868619"/>
          </a:xfrm>
          <a:prstGeom prst="rect">
            <a:avLst/>
          </a:prstGeom>
        </p:spPr>
      </p:pic>
    </p:spTree>
    <p:extLst>
      <p:ext uri="{BB962C8B-B14F-4D97-AF65-F5344CB8AC3E}">
        <p14:creationId xmlns:p14="http://schemas.microsoft.com/office/powerpoint/2010/main" val="2004853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229609" y="1110994"/>
            <a:ext cx="7879299" cy="4478275"/>
          </a:xfrm>
          <a:prstGeom prst="rect">
            <a:avLst/>
          </a:prstGeom>
        </p:spPr>
      </p:pic>
    </p:spTree>
    <p:extLst>
      <p:ext uri="{BB962C8B-B14F-4D97-AF65-F5344CB8AC3E}">
        <p14:creationId xmlns:p14="http://schemas.microsoft.com/office/powerpoint/2010/main" val="3323824524"/>
      </p:ext>
    </p:extLst>
  </p:cSld>
  <p:clrMapOvr>
    <a:masterClrMapping/>
  </p:clrMapOvr>
</p:sld>
</file>

<file path=ppt/theme/theme1.xml><?xml version="1.0" encoding="utf-8"?>
<a:theme xmlns:a="http://schemas.openxmlformats.org/drawingml/2006/main" name="Metropolitan">
  <a:themeElements>
    <a:clrScheme name="Metropolitan">
      <a:dk1>
        <a:srgbClr val="000000"/>
      </a:dk1>
      <a:lt1>
        <a:srgbClr val="FFFFFF"/>
      </a:lt1>
      <a:dk2>
        <a:srgbClr val="303034"/>
      </a:dk2>
      <a:lt2>
        <a:srgbClr val="DFDFE4"/>
      </a:lt2>
      <a:accent1>
        <a:srgbClr val="00AEEF"/>
      </a:accent1>
      <a:accent2>
        <a:srgbClr val="8CC600"/>
      </a:accent2>
      <a:accent3>
        <a:srgbClr val="FFBE00"/>
      </a:accent3>
      <a:accent4>
        <a:srgbClr val="FF0097"/>
      </a:accent4>
      <a:accent5>
        <a:srgbClr val="0071BC"/>
      </a:accent5>
      <a:accent6>
        <a:srgbClr val="FF8600"/>
      </a:accent6>
      <a:hlink>
        <a:srgbClr val="2424F0"/>
      </a:hlink>
      <a:folHlink>
        <a:srgbClr val="808080"/>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9FF7CA0D-8839-4012-B51C-B152F9BD654A}"/>
    </a:ext>
  </a:extLst>
</a:theme>
</file>

<file path=docProps/app.xml><?xml version="1.0" encoding="utf-8"?>
<Properties xmlns="http://schemas.openxmlformats.org/officeDocument/2006/extended-properties" xmlns:vt="http://schemas.openxmlformats.org/officeDocument/2006/docPropsVTypes">
  <Template>TM03457491[[fn=Metropolitan]]</Template>
  <TotalTime>320</TotalTime>
  <Words>712</Words>
  <Application>Microsoft Office PowerPoint</Application>
  <PresentationFormat>Widescreen</PresentationFormat>
  <Paragraphs>51</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 CARTER</vt:lpstr>
      <vt:lpstr>Arial</vt:lpstr>
      <vt:lpstr>Calibri</vt:lpstr>
      <vt:lpstr>Calibri Light</vt:lpstr>
      <vt:lpstr>Candara</vt:lpstr>
      <vt:lpstr>Times New Roman</vt:lpstr>
      <vt:lpstr>Wingdings</vt:lpstr>
      <vt:lpstr>Metropolitan</vt:lpstr>
      <vt:lpstr> Ocean Acidification in the CNMI</vt:lpstr>
      <vt:lpstr>Objectives</vt:lpstr>
      <vt:lpstr>Problem Statement</vt:lpstr>
      <vt:lpstr>Research Questions</vt:lpstr>
      <vt:lpstr>Methodology </vt:lpstr>
      <vt:lpstr>Literature Review</vt:lpstr>
      <vt:lpstr>Findings &amp; Results</vt:lpstr>
      <vt:lpstr>PowerPoint Presentation</vt:lpstr>
      <vt:lpstr>PowerPoint Presentation</vt:lpstr>
      <vt:lpstr>Discussion</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Crying Corals</dc:title>
  <dc:creator>JenKen</dc:creator>
  <cp:lastModifiedBy>JenKen</cp:lastModifiedBy>
  <cp:revision>20</cp:revision>
  <dcterms:created xsi:type="dcterms:W3CDTF">2016-04-28T18:40:20Z</dcterms:created>
  <dcterms:modified xsi:type="dcterms:W3CDTF">2016-05-08T01:37:10Z</dcterms:modified>
</cp:coreProperties>
</file>