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Economica"/>
      <p:regular r:id="rId21"/>
      <p:bold r:id="rId22"/>
      <p:italic r:id="rId23"/>
      <p:boldItalic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Economica-bold.fntdata"/><Relationship Id="rId21" Type="http://schemas.openxmlformats.org/officeDocument/2006/relationships/font" Target="fonts/Economica-regular.fntdata"/><Relationship Id="rId24" Type="http://schemas.openxmlformats.org/officeDocument/2006/relationships/font" Target="fonts/Economica-boldItalic.fntdata"/><Relationship Id="rId23" Type="http://schemas.openxmlformats.org/officeDocument/2006/relationships/font" Target="fonts/Economica-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tIns="91425"/>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tIns="91425"/>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png"/><Relationship Id="rId4"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surveymonkey.com/r/DK8BM2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2983025" y="1444255"/>
            <a:ext cx="3054600" cy="1537199"/>
          </a:xfrm>
          <a:prstGeom prst="rect">
            <a:avLst/>
          </a:prstGeom>
        </p:spPr>
        <p:txBody>
          <a:bodyPr anchorCtr="0" anchor="b" bIns="91425" lIns="91425" rIns="91425" tIns="91425">
            <a:noAutofit/>
          </a:bodyPr>
          <a:lstStyle/>
          <a:p>
            <a:pPr lvl="0">
              <a:spcBef>
                <a:spcPts val="0"/>
              </a:spcBef>
              <a:buNone/>
            </a:pPr>
            <a:r>
              <a:rPr lang="en"/>
              <a:t>Tourism on Tinian</a:t>
            </a:r>
          </a:p>
        </p:txBody>
      </p:sp>
      <p:sp>
        <p:nvSpPr>
          <p:cNvPr id="63" name="Shape 63"/>
          <p:cNvSpPr txBox="1"/>
          <p:nvPr>
            <p:ph idx="1" type="subTitle"/>
          </p:nvPr>
        </p:nvSpPr>
        <p:spPr>
          <a:xfrm>
            <a:off x="3044700" y="3116580"/>
            <a:ext cx="3054600" cy="701400"/>
          </a:xfrm>
          <a:prstGeom prst="rect">
            <a:avLst/>
          </a:prstGeom>
        </p:spPr>
        <p:txBody>
          <a:bodyPr anchorCtr="0" anchor="t" bIns="91425" lIns="91425" rIns="91425" tIns="91425">
            <a:noAutofit/>
          </a:bodyPr>
          <a:lstStyle/>
          <a:p>
            <a:pPr lvl="0">
              <a:spcBef>
                <a:spcPts val="0"/>
              </a:spcBef>
              <a:buNone/>
            </a:pPr>
            <a:r>
              <a:rPr lang="en"/>
              <a:t>Micheal John Naputi</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How my findings address my questions</a:t>
            </a:r>
          </a:p>
        </p:txBody>
      </p:sp>
      <p:sp>
        <p:nvSpPr>
          <p:cNvPr id="118" name="Shape 118"/>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Will bringing back a hotel and casino back to Tinian help bring back tourism?</a:t>
            </a:r>
          </a:p>
          <a:p>
            <a:pPr indent="-228600" lvl="0" marL="457200" rtl="0">
              <a:spcBef>
                <a:spcPts val="0"/>
              </a:spcBef>
            </a:pPr>
            <a:r>
              <a:rPr lang="en"/>
              <a:t>Yes, if utilized and planned correctly.</a:t>
            </a:r>
          </a:p>
          <a:p>
            <a:pPr lvl="0" rtl="0">
              <a:spcBef>
                <a:spcPts val="0"/>
              </a:spcBef>
              <a:buNone/>
            </a:pPr>
            <a:r>
              <a:rPr lang="en"/>
              <a:t>How successful are casinos in staying open for a long period of time?</a:t>
            </a:r>
          </a:p>
          <a:p>
            <a:pPr indent="-228600" lvl="0" marL="457200">
              <a:spcBef>
                <a:spcPts val="0"/>
              </a:spcBef>
            </a:pPr>
            <a:r>
              <a:rPr lang="en"/>
              <a:t>They are good at staying open for long periods of time but there are factors that can cause it to close like not following policies that can lead to huge fines.</a:t>
            </a:r>
          </a:p>
          <a:p>
            <a:pPr lvl="0">
              <a:spcBef>
                <a:spcPts val="0"/>
              </a:spcBef>
              <a:buNone/>
            </a:pPr>
            <a:r>
              <a:rPr lang="en"/>
              <a:t>How much help will the island be getting from a hotel and casino?</a:t>
            </a:r>
          </a:p>
          <a:p>
            <a:pPr indent="-228600" lvl="0" marL="457200">
              <a:spcBef>
                <a:spcPts val="0"/>
              </a:spcBef>
            </a:pPr>
            <a:r>
              <a:rPr lang="en"/>
              <a:t>They would provide jobs and the local government will receive excise tax.</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Analyzation</a:t>
            </a:r>
          </a:p>
        </p:txBody>
      </p:sp>
      <p:sp>
        <p:nvSpPr>
          <p:cNvPr id="124" name="Shape 124"/>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228600" lvl="0" marL="457200" rtl="0">
              <a:spcBef>
                <a:spcPts val="0"/>
              </a:spcBef>
            </a:pPr>
            <a:r>
              <a:rPr lang="en"/>
              <a:t>According to the majority of the findings a lot of the people in the CNMI show concerns for the tourism industry and has seen the differences of having the tourism industry compared to when it was lost.</a:t>
            </a:r>
          </a:p>
          <a:p>
            <a:pPr indent="-228600" lvl="0" marL="457200" rtl="0">
              <a:spcBef>
                <a:spcPts val="0"/>
              </a:spcBef>
            </a:pPr>
            <a:r>
              <a:rPr lang="en"/>
              <a:t>All of the participants care about whether or not hotels and casinos bring tourism to their island. </a:t>
            </a:r>
          </a:p>
          <a:p>
            <a:pPr indent="-228600" lvl="0" marL="457200" rtl="0">
              <a:spcBef>
                <a:spcPts val="0"/>
              </a:spcBef>
            </a:pPr>
            <a:r>
              <a:rPr lang="en"/>
              <a:t>The differences are that makes are more affected than females.</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Strengths and Weaknesses</a:t>
            </a:r>
          </a:p>
        </p:txBody>
      </p:sp>
      <p:sp>
        <p:nvSpPr>
          <p:cNvPr id="130" name="Shape 130"/>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The strengths and weaknesses in the approach I took to investigate the research the topic.</a:t>
            </a:r>
          </a:p>
          <a:p>
            <a:pPr lvl="0">
              <a:spcBef>
                <a:spcPts val="0"/>
              </a:spcBef>
              <a:buNone/>
            </a:pPr>
            <a:r>
              <a:rPr lang="en"/>
              <a:t>Strengths: </a:t>
            </a:r>
          </a:p>
          <a:p>
            <a:pPr indent="-228600" lvl="0" marL="457200" rtl="0">
              <a:spcBef>
                <a:spcPts val="0"/>
              </a:spcBef>
            </a:pPr>
            <a:r>
              <a:rPr lang="en"/>
              <a:t>Found good sources</a:t>
            </a:r>
          </a:p>
          <a:p>
            <a:pPr indent="-228600" lvl="0" marL="457200">
              <a:spcBef>
                <a:spcPts val="0"/>
              </a:spcBef>
            </a:pPr>
            <a:r>
              <a:rPr lang="en"/>
              <a:t>Got good data</a:t>
            </a:r>
          </a:p>
          <a:p>
            <a:pPr lvl="0">
              <a:spcBef>
                <a:spcPts val="0"/>
              </a:spcBef>
              <a:buNone/>
            </a:pPr>
            <a:r>
              <a:rPr lang="en"/>
              <a:t>Weaknesses: </a:t>
            </a:r>
          </a:p>
          <a:p>
            <a:pPr indent="-228600" lvl="0" marL="457200">
              <a:spcBef>
                <a:spcPts val="0"/>
              </a:spcBef>
            </a:pPr>
            <a:r>
              <a:rPr lang="en"/>
              <a:t>Could have more participants in the survey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What should be done differently?</a:t>
            </a:r>
          </a:p>
        </p:txBody>
      </p:sp>
      <p:sp>
        <p:nvSpPr>
          <p:cNvPr id="136" name="Shape 136"/>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228600" lvl="0" marL="457200" rtl="0">
              <a:spcBef>
                <a:spcPts val="0"/>
              </a:spcBef>
            </a:pPr>
            <a:r>
              <a:rPr lang="en"/>
              <a:t>Talk to a variety of people on the topic and listen to what they have to say.</a:t>
            </a:r>
          </a:p>
          <a:p>
            <a:pPr indent="-228600" lvl="0" marL="457200" rtl="0">
              <a:spcBef>
                <a:spcPts val="0"/>
              </a:spcBef>
            </a:pPr>
            <a:r>
              <a:rPr lang="en"/>
              <a:t> Find more resources</a:t>
            </a:r>
          </a:p>
          <a:p>
            <a:pPr indent="-228600" lvl="0" marL="457200">
              <a:spcBef>
                <a:spcPts val="0"/>
              </a:spcBef>
            </a:pPr>
            <a:r>
              <a:rPr lang="en"/>
              <a:t>Send more letters to the experts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What I learned</a:t>
            </a:r>
          </a:p>
        </p:txBody>
      </p:sp>
      <p:sp>
        <p:nvSpPr>
          <p:cNvPr id="142" name="Shape 142"/>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sz="1200"/>
              <a:t>What I learned about the topic?</a:t>
            </a:r>
          </a:p>
          <a:p>
            <a:pPr indent="-304800" lvl="0" marL="457200">
              <a:spcBef>
                <a:spcPts val="0"/>
              </a:spcBef>
              <a:buSzPct val="100000"/>
            </a:pPr>
            <a:r>
              <a:rPr lang="en" sz="1200"/>
              <a:t>I learned that casinos can be good if planned correctly.</a:t>
            </a:r>
          </a:p>
          <a:p>
            <a:pPr lvl="0">
              <a:spcBef>
                <a:spcPts val="0"/>
              </a:spcBef>
              <a:buNone/>
            </a:pPr>
            <a:r>
              <a:rPr lang="en" sz="1200"/>
              <a:t>What did I learn about research?</a:t>
            </a:r>
          </a:p>
          <a:p>
            <a:pPr indent="-304800" lvl="0" marL="457200">
              <a:spcBef>
                <a:spcPts val="0"/>
              </a:spcBef>
              <a:buSzPct val="100000"/>
            </a:pPr>
            <a:r>
              <a:rPr lang="en" sz="1200"/>
              <a:t>I learned that it is hard to find good evidence.</a:t>
            </a:r>
          </a:p>
          <a:p>
            <a:pPr lvl="0">
              <a:spcBef>
                <a:spcPts val="0"/>
              </a:spcBef>
              <a:buNone/>
            </a:pPr>
            <a:r>
              <a:rPr lang="en" sz="1200"/>
              <a:t>Describe what I learned about academic writing. How did I organize my report?</a:t>
            </a:r>
          </a:p>
          <a:p>
            <a:pPr indent="-304800" lvl="0" marL="457200">
              <a:spcBef>
                <a:spcPts val="0"/>
              </a:spcBef>
              <a:buSzPct val="100000"/>
            </a:pPr>
            <a:r>
              <a:rPr lang="en" sz="1200"/>
              <a:t>I learned that you have to write in third person and I organized my report based on the rubric.</a:t>
            </a:r>
          </a:p>
          <a:p>
            <a:pPr lvl="0">
              <a:spcBef>
                <a:spcPts val="0"/>
              </a:spcBef>
              <a:buNone/>
            </a:pPr>
            <a:r>
              <a:rPr lang="en" sz="1200"/>
              <a:t>What do I feel that I did well?</a:t>
            </a:r>
          </a:p>
          <a:p>
            <a:pPr indent="-304800" lvl="0" marL="457200">
              <a:spcBef>
                <a:spcPts val="0"/>
              </a:spcBef>
              <a:buSzPct val="100000"/>
            </a:pPr>
            <a:r>
              <a:rPr lang="en" sz="1200"/>
              <a:t>I feel that I did well in finding good academic resources as well community resorces.</a:t>
            </a:r>
          </a:p>
          <a:p>
            <a:pPr lvl="0">
              <a:spcBef>
                <a:spcPts val="0"/>
              </a:spcBef>
              <a:buNone/>
            </a:pPr>
            <a:r>
              <a:t/>
            </a:r>
            <a:endParaRPr sz="12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What I learned</a:t>
            </a:r>
          </a:p>
        </p:txBody>
      </p:sp>
      <p:sp>
        <p:nvSpPr>
          <p:cNvPr id="148" name="Shape 148"/>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sz="1200"/>
              <a:t>Discuss what would I do differently.</a:t>
            </a:r>
          </a:p>
          <a:p>
            <a:pPr indent="-304800" lvl="0" marL="457200">
              <a:spcBef>
                <a:spcPts val="0"/>
              </a:spcBef>
              <a:buSzPct val="100000"/>
            </a:pPr>
            <a:r>
              <a:rPr lang="en" sz="1200"/>
              <a:t>The thing I would do differently is to personally hand out surveys and talk to the community on what they think.</a:t>
            </a:r>
          </a:p>
          <a:p>
            <a:pPr lvl="0">
              <a:spcBef>
                <a:spcPts val="0"/>
              </a:spcBef>
              <a:buNone/>
            </a:pPr>
            <a:r>
              <a:rPr lang="en" sz="1200"/>
              <a:t>What would you like to learn more about in the future?</a:t>
            </a:r>
          </a:p>
          <a:p>
            <a:pPr indent="-304800" lvl="0" marL="457200">
              <a:spcBef>
                <a:spcPts val="0"/>
              </a:spcBef>
              <a:buSzPct val="100000"/>
            </a:pPr>
            <a:r>
              <a:rPr lang="en" sz="1200"/>
              <a:t>In the future I would like to learn about all the different factors that will make a casino useful and run and what will cause them to fail.</a:t>
            </a:r>
          </a:p>
          <a:p>
            <a:pPr lvl="0" rtl="0">
              <a:spcBef>
                <a:spcPts val="0"/>
              </a:spcBef>
              <a:buNone/>
            </a:pPr>
            <a:r>
              <a:rPr lang="en" sz="1200"/>
              <a:t>What skills would you work on further?</a:t>
            </a:r>
          </a:p>
          <a:p>
            <a:pPr indent="-304800" lvl="0" marL="457200" rtl="0">
              <a:spcBef>
                <a:spcPts val="0"/>
              </a:spcBef>
              <a:buSzPct val="100000"/>
            </a:pPr>
            <a:r>
              <a:rPr lang="en" sz="1200"/>
              <a:t>The skills that I will work on in the future is my writing skills.</a:t>
            </a:r>
          </a:p>
          <a:p>
            <a:pPr lvl="0" rtl="0">
              <a:spcBef>
                <a:spcPts val="0"/>
              </a:spcBef>
              <a:buNone/>
            </a:pPr>
            <a:r>
              <a:rPr lang="en" sz="1200"/>
              <a:t>What skills did you improve on?</a:t>
            </a:r>
          </a:p>
          <a:p>
            <a:pPr indent="-304800" lvl="0" marL="457200" rtl="0">
              <a:spcBef>
                <a:spcPts val="0"/>
              </a:spcBef>
              <a:buSzPct val="100000"/>
            </a:pPr>
            <a:r>
              <a:rPr lang="en" sz="1200"/>
              <a:t>I would like to improve on my academic writing skills.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Future Plans</a:t>
            </a:r>
          </a:p>
        </p:txBody>
      </p:sp>
      <p:sp>
        <p:nvSpPr>
          <p:cNvPr id="154" name="Shape 154"/>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lnSpc>
                <a:spcPct val="200000"/>
              </a:lnSpc>
              <a:spcBef>
                <a:spcPts val="0"/>
              </a:spcBef>
              <a:spcAft>
                <a:spcPts val="0"/>
              </a:spcAft>
              <a:buClr>
                <a:schemeClr val="dk1"/>
              </a:buClr>
              <a:buSzPct val="61111"/>
              <a:buFont typeface="Arial"/>
              <a:buNone/>
            </a:pPr>
            <a:r>
              <a:rPr lang="en">
                <a:latin typeface="Times New Roman"/>
                <a:ea typeface="Times New Roman"/>
                <a:cs typeface="Times New Roman"/>
                <a:sym typeface="Times New Roman"/>
              </a:rPr>
              <a:t>The student writer could use this research efficiently by presenting it to the CNMI leaders, mostly to the mayor of Tinian, to show what the people is thinking, how casinos are good, and why we need the reopening of Tinian Dynasty.</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Research Questions:</a:t>
            </a:r>
          </a:p>
        </p:txBody>
      </p:sp>
      <p:sp>
        <p:nvSpPr>
          <p:cNvPr id="69" name="Shape 69"/>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Primary Research Question:</a:t>
            </a:r>
          </a:p>
          <a:p>
            <a:pPr indent="-228600" lvl="0" marL="457200">
              <a:spcBef>
                <a:spcPts val="0"/>
              </a:spcBef>
            </a:pPr>
            <a:r>
              <a:rPr lang="en"/>
              <a:t>Will bringing back a hotel and casino back to Tinian help bring back tourism?</a:t>
            </a:r>
          </a:p>
          <a:p>
            <a:pPr lvl="0">
              <a:spcBef>
                <a:spcPts val="0"/>
              </a:spcBef>
              <a:buNone/>
            </a:pPr>
            <a:r>
              <a:rPr lang="en"/>
              <a:t>Secondary Research Questions:</a:t>
            </a:r>
          </a:p>
          <a:p>
            <a:pPr indent="-228600" lvl="0" marL="457200">
              <a:spcBef>
                <a:spcPts val="0"/>
              </a:spcBef>
            </a:pPr>
            <a:r>
              <a:rPr lang="en"/>
              <a:t>How successful are casinos in staying open for a long period of time?</a:t>
            </a:r>
          </a:p>
          <a:p>
            <a:pPr indent="-228600" lvl="0" marL="457200">
              <a:spcBef>
                <a:spcPts val="0"/>
              </a:spcBef>
            </a:pPr>
            <a:r>
              <a:rPr lang="en"/>
              <a:t>How much help will the island be getting from a hotel and casino?</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Support for Research</a:t>
            </a:r>
          </a:p>
        </p:txBody>
      </p:sp>
      <p:sp>
        <p:nvSpPr>
          <p:cNvPr id="75" name="Shape 75"/>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I have got the support for my research through </a:t>
            </a:r>
          </a:p>
          <a:p>
            <a:pPr indent="-228600" lvl="0" marL="457200" rtl="0">
              <a:spcBef>
                <a:spcPts val="0"/>
              </a:spcBef>
            </a:pPr>
            <a:r>
              <a:rPr lang="en"/>
              <a:t>Finding sources online and showing how those sources relate with a literature review.</a:t>
            </a:r>
          </a:p>
          <a:p>
            <a:pPr indent="-228600" lvl="0" marL="457200" rtl="0">
              <a:spcBef>
                <a:spcPts val="0"/>
              </a:spcBef>
            </a:pPr>
            <a:r>
              <a:rPr lang="en"/>
              <a:t>Using Survey Monkey to make a survey (used on the people of the CNMI)</a:t>
            </a:r>
          </a:p>
          <a:p>
            <a:pPr indent="-228600" lvl="0" marL="457200" rtl="0">
              <a:spcBef>
                <a:spcPts val="0"/>
              </a:spcBef>
            </a:pPr>
            <a:r>
              <a:rPr lang="en"/>
              <a:t>Letters to experts(currently no replies)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Academic Literature</a:t>
            </a:r>
          </a:p>
        </p:txBody>
      </p:sp>
      <p:sp>
        <p:nvSpPr>
          <p:cNvPr id="81" name="Shape 81"/>
          <p:cNvSpPr txBox="1"/>
          <p:nvPr>
            <p:ph idx="1" type="body"/>
          </p:nvPr>
        </p:nvSpPr>
        <p:spPr>
          <a:xfrm>
            <a:off x="311700" y="1225225"/>
            <a:ext cx="8520600" cy="3354000"/>
          </a:xfrm>
          <a:prstGeom prst="rect">
            <a:avLst/>
          </a:prstGeom>
        </p:spPr>
        <p:txBody>
          <a:bodyPr anchorCtr="0" anchor="t" bIns="91425" lIns="91425" rIns="91425" tIns="91425">
            <a:noAutofit/>
          </a:bodyPr>
          <a:lstStyle/>
          <a:p>
            <a:pPr lvl="0" rtl="0">
              <a:spcBef>
                <a:spcPts val="0"/>
              </a:spcBef>
              <a:buNone/>
            </a:pPr>
            <a:r>
              <a:rPr lang="en"/>
              <a:t>Online sources have been used in this research project. The student researcher has found resources from books and journals.</a:t>
            </a:r>
          </a:p>
          <a:p>
            <a:pPr indent="-228600" lvl="0" marL="457200" rtl="0">
              <a:spcBef>
                <a:spcPts val="0"/>
              </a:spcBef>
            </a:pPr>
            <a:r>
              <a:rPr lang="en"/>
              <a:t>Estimating Benefits and Costs of Casino Gambling in Iowa, United States</a:t>
            </a:r>
          </a:p>
          <a:p>
            <a:pPr indent="-228600" lvl="0" marL="457200" rtl="0">
              <a:spcBef>
                <a:spcPts val="0"/>
              </a:spcBef>
            </a:pPr>
            <a:r>
              <a:rPr lang="en"/>
              <a:t>Economics and Politics of Excise Taxation</a:t>
            </a:r>
          </a:p>
          <a:p>
            <a:pPr indent="-228600" lvl="0" marL="457200" rtl="0">
              <a:spcBef>
                <a:spcPts val="0"/>
              </a:spcBef>
            </a:pPr>
            <a:r>
              <a:rPr lang="en"/>
              <a:t>The Social, Economic, and Environmental Impacts of Casino Gambling on the Residents of Macau and Singapore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Community Resources - Local Newspapers</a:t>
            </a:r>
          </a:p>
        </p:txBody>
      </p:sp>
      <p:sp>
        <p:nvSpPr>
          <p:cNvPr id="87" name="Shape 87"/>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There were some local newspapers from the CNMI that talked about tourism, the closure of Tinian Dynasty, and how will it affect the island.</a:t>
            </a:r>
          </a:p>
          <a:p>
            <a:pPr indent="-228600" lvl="0" marL="457200" rtl="0">
              <a:spcBef>
                <a:spcPts val="0"/>
              </a:spcBef>
            </a:pPr>
            <a:r>
              <a:rPr lang="en"/>
              <a:t>Tinian Dynasty to Close this Month</a:t>
            </a:r>
          </a:p>
          <a:p>
            <a:pPr indent="-228600" lvl="0" marL="457200">
              <a:spcBef>
                <a:spcPts val="0"/>
              </a:spcBef>
            </a:pPr>
            <a:r>
              <a:rPr lang="en"/>
              <a:t>Private, Public Sectors Feel Crippling Effect of Dynasty Closure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Survey Monkey</a:t>
            </a:r>
          </a:p>
        </p:txBody>
      </p:sp>
      <p:sp>
        <p:nvSpPr>
          <p:cNvPr id="93" name="Shape 93"/>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Survey Monkey allowed the student researcher to create a survey that could be shared with the people of the CNMI to participate in. The student researcher has used social media to spread the survey. There was 22 people that participated in the  survey.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Survey Results</a:t>
            </a:r>
          </a:p>
        </p:txBody>
      </p:sp>
      <p:pic>
        <p:nvPicPr>
          <p:cNvPr id="99" name="Shape 99"/>
          <p:cNvPicPr preferRelativeResize="0"/>
          <p:nvPr/>
        </p:nvPicPr>
        <p:blipFill>
          <a:blip r:embed="rId3">
            <a:alphaModFix/>
          </a:blip>
          <a:stretch>
            <a:fillRect/>
          </a:stretch>
        </p:blipFill>
        <p:spPr>
          <a:xfrm>
            <a:off x="834812" y="1554425"/>
            <a:ext cx="3552825" cy="2333625"/>
          </a:xfrm>
          <a:prstGeom prst="rect">
            <a:avLst/>
          </a:prstGeom>
          <a:noFill/>
          <a:ln>
            <a:noFill/>
          </a:ln>
        </p:spPr>
      </p:pic>
      <p:pic>
        <p:nvPicPr>
          <p:cNvPr id="100" name="Shape 100"/>
          <p:cNvPicPr preferRelativeResize="0"/>
          <p:nvPr/>
        </p:nvPicPr>
        <p:blipFill>
          <a:blip r:embed="rId4">
            <a:alphaModFix/>
          </a:blip>
          <a:stretch>
            <a:fillRect/>
          </a:stretch>
        </p:blipFill>
        <p:spPr>
          <a:xfrm>
            <a:off x="4907187" y="1373450"/>
            <a:ext cx="3590925" cy="2695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Link to Survey</a:t>
            </a:r>
          </a:p>
        </p:txBody>
      </p:sp>
      <p:sp>
        <p:nvSpPr>
          <p:cNvPr id="106" name="Shape 106"/>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You can use this link to view the survey the student researcher has used.</a:t>
            </a:r>
          </a:p>
          <a:p>
            <a:pPr lvl="0">
              <a:spcBef>
                <a:spcPts val="0"/>
              </a:spcBef>
              <a:buNone/>
            </a:pPr>
            <a:r>
              <a:rPr lang="en" u="sng">
                <a:solidFill>
                  <a:schemeClr val="hlink"/>
                </a:solidFill>
                <a:hlinkClick r:id="rId3"/>
              </a:rPr>
              <a:t>https://www.surveymonkey.com/r/DK8BM2M</a:t>
            </a:r>
            <a:r>
              <a:rPr lang="en"/>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en"/>
              <a:t>Findings</a:t>
            </a:r>
          </a:p>
        </p:txBody>
      </p:sp>
      <p:sp>
        <p:nvSpPr>
          <p:cNvPr id="112" name="Shape 112"/>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spcBef>
                <a:spcPts val="0"/>
              </a:spcBef>
              <a:buNone/>
            </a:pPr>
            <a:r>
              <a:rPr lang="en"/>
              <a:t>In the survey and resources there was some interesting findings:</a:t>
            </a:r>
          </a:p>
          <a:p>
            <a:pPr lvl="0" rtl="0">
              <a:spcBef>
                <a:spcPts val="0"/>
              </a:spcBef>
              <a:buNone/>
            </a:pPr>
            <a:r>
              <a:rPr lang="en"/>
              <a:t>Survey</a:t>
            </a:r>
          </a:p>
          <a:p>
            <a:pPr indent="-228600" lvl="0" marL="457200" rtl="0">
              <a:spcBef>
                <a:spcPts val="0"/>
              </a:spcBef>
            </a:pPr>
            <a:r>
              <a:rPr lang="en"/>
              <a:t>Majority of the participants in the survey care about tourism and it affects them. </a:t>
            </a:r>
          </a:p>
          <a:p>
            <a:pPr lvl="0" rtl="0">
              <a:spcBef>
                <a:spcPts val="0"/>
              </a:spcBef>
              <a:buNone/>
            </a:pPr>
            <a:r>
              <a:rPr lang="en"/>
              <a:t>Online Sources</a:t>
            </a:r>
          </a:p>
          <a:p>
            <a:pPr indent="-228600" lvl="0" marL="457200">
              <a:spcBef>
                <a:spcPts val="0"/>
              </a:spcBef>
            </a:pPr>
            <a:r>
              <a:rPr lang="en"/>
              <a:t>Casinos have been proven to be bad, but it has show that if the casino was panned out correctly with set rules, it can help the community that it’s 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