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6" r:id="rId2"/>
    <p:sldId id="257" r:id="rId3"/>
    <p:sldId id="258" r:id="rId4"/>
    <p:sldId id="263" r:id="rId5"/>
    <p:sldId id="261" r:id="rId6"/>
    <p:sldId id="262" r:id="rId7"/>
    <p:sldId id="264" r:id="rId8"/>
    <p:sldId id="259"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5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469BCD9-C5E8-1B4F-B190-E0CBD8623651}" type="datetimeFigureOut">
              <a:rPr lang="en-US" smtClean="0"/>
              <a:t>12/21/2015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754ED01-E2A0-4C1E-8E21-014B9904157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9478E5-699F-2640-AC69-8B1278A0E6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9478E5-699F-2640-AC69-8B1278A0E6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9478E5-699F-2640-AC69-8B1278A0E6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469BCD9-C5E8-1B4F-B190-E0CBD8623651}" type="datetimeFigureOut">
              <a:rPr lang="en-US" smtClean="0"/>
              <a:t>12/21/2015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B9478E5-699F-2640-AC69-8B1278A0E6B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B9478E5-699F-2640-AC69-8B1278A0E6B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B9478E5-699F-2640-AC69-8B1278A0E6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9478E5-699F-2640-AC69-8B1278A0E6B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69BCD9-C5E8-1B4F-B190-E0CBD8623651}" type="datetimeFigureOut">
              <a:rPr lang="en-US" smtClean="0"/>
              <a:t>12/21/2015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9478E5-699F-2640-AC69-8B1278A0E6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469BCD9-C5E8-1B4F-B190-E0CBD8623651}" type="datetimeFigureOut">
              <a:rPr lang="en-US" smtClean="0"/>
              <a:t>12/21/2015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754ED01-E2A0-4C1E-8E21-014B99041579}"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469BCD9-C5E8-1B4F-B190-E0CBD8623651}" type="datetimeFigureOut">
              <a:rPr lang="en-US" smtClean="0"/>
              <a:t>12/21/2015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B9478E5-699F-2640-AC69-8B1278A0E6B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469BCD9-C5E8-1B4F-B190-E0CBD8623651}" type="datetimeFigureOut">
              <a:rPr lang="en-US" smtClean="0"/>
              <a:t>12/21/2015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B9478E5-699F-2640-AC69-8B1278A0E6B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626" y="2300456"/>
            <a:ext cx="7772400" cy="913125"/>
          </a:xfrm>
        </p:spPr>
        <p:txBody>
          <a:bodyPr>
            <a:normAutofit/>
          </a:bodyPr>
          <a:lstStyle/>
          <a:p>
            <a:pPr algn="ctr"/>
            <a:r>
              <a:rPr lang="en-US" sz="3200" dirty="0" smtClean="0"/>
              <a:t>My English Research Portfolio</a:t>
            </a:r>
            <a:endParaRPr lang="en-US" sz="3200" dirty="0"/>
          </a:p>
        </p:txBody>
      </p:sp>
      <p:sp>
        <p:nvSpPr>
          <p:cNvPr id="3" name="Subtitle 2"/>
          <p:cNvSpPr>
            <a:spLocks noGrp="1"/>
          </p:cNvSpPr>
          <p:nvPr>
            <p:ph type="subTitle" idx="1"/>
          </p:nvPr>
        </p:nvSpPr>
        <p:spPr>
          <a:xfrm>
            <a:off x="2488262" y="5105400"/>
            <a:ext cx="6560234" cy="1752600"/>
          </a:xfrm>
        </p:spPr>
        <p:txBody>
          <a:bodyPr>
            <a:normAutofit/>
          </a:bodyPr>
          <a:lstStyle/>
          <a:p>
            <a:r>
              <a:rPr lang="en-US" dirty="0" smtClean="0"/>
              <a:t>Scott V. Tabhan</a:t>
            </a:r>
          </a:p>
          <a:p>
            <a:r>
              <a:rPr lang="en-US" dirty="0" smtClean="0"/>
              <a:t>EN202 Section 01</a:t>
            </a:r>
          </a:p>
          <a:p>
            <a:r>
              <a:rPr lang="en-US" dirty="0" smtClean="0"/>
              <a:t>Northern Marianas College</a:t>
            </a:r>
            <a:endParaRPr lang="en-US" dirty="0"/>
          </a:p>
        </p:txBody>
      </p:sp>
      <p:sp>
        <p:nvSpPr>
          <p:cNvPr id="4" name="TextBox 3"/>
          <p:cNvSpPr txBox="1"/>
          <p:nvPr/>
        </p:nvSpPr>
        <p:spPr>
          <a:xfrm>
            <a:off x="183052" y="743721"/>
            <a:ext cx="8763595" cy="1323439"/>
          </a:xfrm>
          <a:prstGeom prst="rect">
            <a:avLst/>
          </a:prstGeom>
          <a:noFill/>
        </p:spPr>
        <p:txBody>
          <a:bodyPr wrap="square" rtlCol="0">
            <a:spAutoFit/>
          </a:bodyPr>
          <a:lstStyle/>
          <a:p>
            <a:pPr algn="ctr"/>
            <a:r>
              <a:rPr lang="en-US" sz="4000" dirty="0" smtClean="0"/>
              <a:t>Impact of Typhoon </a:t>
            </a:r>
            <a:r>
              <a:rPr lang="en-US" sz="4000" dirty="0" err="1" smtClean="0"/>
              <a:t>Soudelor</a:t>
            </a:r>
            <a:r>
              <a:rPr lang="en-US" sz="4000" dirty="0" smtClean="0"/>
              <a:t> on Northern Marianas College Students</a:t>
            </a:r>
            <a:endParaRPr lang="en-US" sz="4000" dirty="0"/>
          </a:p>
        </p:txBody>
      </p:sp>
    </p:spTree>
    <p:extLst>
      <p:ext uri="{BB962C8B-B14F-4D97-AF65-F5344CB8AC3E}">
        <p14:creationId xmlns:p14="http://schemas.microsoft.com/office/powerpoint/2010/main" val="55155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Impact of Typhoon </a:t>
            </a:r>
            <a:r>
              <a:rPr lang="en-US" sz="4000" dirty="0" err="1" smtClean="0"/>
              <a:t>Soudelor</a:t>
            </a:r>
            <a:r>
              <a:rPr lang="en-US" sz="4000" dirty="0" smtClean="0"/>
              <a:t> on NMC Students</a:t>
            </a:r>
            <a:endParaRPr lang="en-US" sz="4000" dirty="0"/>
          </a:p>
        </p:txBody>
      </p:sp>
      <p:sp>
        <p:nvSpPr>
          <p:cNvPr id="3" name="Content Placeholder 2"/>
          <p:cNvSpPr>
            <a:spLocks noGrp="1"/>
          </p:cNvSpPr>
          <p:nvPr>
            <p:ph idx="1"/>
          </p:nvPr>
        </p:nvSpPr>
        <p:spPr/>
        <p:txBody>
          <a:bodyPr/>
          <a:lstStyle/>
          <a:p>
            <a:r>
              <a:rPr lang="en-US" dirty="0" smtClean="0"/>
              <a:t>Proposal</a:t>
            </a:r>
          </a:p>
          <a:p>
            <a:r>
              <a:rPr lang="en-US" dirty="0" smtClean="0"/>
              <a:t>Reading Notes</a:t>
            </a:r>
          </a:p>
          <a:p>
            <a:r>
              <a:rPr lang="en-US" dirty="0" smtClean="0"/>
              <a:t>Schedule &amp; Log</a:t>
            </a:r>
          </a:p>
          <a:p>
            <a:r>
              <a:rPr lang="en-US" dirty="0" smtClean="0"/>
              <a:t>Required Draft</a:t>
            </a:r>
            <a:endParaRPr lang="en-US" dirty="0"/>
          </a:p>
        </p:txBody>
      </p:sp>
    </p:spTree>
    <p:extLst>
      <p:ext uri="{BB962C8B-B14F-4D97-AF65-F5344CB8AC3E}">
        <p14:creationId xmlns:p14="http://schemas.microsoft.com/office/powerpoint/2010/main" val="358812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a:t>
            </a:r>
            <a:r>
              <a:rPr lang="en-US" dirty="0" err="1" smtClean="0"/>
              <a:t>Prosoal</a:t>
            </a:r>
            <a:endParaRPr lang="en-US" dirty="0"/>
          </a:p>
        </p:txBody>
      </p:sp>
      <p:sp>
        <p:nvSpPr>
          <p:cNvPr id="3" name="Content Placeholder 2"/>
          <p:cNvSpPr>
            <a:spLocks noGrp="1"/>
          </p:cNvSpPr>
          <p:nvPr>
            <p:ph idx="1"/>
          </p:nvPr>
        </p:nvSpPr>
        <p:spPr/>
        <p:txBody>
          <a:bodyPr>
            <a:normAutofit lnSpcReduction="10000"/>
          </a:bodyPr>
          <a:lstStyle/>
          <a:p>
            <a:r>
              <a:rPr lang="en-US" dirty="0"/>
              <a:t>The proposed research will </a:t>
            </a:r>
            <a:r>
              <a:rPr lang="en-US" dirty="0" smtClean="0"/>
              <a:t>give </a:t>
            </a:r>
            <a:r>
              <a:rPr lang="en-US" dirty="0"/>
              <a:t>a better </a:t>
            </a:r>
            <a:r>
              <a:rPr lang="en-US" dirty="0" smtClean="0"/>
              <a:t>understanding </a:t>
            </a:r>
            <a:r>
              <a:rPr lang="en-US" dirty="0"/>
              <a:t>of how </a:t>
            </a:r>
            <a:r>
              <a:rPr lang="en-US" dirty="0" smtClean="0"/>
              <a:t>students of NMC were impacted by Typhoon </a:t>
            </a:r>
            <a:r>
              <a:rPr lang="en-US" dirty="0" err="1" smtClean="0"/>
              <a:t>Soudelor</a:t>
            </a:r>
            <a:r>
              <a:rPr lang="en-US" dirty="0" smtClean="0"/>
              <a:t>.</a:t>
            </a:r>
            <a:endParaRPr lang="en-US" dirty="0"/>
          </a:p>
          <a:p>
            <a:r>
              <a:rPr lang="en-US" dirty="0" smtClean="0"/>
              <a:t>Research Question:</a:t>
            </a:r>
          </a:p>
          <a:p>
            <a:pPr marL="925830" lvl="1" indent="-514350">
              <a:buFont typeface="+mj-lt"/>
              <a:buAutoNum type="arabicPeriod"/>
            </a:pPr>
            <a:r>
              <a:rPr lang="en-US" dirty="0"/>
              <a:t>How has Typhoon </a:t>
            </a:r>
            <a:r>
              <a:rPr lang="en-US" dirty="0" err="1"/>
              <a:t>Soudelor</a:t>
            </a:r>
            <a:r>
              <a:rPr lang="en-US" dirty="0"/>
              <a:t> impacted Northern Marinas College students of Fall 2015?</a:t>
            </a:r>
          </a:p>
          <a:p>
            <a:pPr marL="925830" lvl="1" indent="-514350">
              <a:buFont typeface="+mj-lt"/>
              <a:buAutoNum type="arabicPeriod"/>
            </a:pPr>
            <a:r>
              <a:rPr lang="en-US" dirty="0"/>
              <a:t>Has the typhoon affected them mentally?</a:t>
            </a:r>
          </a:p>
          <a:p>
            <a:pPr marL="925830" lvl="1" indent="-514350">
              <a:buFont typeface="+mj-lt"/>
              <a:buAutoNum type="arabicPeriod"/>
            </a:pPr>
            <a:r>
              <a:rPr lang="en-US" dirty="0"/>
              <a:t>Did the typhoon impact their grades in any way?</a:t>
            </a:r>
          </a:p>
          <a:p>
            <a:pPr marL="925830" lvl="1" indent="-514350">
              <a:buFont typeface="+mj-lt"/>
              <a:buAutoNum type="arabicPeriod"/>
            </a:pPr>
            <a:r>
              <a:rPr lang="en-US" dirty="0"/>
              <a:t>Has the typhoon affect students financially?</a:t>
            </a:r>
          </a:p>
          <a:p>
            <a:pPr marL="925830" lvl="1" indent="-514350">
              <a:buFont typeface="+mj-lt"/>
              <a:buAutoNum type="arabicPeriod"/>
            </a:pPr>
            <a:endParaRPr lang="en-US" dirty="0" smtClean="0"/>
          </a:p>
        </p:txBody>
      </p:sp>
    </p:spTree>
    <p:extLst>
      <p:ext uri="{BB962C8B-B14F-4D97-AF65-F5344CB8AC3E}">
        <p14:creationId xmlns:p14="http://schemas.microsoft.com/office/powerpoint/2010/main" val="85450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a:t>Guide to Education in Natural Disasters: How USAID Supports Education in Crises. </a:t>
            </a:r>
            <a:r>
              <a:rPr lang="en-US" dirty="0" smtClean="0"/>
              <a:t>	(</a:t>
            </a:r>
            <a:r>
              <a:rPr lang="en-US" dirty="0"/>
              <a:t>2014). Retrieved October 14, 2015, from https://www.usaid.gov/what-we-do</a:t>
            </a:r>
            <a:r>
              <a:rPr lang="en-US" dirty="0" smtClean="0"/>
              <a:t>/	education</a:t>
            </a:r>
            <a:r>
              <a:rPr lang="en-US" dirty="0"/>
              <a:t>/educating-children-and-youth-crisis-and-conflict-situations/Guide</a:t>
            </a:r>
            <a:r>
              <a:rPr lang="en-US" dirty="0" smtClean="0"/>
              <a:t>-	Education</a:t>
            </a:r>
            <a:r>
              <a:rPr lang="en-US" dirty="0"/>
              <a:t>-Natural-Disasters</a:t>
            </a:r>
          </a:p>
          <a:p>
            <a:endParaRPr lang="en-US" dirty="0"/>
          </a:p>
          <a:p>
            <a:r>
              <a:rPr lang="en-US" dirty="0"/>
              <a:t>Logue, J. (2015, September 14). Typhoon </a:t>
            </a:r>
            <a:r>
              <a:rPr lang="en-US" dirty="0" err="1"/>
              <a:t>Soudelor</a:t>
            </a:r>
            <a:r>
              <a:rPr lang="en-US" dirty="0"/>
              <a:t> devastates Northern Mariana Islands </a:t>
            </a:r>
            <a:r>
              <a:rPr lang="en-US" dirty="0" smtClean="0"/>
              <a:t>	community </a:t>
            </a:r>
            <a:r>
              <a:rPr lang="en-US" dirty="0"/>
              <a:t>college | Inside Higher Ed. Retrieved October 14, 2015, from https:/</a:t>
            </a:r>
            <a:r>
              <a:rPr lang="en-US" dirty="0" smtClean="0"/>
              <a:t>/	www.insidehighered.com</a:t>
            </a:r>
            <a:r>
              <a:rPr lang="en-US" dirty="0"/>
              <a:t>/news/2015/09/14/typhoon-soudelor-devastates</a:t>
            </a:r>
            <a:r>
              <a:rPr lang="en-US" dirty="0" smtClean="0"/>
              <a:t>-	northern</a:t>
            </a:r>
            <a:r>
              <a:rPr lang="en-US" dirty="0"/>
              <a:t>-mariana-islands-community-college</a:t>
            </a:r>
          </a:p>
          <a:p>
            <a:endParaRPr lang="en-US" dirty="0"/>
          </a:p>
          <a:p>
            <a:r>
              <a:rPr lang="en-US" dirty="0"/>
              <a:t>Richardson, Krista. “Katrina’s Children: An Analysis of Educational Outcomes among </a:t>
            </a:r>
            <a:r>
              <a:rPr lang="en-US" dirty="0" smtClean="0"/>
              <a:t>	Displaced </a:t>
            </a:r>
            <a:r>
              <a:rPr lang="en-US" dirty="0"/>
              <a:t>Children in Colorado.”</a:t>
            </a:r>
          </a:p>
          <a:p>
            <a:endParaRPr lang="en-US" dirty="0"/>
          </a:p>
          <a:p>
            <a:r>
              <a:rPr lang="en-US" dirty="0"/>
              <a:t>Swenson, C. C., &amp; Saylor, C. F. (1996). Impact of a natural disaster on preschool 	children: Adjustment 14 months after a hurricane. </a:t>
            </a:r>
            <a:r>
              <a:rPr lang="en-US" i="1" dirty="0"/>
              <a:t>American Journal Of </a:t>
            </a:r>
            <a:r>
              <a:rPr lang="en-US" i="1" dirty="0" smtClean="0"/>
              <a:t>	Orthopsychiatry </a:t>
            </a:r>
            <a:r>
              <a:rPr lang="en-US" i="1" dirty="0"/>
              <a:t>(Wiley-Blackwell)</a:t>
            </a:r>
            <a:r>
              <a:rPr lang="en-US" dirty="0"/>
              <a:t>, </a:t>
            </a:r>
            <a:r>
              <a:rPr lang="en-US" i="1" dirty="0"/>
              <a:t>66</a:t>
            </a:r>
            <a:r>
              <a:rPr lang="en-US" dirty="0"/>
              <a:t>(1), 122.</a:t>
            </a:r>
          </a:p>
          <a:p>
            <a:endParaRPr lang="en-US" dirty="0"/>
          </a:p>
          <a:p>
            <a:r>
              <a:rPr lang="en-US" dirty="0"/>
              <a:t>Wade, Lisa. “The Devastating Effect of Hurricane Katrina had on Education.”  </a:t>
            </a:r>
            <a:r>
              <a:rPr lang="en-US" dirty="0" smtClean="0"/>
              <a:t>	</a:t>
            </a:r>
            <a:r>
              <a:rPr lang="en-US" dirty="0" err="1" smtClean="0"/>
              <a:t>www.psmag.co</a:t>
            </a:r>
            <a:r>
              <a:rPr lang="en-US" dirty="0" smtClean="0"/>
              <a:t> </a:t>
            </a:r>
            <a:r>
              <a:rPr lang="en-US" dirty="0"/>
              <a:t>2 Sept. 2015 Web. 27 Nov. 2015. http://www.psmag.com/nature-</a:t>
            </a:r>
            <a:r>
              <a:rPr lang="en-US" dirty="0" smtClean="0"/>
              <a:t>a	</a:t>
            </a:r>
            <a:r>
              <a:rPr lang="en-US" dirty="0" err="1" smtClean="0"/>
              <a:t>nd</a:t>
            </a:r>
            <a:r>
              <a:rPr lang="en-US" dirty="0"/>
              <a:t>-technology/the-devastating-effect-hurricane-</a:t>
            </a:r>
            <a:r>
              <a:rPr lang="en-US" dirty="0" err="1"/>
              <a:t>katrina</a:t>
            </a:r>
            <a:r>
              <a:rPr lang="en-US" dirty="0"/>
              <a:t>-had-on-education.</a:t>
            </a:r>
          </a:p>
          <a:p>
            <a:endParaRPr lang="en-US" dirty="0"/>
          </a:p>
        </p:txBody>
      </p:sp>
    </p:spTree>
    <p:extLst>
      <p:ext uri="{BB962C8B-B14F-4D97-AF65-F5344CB8AC3E}">
        <p14:creationId xmlns:p14="http://schemas.microsoft.com/office/powerpoint/2010/main" val="101208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Literature Review</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In </a:t>
            </a:r>
            <a:r>
              <a:rPr lang="en-US" dirty="0"/>
              <a:t>the process of collecting literature to support my research on “The Impact of Typhoon </a:t>
            </a:r>
            <a:r>
              <a:rPr lang="en-US" dirty="0" err="1"/>
              <a:t>Soudelor</a:t>
            </a:r>
            <a:r>
              <a:rPr lang="en-US" dirty="0"/>
              <a:t> on Northern Marianas College Students” I discovered immense amount of study conducted on the impact of natural disasters on education but not so much on its impact on a college level.  A study conducted by Krista Richardson on “Katrina’s Children: An Analysis on Education Outcomes among Displaced Children in Colorado” states that the </a:t>
            </a:r>
            <a:r>
              <a:rPr lang="en-US" dirty="0">
                <a:solidFill>
                  <a:srgbClr val="FF0000"/>
                </a:solidFill>
              </a:rPr>
              <a:t>most significant way to measure the impact of students is their negative or positive performance in their grades.  </a:t>
            </a:r>
            <a:r>
              <a:rPr lang="en-US" dirty="0"/>
              <a:t>In investigating this she found out that there was a drop in grades due to a number of reasons.  In regards to it’s long term effects, </a:t>
            </a:r>
            <a:r>
              <a:rPr lang="en-US" dirty="0">
                <a:solidFill>
                  <a:srgbClr val="FF0000"/>
                </a:solidFill>
              </a:rPr>
              <a:t>“Five years later, another study found that 40 percent of children still did not have stable housing and another 20 percent remained emotionally distressed.  34 percent of children had been held back in school.”</a:t>
            </a:r>
            <a:r>
              <a:rPr lang="en-US" dirty="0"/>
              <a:t> Wade’s also talks about </a:t>
            </a:r>
            <a:r>
              <a:rPr lang="en-US" dirty="0">
                <a:solidFill>
                  <a:srgbClr val="FF0000"/>
                </a:solidFill>
              </a:rPr>
              <a:t>“Katrina generation”</a:t>
            </a:r>
            <a:r>
              <a:rPr lang="en-US" dirty="0"/>
              <a:t>, which were the population affected, to be more likely not in school and jobless (Wade. 2015).  Through evaluating the two studies conducted we can compare its findings to that we are investigating.</a:t>
            </a:r>
          </a:p>
          <a:p>
            <a:r>
              <a:rPr lang="en-US" dirty="0"/>
              <a:t>	In an article entitled “Off the Radar, Complete Devastation” by Jason Logue in Inside Higher Ed we can clarify the physical damage done by Typhoon </a:t>
            </a:r>
            <a:r>
              <a:rPr lang="en-US" dirty="0" err="1"/>
              <a:t>Soudelor</a:t>
            </a:r>
            <a:r>
              <a:rPr lang="en-US" dirty="0"/>
              <a:t>.  Jason states, </a:t>
            </a:r>
            <a:r>
              <a:rPr lang="en-US" dirty="0">
                <a:solidFill>
                  <a:srgbClr val="FF0000"/>
                </a:solidFill>
              </a:rPr>
              <a:t>“Eight of the 25 buildings were damaged, many left without roofs, and four were nearly destroyed” </a:t>
            </a:r>
            <a:r>
              <a:rPr lang="en-US" dirty="0"/>
              <a:t>(</a:t>
            </a:r>
            <a:r>
              <a:rPr lang="en-US" dirty="0" err="1"/>
              <a:t>Lougue</a:t>
            </a:r>
            <a:r>
              <a:rPr lang="en-US" dirty="0"/>
              <a:t>. 2015).  In the article we can sympathize with its staff and students through an interview with the college’s president, Sharon Hart.</a:t>
            </a:r>
          </a:p>
          <a:p>
            <a:pPr lvl="1"/>
            <a:endParaRPr lang="en-US" dirty="0"/>
          </a:p>
        </p:txBody>
      </p:sp>
    </p:spTree>
    <p:extLst>
      <p:ext uri="{BB962C8B-B14F-4D97-AF65-F5344CB8AC3E}">
        <p14:creationId xmlns:p14="http://schemas.microsoft.com/office/powerpoint/2010/main" val="381356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initial step to my project was to narrow the research question down so that my research wouldn’t be too broad.  After confirming what I was to focus on the data collection process began.  Secondary resources were collected via Goggle Scholar and through </a:t>
            </a:r>
            <a:r>
              <a:rPr lang="en-US" dirty="0" err="1"/>
              <a:t>EBSCOhost</a:t>
            </a:r>
            <a:r>
              <a:rPr lang="en-US" dirty="0"/>
              <a:t> Research Databases to ensure the data’s legitimacy.  Then, primary data was collected through Survey Monkey by its Pilot Survey system.  A test survey of 10 questions was first posted in Google Docs for editing and functionality; this Survey received nine responses.  Afterwards a final survey was posted and it collected 12 responses.  Altogether, the two surveys collected 21 responses with comments, from Northern Marianas College students, that were to be analyzed for the research.  Another way primary data was collected was through interviews with 2 students; this was analyzed as well.  Lastly, I moved forward onto writing my research paper and completing the project. </a:t>
            </a:r>
            <a:endParaRPr lang="en-US" dirty="0" smtClean="0"/>
          </a:p>
        </p:txBody>
      </p:sp>
    </p:spTree>
    <p:extLst>
      <p:ext uri="{BB962C8B-B14F-4D97-AF65-F5344CB8AC3E}">
        <p14:creationId xmlns:p14="http://schemas.microsoft.com/office/powerpoint/2010/main" val="364688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Collection</a:t>
            </a:r>
            <a:endParaRPr lang="en-US" dirty="0"/>
          </a:p>
        </p:txBody>
      </p:sp>
      <p:sp>
        <p:nvSpPr>
          <p:cNvPr id="3" name="Content Placeholder 2"/>
          <p:cNvSpPr>
            <a:spLocks noGrp="1"/>
          </p:cNvSpPr>
          <p:nvPr>
            <p:ph idx="1"/>
          </p:nvPr>
        </p:nvSpPr>
        <p:spPr/>
        <p:txBody>
          <a:bodyPr/>
          <a:lstStyle/>
          <a:p>
            <a:r>
              <a:rPr lang="en-US" dirty="0" smtClean="0"/>
              <a:t>Interviews</a:t>
            </a:r>
          </a:p>
          <a:p>
            <a:r>
              <a:rPr lang="en-US" dirty="0" smtClean="0"/>
              <a:t>Surveys</a:t>
            </a:r>
          </a:p>
          <a:p>
            <a:pPr marL="0" indent="0">
              <a:buNone/>
            </a:pPr>
            <a:endParaRPr lang="en-US" dirty="0"/>
          </a:p>
        </p:txBody>
      </p:sp>
    </p:spTree>
    <p:extLst>
      <p:ext uri="{BB962C8B-B14F-4D97-AF65-F5344CB8AC3E}">
        <p14:creationId xmlns:p14="http://schemas.microsoft.com/office/powerpoint/2010/main" val="164982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Schedule &amp; Log</a:t>
            </a:r>
            <a:endParaRPr lang="en-US" dirty="0"/>
          </a:p>
        </p:txBody>
      </p:sp>
      <p:sp>
        <p:nvSpPr>
          <p:cNvPr id="3" name="Content Placeholder 2"/>
          <p:cNvSpPr>
            <a:spLocks noGrp="1"/>
          </p:cNvSpPr>
          <p:nvPr>
            <p:ph idx="1"/>
          </p:nvPr>
        </p:nvSpPr>
        <p:spPr/>
        <p:txBody>
          <a:bodyPr>
            <a:normAutofit fontScale="40000" lnSpcReduction="20000"/>
          </a:bodyPr>
          <a:lstStyle/>
          <a:p>
            <a:r>
              <a:rPr lang="en-US" u="sng" dirty="0"/>
              <a:t>Writing:</a:t>
            </a:r>
            <a:endParaRPr lang="en-US" dirty="0"/>
          </a:p>
          <a:p>
            <a:r>
              <a:rPr lang="en-US" dirty="0"/>
              <a:t>October		Proposed Research Question</a:t>
            </a:r>
          </a:p>
          <a:p>
            <a:r>
              <a:rPr lang="en-US" dirty="0"/>
              <a:t>October 15, 2015	</a:t>
            </a:r>
            <a:r>
              <a:rPr lang="en-US" dirty="0" smtClean="0"/>
              <a:t>	Persuasive </a:t>
            </a:r>
            <a:r>
              <a:rPr lang="en-US" dirty="0"/>
              <a:t>Essay 1</a:t>
            </a:r>
            <a:r>
              <a:rPr lang="en-US" baseline="30000" dirty="0"/>
              <a:t>st</a:t>
            </a:r>
            <a:r>
              <a:rPr lang="en-US" dirty="0"/>
              <a:t> Draft</a:t>
            </a:r>
          </a:p>
          <a:p>
            <a:r>
              <a:rPr lang="en-US" dirty="0"/>
              <a:t>October 26, 2015	</a:t>
            </a:r>
            <a:r>
              <a:rPr lang="en-US" dirty="0" smtClean="0"/>
              <a:t>	Persuasive </a:t>
            </a:r>
            <a:r>
              <a:rPr lang="en-US" dirty="0"/>
              <a:t>Essay Final Draft</a:t>
            </a:r>
          </a:p>
          <a:p>
            <a:r>
              <a:rPr lang="en-US" dirty="0"/>
              <a:t>November 2, 2015	Process Essay 1</a:t>
            </a:r>
            <a:r>
              <a:rPr lang="en-US" baseline="30000" dirty="0"/>
              <a:t>st</a:t>
            </a:r>
            <a:r>
              <a:rPr lang="en-US" dirty="0"/>
              <a:t> Draft Began</a:t>
            </a:r>
          </a:p>
          <a:p>
            <a:r>
              <a:rPr lang="en-US" dirty="0"/>
              <a:t>November 7, 2015	Process Essay 1</a:t>
            </a:r>
            <a:r>
              <a:rPr lang="en-US" baseline="30000" dirty="0"/>
              <a:t>st</a:t>
            </a:r>
            <a:r>
              <a:rPr lang="en-US" dirty="0"/>
              <a:t> Draft Completed (need to turn in</a:t>
            </a:r>
            <a:r>
              <a:rPr lang="en-US" dirty="0" smtClean="0"/>
              <a:t>)</a:t>
            </a:r>
          </a:p>
          <a:p>
            <a:r>
              <a:rPr lang="en-US" dirty="0" smtClean="0"/>
              <a:t>December 21, 2015		Final Draft</a:t>
            </a:r>
            <a:endParaRPr lang="en-US" dirty="0"/>
          </a:p>
          <a:p>
            <a:endParaRPr lang="en-US" dirty="0"/>
          </a:p>
          <a:p>
            <a:r>
              <a:rPr lang="en-US" u="sng" dirty="0"/>
              <a:t>Research:</a:t>
            </a:r>
            <a:endParaRPr lang="en-US" dirty="0"/>
          </a:p>
          <a:p>
            <a:r>
              <a:rPr lang="en-US" dirty="0"/>
              <a:t>October 26,2015	</a:t>
            </a:r>
            <a:r>
              <a:rPr lang="en-US" dirty="0" smtClean="0"/>
              <a:t>	Proposed </a:t>
            </a:r>
            <a:r>
              <a:rPr lang="en-US" dirty="0"/>
              <a:t>Interview Questions</a:t>
            </a:r>
          </a:p>
          <a:p>
            <a:r>
              <a:rPr lang="en-US" dirty="0"/>
              <a:t>October 27, 2015	</a:t>
            </a:r>
            <a:r>
              <a:rPr lang="en-US" dirty="0" smtClean="0"/>
              <a:t>	Preliminary </a:t>
            </a:r>
            <a:r>
              <a:rPr lang="en-US" dirty="0"/>
              <a:t>Literature Review</a:t>
            </a:r>
          </a:p>
          <a:p>
            <a:r>
              <a:rPr lang="en-US" dirty="0"/>
              <a:t>November 3, 2015	Interview Questions </a:t>
            </a:r>
            <a:r>
              <a:rPr lang="en-US" dirty="0" smtClean="0"/>
              <a:t>Approved</a:t>
            </a:r>
          </a:p>
          <a:p>
            <a:r>
              <a:rPr lang="en-US" dirty="0" smtClean="0"/>
              <a:t>December 17, 2015	Analyzed Data F</a:t>
            </a:r>
            <a:r>
              <a:rPr lang="en-US" dirty="0"/>
              <a:t>r</a:t>
            </a:r>
            <a:r>
              <a:rPr lang="en-US" dirty="0" smtClean="0"/>
              <a:t>om Survey</a:t>
            </a:r>
          </a:p>
          <a:p>
            <a:r>
              <a:rPr lang="en-US" dirty="0" smtClean="0"/>
              <a:t>December 18, 2015	Conducted Interviews</a:t>
            </a:r>
          </a:p>
          <a:p>
            <a:endParaRPr lang="en-US" dirty="0"/>
          </a:p>
          <a:p>
            <a:pPr marL="0" indent="0">
              <a:buNone/>
            </a:pPr>
            <a:r>
              <a:rPr lang="en-US" dirty="0"/>
              <a:t> </a:t>
            </a:r>
          </a:p>
          <a:p>
            <a:r>
              <a:rPr lang="en-US" u="sng" dirty="0"/>
              <a:t>Data Collection:</a:t>
            </a:r>
            <a:endParaRPr lang="en-US" dirty="0"/>
          </a:p>
          <a:p>
            <a:r>
              <a:rPr lang="en-US" dirty="0"/>
              <a:t>October 14, 2015	</a:t>
            </a:r>
            <a:r>
              <a:rPr lang="en-US" dirty="0" smtClean="0"/>
              <a:t>	Gather </a:t>
            </a:r>
            <a:r>
              <a:rPr lang="en-US" dirty="0"/>
              <a:t>Secondary Resources</a:t>
            </a:r>
          </a:p>
          <a:p>
            <a:r>
              <a:rPr lang="en-US" dirty="0"/>
              <a:t>October 15, 2015	</a:t>
            </a:r>
            <a:r>
              <a:rPr lang="en-US" dirty="0" smtClean="0"/>
              <a:t>	Analyze </a:t>
            </a:r>
            <a:r>
              <a:rPr lang="en-US" dirty="0"/>
              <a:t>Resources</a:t>
            </a:r>
          </a:p>
          <a:p>
            <a:r>
              <a:rPr lang="en-US" dirty="0"/>
              <a:t>October 28, 2015	</a:t>
            </a:r>
            <a:r>
              <a:rPr lang="en-US" dirty="0" smtClean="0"/>
              <a:t>	Show </a:t>
            </a:r>
            <a:r>
              <a:rPr lang="en-US" dirty="0"/>
              <a:t>Results</a:t>
            </a:r>
          </a:p>
          <a:p>
            <a:r>
              <a:rPr lang="en-US" dirty="0"/>
              <a:t>October 30, 2015	</a:t>
            </a:r>
            <a:r>
              <a:rPr lang="en-US" dirty="0" smtClean="0"/>
              <a:t>	Disseminate </a:t>
            </a:r>
            <a:r>
              <a:rPr lang="en-US" dirty="0"/>
              <a:t>Results</a:t>
            </a:r>
          </a:p>
          <a:p>
            <a:r>
              <a:rPr lang="en-US" dirty="0"/>
              <a:t>November 3, 2015	</a:t>
            </a:r>
            <a:r>
              <a:rPr lang="en-US" dirty="0" smtClean="0"/>
              <a:t>	Survey </a:t>
            </a:r>
            <a:r>
              <a:rPr lang="en-US" dirty="0"/>
              <a:t>Need Adjustment</a:t>
            </a:r>
          </a:p>
          <a:p>
            <a:r>
              <a:rPr lang="en-US" dirty="0"/>
              <a:t>November 5, 2015	</a:t>
            </a:r>
            <a:r>
              <a:rPr lang="en-US" dirty="0" smtClean="0"/>
              <a:t>	Four </a:t>
            </a:r>
            <a:r>
              <a:rPr lang="en-US" dirty="0"/>
              <a:t>Responses from Survey Received and </a:t>
            </a:r>
            <a:r>
              <a:rPr lang="en-US" dirty="0" smtClean="0"/>
              <a:t>Analyzed</a:t>
            </a:r>
          </a:p>
          <a:p>
            <a:r>
              <a:rPr lang="en-US" dirty="0" smtClean="0"/>
              <a:t>December 10, 2015		Revised Survey Posted and Distributed</a:t>
            </a:r>
          </a:p>
          <a:p>
            <a:r>
              <a:rPr lang="en-US" dirty="0" smtClean="0"/>
              <a:t>December 16, 2015</a:t>
            </a:r>
            <a:r>
              <a:rPr lang="en-US" smtClean="0"/>
              <a:t>		Responses </a:t>
            </a:r>
            <a:r>
              <a:rPr lang="en-US" dirty="0" smtClean="0"/>
              <a:t>Collected</a:t>
            </a:r>
            <a:endParaRPr lang="en-US" dirty="0"/>
          </a:p>
          <a:p>
            <a:endParaRPr lang="en-US" dirty="0"/>
          </a:p>
        </p:txBody>
      </p:sp>
    </p:spTree>
    <p:extLst>
      <p:ext uri="{BB962C8B-B14F-4D97-AF65-F5344CB8AC3E}">
        <p14:creationId xmlns:p14="http://schemas.microsoft.com/office/powerpoint/2010/main" val="201384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Draft</a:t>
            </a:r>
            <a:endParaRPr lang="en-US" dirty="0"/>
          </a:p>
        </p:txBody>
      </p:sp>
    </p:spTree>
    <p:extLst>
      <p:ext uri="{BB962C8B-B14F-4D97-AF65-F5344CB8AC3E}">
        <p14:creationId xmlns:p14="http://schemas.microsoft.com/office/powerpoint/2010/main" val="1837679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61</TotalTime>
  <Words>498</Words>
  <Application>Microsoft Office PowerPoint</Application>
  <PresentationFormat>On-screen Show (4:3)</PresentationFormat>
  <Paragraphs>63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Rockwell</vt:lpstr>
      <vt:lpstr>Wingdings 2</vt:lpstr>
      <vt:lpstr>Foundry</vt:lpstr>
      <vt:lpstr>My English Research Portfolio</vt:lpstr>
      <vt:lpstr>Impact of Typhoon Soudelor on NMC Students</vt:lpstr>
      <vt:lpstr>Research Prosoal</vt:lpstr>
      <vt:lpstr>References</vt:lpstr>
      <vt:lpstr>Literature Review</vt:lpstr>
      <vt:lpstr>Methodology</vt:lpstr>
      <vt:lpstr>Data Collection</vt:lpstr>
      <vt:lpstr>Schedule &amp; Log</vt:lpstr>
      <vt:lpstr>Final Draft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English Research Portfolio</dc:title>
  <dc:creator>Scott Tabhan</dc:creator>
  <cp:lastModifiedBy>Scott Valdez Tabhan</cp:lastModifiedBy>
  <cp:revision>34</cp:revision>
  <dcterms:created xsi:type="dcterms:W3CDTF">2015-12-20T22:29:03Z</dcterms:created>
  <dcterms:modified xsi:type="dcterms:W3CDTF">2015-12-21T04:02:13Z</dcterms:modified>
</cp:coreProperties>
</file>